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Arno Pro Subhead" panose="02020502050506020403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CED6"/>
    <a:srgbClr val="478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64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60364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87080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87795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74513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38881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12478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57782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0361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05197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59311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689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92D61-F096-488E-8288-ED9E5954AA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4ED90-8D8C-498A-9364-7EDA150B6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1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7663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724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72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72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2203" y="1302151"/>
            <a:ext cx="3269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Acts 26:24-26</a:t>
            </a:r>
            <a:endParaRPr lang="en-US" sz="3200" dirty="0">
              <a:solidFill>
                <a:srgbClr val="AECED6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10092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Mark 3:20-21</a:t>
            </a: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1 Corinthians 1:23; 2:7-8; 2:14</a:t>
            </a:r>
            <a:endParaRPr lang="en-US" sz="3200" dirty="0">
              <a:solidFill>
                <a:srgbClr val="AECED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5451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6602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28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28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2515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Intent On Doing God’s Will</a:t>
            </a:r>
            <a:endParaRPr lang="en-US" sz="44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8257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The Example </a:t>
            </a:r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and</a:t>
            </a:r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 Teaching of </a:t>
            </a:r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Jesus </a:t>
            </a: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(Matthew 26:39; 7:21; 6:33; Luke 9:57-62)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Hebrews 10:23-25</a:t>
            </a:r>
            <a:endParaRPr lang="en-US" sz="3200" dirty="0">
              <a:solidFill>
                <a:srgbClr val="AECED6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14010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067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6602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28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28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2515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Possessed With Zeal For Christ</a:t>
            </a:r>
            <a:endParaRPr lang="en-US" sz="44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8257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Romans 12:11 not lagging </a:t>
            </a:r>
          </a:p>
          <a:p>
            <a:pPr algn="ctr"/>
            <a:r>
              <a:rPr lang="en-US" sz="3200" i="1" dirty="0" smtClean="0">
                <a:solidFill>
                  <a:srgbClr val="AECED6"/>
                </a:solidFill>
                <a:latin typeface="Arno Pro Subhead" panose="02020502050506020403" pitchFamily="18" charset="0"/>
              </a:rPr>
              <a:t>“behind in diligence, fervent in spirit, serving the Lord”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Philippians 1:21</a:t>
            </a:r>
          </a:p>
          <a:p>
            <a:pPr algn="ctr"/>
            <a:r>
              <a:rPr lang="en-US" sz="3200" i="1" dirty="0" smtClean="0">
                <a:solidFill>
                  <a:srgbClr val="AECED6"/>
                </a:solidFill>
                <a:latin typeface="Arno Pro Subhead" panose="02020502050506020403" pitchFamily="18" charset="0"/>
              </a:rPr>
              <a:t>“For to me, to live is Christ and to die is gain”</a:t>
            </a:r>
            <a:endParaRPr lang="en-US" sz="3200" dirty="0">
              <a:solidFill>
                <a:srgbClr val="AECED6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14010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8954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6602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28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28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2515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Interested In Spiritual Things</a:t>
            </a:r>
            <a:endParaRPr lang="en-US" sz="44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8257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Philippians 3:7-8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Matthew 6:19-21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Matthew 16:26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14010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4360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6602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28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28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2515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Not Afraid Of Being Different</a:t>
            </a:r>
            <a:endParaRPr lang="en-US" sz="44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8257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1 Peter 4:3-4</a:t>
            </a:r>
          </a:p>
          <a:p>
            <a:pPr algn="ctr"/>
            <a:endParaRPr lang="en-US" sz="24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Romans 12:2</a:t>
            </a:r>
          </a:p>
          <a:p>
            <a:pPr algn="ctr"/>
            <a:endParaRPr lang="en-US" sz="2400" dirty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Ephesians 4:17</a:t>
            </a:r>
          </a:p>
          <a:p>
            <a:pPr algn="ctr"/>
            <a:endParaRPr lang="en-US" sz="24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2 Corinthians 6:17</a:t>
            </a:r>
          </a:p>
          <a:p>
            <a:pPr algn="ctr"/>
            <a:endParaRPr lang="en-US" sz="2400" dirty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Philippians 2:15</a:t>
            </a:r>
          </a:p>
          <a:p>
            <a:pPr algn="ctr"/>
            <a:r>
              <a:rPr lang="en-US" sz="3200" i="1" dirty="0" smtClean="0">
                <a:solidFill>
                  <a:srgbClr val="AECED6"/>
                </a:solidFill>
                <a:latin typeface="Arno Pro Subhead" panose="02020502050506020403" pitchFamily="18" charset="0"/>
              </a:rPr>
              <a:t>“prove yourselves to be blameless and innocent, children of God above reproach in the midst of a crooked and perverse generation, among whom you appear as lights in the world…”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14010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0406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6602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28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28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2515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No Respecter Of Persons</a:t>
            </a:r>
            <a:endParaRPr lang="en-US" sz="44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825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Acts 26:1, 22 (Romans 1:16)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Romans 2:11 </a:t>
            </a:r>
            <a:r>
              <a:rPr lang="en-US" sz="3200" i="1" dirty="0" smtClean="0">
                <a:solidFill>
                  <a:srgbClr val="AECED6"/>
                </a:solidFill>
                <a:latin typeface="Arno Pro Subhead" panose="02020502050506020403" pitchFamily="18" charset="0"/>
              </a:rPr>
              <a:t>“For there is no partiality with God.”</a:t>
            </a: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(Revelation 5:9; Acts 10:34-35)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Luke 19:7; Matthew 9:10-13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14010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567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66021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en-US" sz="28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28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2515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We Speak </a:t>
            </a:r>
            <a:r>
              <a:rPr lang="en-US" sz="44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Strange Things </a:t>
            </a:r>
            <a:endParaRPr lang="en-US" sz="44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98257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Acts 17:18-20</a:t>
            </a:r>
          </a:p>
          <a:p>
            <a:pPr algn="ctr"/>
            <a:endParaRPr lang="en-US" sz="3200" dirty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John 10:11-21</a:t>
            </a:r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1 Peter 3:21; Ephesians 4:4-6</a:t>
            </a:r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14010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4360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724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7200" b="1" dirty="0" smtClean="0">
                <a:ln>
                  <a:solidFill>
                    <a:srgbClr val="AECED6"/>
                  </a:solidFill>
                </a:ln>
                <a:blipFill dpi="0" rotWithShape="1"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entury Gothic" panose="020B0502020202020204" pitchFamily="34" charset="0"/>
              </a:rPr>
              <a:t>God’s Mad People</a:t>
            </a:r>
            <a:endParaRPr lang="en-US" sz="7200" b="1" dirty="0">
              <a:ln>
                <a:solidFill>
                  <a:srgbClr val="AECED6"/>
                </a:solidFill>
              </a:ln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10092"/>
            <a:ext cx="9143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Would Festus have called us “mad”?</a:t>
            </a:r>
          </a:p>
          <a:p>
            <a:pPr algn="ctr"/>
            <a:endParaRPr lang="en-US" sz="3200" dirty="0" smtClean="0">
              <a:solidFill>
                <a:srgbClr val="AECED6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dirty="0" smtClean="0">
                <a:solidFill>
                  <a:srgbClr val="AECED6"/>
                </a:solidFill>
                <a:latin typeface="Century Gothic" panose="020B0502020202020204" pitchFamily="34" charset="0"/>
              </a:rPr>
              <a:t>Have you obeyed God’s truth?</a:t>
            </a:r>
            <a:endParaRPr lang="en-US" sz="3200" dirty="0">
              <a:solidFill>
                <a:srgbClr val="AECED6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5498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222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Calibri Light</vt:lpstr>
      <vt:lpstr>Arial</vt:lpstr>
      <vt:lpstr>Century Gothic</vt:lpstr>
      <vt:lpstr>Arno Pro Subhead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8</cp:revision>
  <dcterms:created xsi:type="dcterms:W3CDTF">2026-09-01T19:15:19Z</dcterms:created>
  <dcterms:modified xsi:type="dcterms:W3CDTF">2026-09-01T20:03:36Z</dcterms:modified>
</cp:coreProperties>
</file>