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embeddedFontLst>
    <p:embeddedFont>
      <p:font typeface="Garamond" panose="02020404030301010803" pitchFamily="18" charset="0"/>
      <p:regular r:id="rId10"/>
      <p:bold r:id="rId11"/>
      <p:italic r:id="rId1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003300"/>
    <a:srgbClr val="006600"/>
    <a:srgbClr val="339966"/>
    <a:srgbClr val="339933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194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9F2DFF-EF45-4A86-9529-113DD696EA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814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9A8AFC-3845-4CFF-B516-84E2FD35D3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555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9DF7D-038B-4BB7-BBA3-55FED515C7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9249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A1C4AE-E6C3-4227-A814-ED4BB2C8A1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87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C3F534-85B1-4C6B-8BCF-795FA15D53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207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FF4527-1CB7-48C5-A55D-9B27FE3FB2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1821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E29CB8-4303-48DC-8938-66E28D75B7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5207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2E3056-6B64-4585-B198-D3640B9AB3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00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1DDA8-AAB6-45DF-BAF8-70FD6FE690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4822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D0D66A-7C3B-4951-BB56-6CC3ED03E3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2202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70D70-83D6-48AB-8D0E-F33CEA8ED2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2911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6DF132F-B2D6-4A8A-9188-0226E8A5AE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451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0" y="609600"/>
            <a:ext cx="6553200" cy="304800"/>
            <a:chOff x="0" y="384"/>
            <a:chExt cx="4128" cy="192"/>
          </a:xfrm>
        </p:grpSpPr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0" y="384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0" y="432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0" y="528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0" y="480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0" y="1143000"/>
            <a:ext cx="9144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000" i="1">
                <a:solidFill>
                  <a:schemeClr val="bg1"/>
                </a:solidFill>
                <a:latin typeface="Garamond" panose="02020404030301010803" pitchFamily="18" charset="0"/>
              </a:rPr>
              <a:t>Body &amp; Mind</a:t>
            </a:r>
          </a:p>
        </p:txBody>
      </p:sp>
      <p:grpSp>
        <p:nvGrpSpPr>
          <p:cNvPr id="2067" name="Group 19"/>
          <p:cNvGrpSpPr>
            <a:grpSpLocks/>
          </p:cNvGrpSpPr>
          <p:nvPr/>
        </p:nvGrpSpPr>
        <p:grpSpPr bwMode="auto">
          <a:xfrm>
            <a:off x="2590800" y="2667000"/>
            <a:ext cx="6553200" cy="304800"/>
            <a:chOff x="1632" y="1680"/>
            <a:chExt cx="4128" cy="192"/>
          </a:xfrm>
        </p:grpSpPr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 flipH="1">
              <a:off x="2880" y="1680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Rectangle 14"/>
            <p:cNvSpPr>
              <a:spLocks noChangeArrowheads="1"/>
            </p:cNvSpPr>
            <p:nvPr/>
          </p:nvSpPr>
          <p:spPr bwMode="auto">
            <a:xfrm flipH="1">
              <a:off x="2496" y="1728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Rectangle 15"/>
            <p:cNvSpPr>
              <a:spLocks noChangeArrowheads="1"/>
            </p:cNvSpPr>
            <p:nvPr/>
          </p:nvSpPr>
          <p:spPr bwMode="auto">
            <a:xfrm flipH="1">
              <a:off x="1632" y="1824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Rectangle 16"/>
            <p:cNvSpPr>
              <a:spLocks noChangeArrowheads="1"/>
            </p:cNvSpPr>
            <p:nvPr/>
          </p:nvSpPr>
          <p:spPr bwMode="auto">
            <a:xfrm flipH="1">
              <a:off x="1824" y="1776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381000" y="3429000"/>
            <a:ext cx="8229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>
                <a:solidFill>
                  <a:srgbClr val="66FF99"/>
                </a:solidFill>
              </a:rPr>
              <a:t>Romans 7:14-25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0" name="Group 4"/>
          <p:cNvGrpSpPr>
            <a:grpSpLocks/>
          </p:cNvGrpSpPr>
          <p:nvPr/>
        </p:nvGrpSpPr>
        <p:grpSpPr bwMode="auto">
          <a:xfrm>
            <a:off x="0" y="0"/>
            <a:ext cx="6553200" cy="304800"/>
            <a:chOff x="0" y="384"/>
            <a:chExt cx="4128" cy="192"/>
          </a:xfrm>
        </p:grpSpPr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0" y="384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0" y="432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3" name="Rectangle 7"/>
            <p:cNvSpPr>
              <a:spLocks noChangeArrowheads="1"/>
            </p:cNvSpPr>
            <p:nvPr/>
          </p:nvSpPr>
          <p:spPr bwMode="auto">
            <a:xfrm>
              <a:off x="0" y="528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0" y="480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05" name="Group 9"/>
          <p:cNvGrpSpPr>
            <a:grpSpLocks/>
          </p:cNvGrpSpPr>
          <p:nvPr/>
        </p:nvGrpSpPr>
        <p:grpSpPr bwMode="auto">
          <a:xfrm>
            <a:off x="2590800" y="990600"/>
            <a:ext cx="6553200" cy="304800"/>
            <a:chOff x="1632" y="1680"/>
            <a:chExt cx="4128" cy="192"/>
          </a:xfrm>
        </p:grpSpPr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 flipH="1">
              <a:off x="2880" y="1680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 flipH="1">
              <a:off x="2496" y="1728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 flipH="1">
              <a:off x="1632" y="1824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auto">
            <a:xfrm flipH="1">
              <a:off x="1824" y="1776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0" y="152400"/>
            <a:ext cx="9144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 i="1">
                <a:solidFill>
                  <a:schemeClr val="bg1"/>
                </a:solidFill>
                <a:latin typeface="Garamond" panose="02020404030301010803" pitchFamily="18" charset="0"/>
              </a:rPr>
              <a:t>2 Aspects of Man: Body &amp; Mind</a:t>
            </a: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0" y="1600200"/>
            <a:ext cx="9144000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Law is spiritual, I am flesh (7:14)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I do what I hate (7:15)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Sin dwells in me (7:17)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The willingness is present, the doing is not (7:18)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Inner man concurs with God (7:22)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WAR between the 2 aspects (v.23)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1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0" y="0"/>
            <a:ext cx="6553200" cy="304800"/>
            <a:chOff x="0" y="384"/>
            <a:chExt cx="4128" cy="192"/>
          </a:xfrm>
        </p:grpSpPr>
        <p:sp>
          <p:nvSpPr>
            <p:cNvPr id="5125" name="Rectangle 5"/>
            <p:cNvSpPr>
              <a:spLocks noChangeArrowheads="1"/>
            </p:cNvSpPr>
            <p:nvPr/>
          </p:nvSpPr>
          <p:spPr bwMode="auto">
            <a:xfrm>
              <a:off x="0" y="384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6" name="Rectangle 6"/>
            <p:cNvSpPr>
              <a:spLocks noChangeArrowheads="1"/>
            </p:cNvSpPr>
            <p:nvPr/>
          </p:nvSpPr>
          <p:spPr bwMode="auto">
            <a:xfrm>
              <a:off x="0" y="432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7" name="Rectangle 7"/>
            <p:cNvSpPr>
              <a:spLocks noChangeArrowheads="1"/>
            </p:cNvSpPr>
            <p:nvPr/>
          </p:nvSpPr>
          <p:spPr bwMode="auto">
            <a:xfrm>
              <a:off x="0" y="528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28" name="Rectangle 8"/>
            <p:cNvSpPr>
              <a:spLocks noChangeArrowheads="1"/>
            </p:cNvSpPr>
            <p:nvPr/>
          </p:nvSpPr>
          <p:spPr bwMode="auto">
            <a:xfrm>
              <a:off x="0" y="480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129" name="Group 9"/>
          <p:cNvGrpSpPr>
            <a:grpSpLocks/>
          </p:cNvGrpSpPr>
          <p:nvPr/>
        </p:nvGrpSpPr>
        <p:grpSpPr bwMode="auto">
          <a:xfrm>
            <a:off x="2590800" y="990600"/>
            <a:ext cx="6553200" cy="304800"/>
            <a:chOff x="1632" y="1680"/>
            <a:chExt cx="4128" cy="192"/>
          </a:xfrm>
        </p:grpSpPr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 flipH="1">
              <a:off x="2880" y="1680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 flipH="1">
              <a:off x="2496" y="1728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" name="Rectangle 12"/>
            <p:cNvSpPr>
              <a:spLocks noChangeArrowheads="1"/>
            </p:cNvSpPr>
            <p:nvPr/>
          </p:nvSpPr>
          <p:spPr bwMode="auto">
            <a:xfrm flipH="1">
              <a:off x="1632" y="1824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" name="Rectangle 13"/>
            <p:cNvSpPr>
              <a:spLocks noChangeArrowheads="1"/>
            </p:cNvSpPr>
            <p:nvPr/>
          </p:nvSpPr>
          <p:spPr bwMode="auto">
            <a:xfrm flipH="1">
              <a:off x="1824" y="1776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0" y="152400"/>
            <a:ext cx="9144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 i="1">
                <a:solidFill>
                  <a:schemeClr val="bg1"/>
                </a:solidFill>
                <a:latin typeface="Garamond" panose="02020404030301010803" pitchFamily="18" charset="0"/>
              </a:rPr>
              <a:t>2 Aspects of Man: Body &amp; Mind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0" y="1752600"/>
            <a:ext cx="9144000" cy="326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A body of death (7:24)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Who sets us free? God through Christ (7:25)     </a:t>
            </a:r>
            <a:r>
              <a:rPr lang="en-US" altLang="en-US" sz="3200">
                <a:solidFill>
                  <a:schemeClr val="bg1"/>
                </a:solidFill>
              </a:rPr>
              <a:t>No condemnation IN Christ (8:1)                             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chemeClr val="bg1"/>
                </a:solidFill>
              </a:rPr>
              <a:t>Life IN Christ frees from law of sin (8:2)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How do we get IN Christ? (Rom. 6:4; Gal. 3:27)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0" y="0"/>
            <a:ext cx="6553200" cy="304800"/>
            <a:chOff x="0" y="384"/>
            <a:chExt cx="4128" cy="192"/>
          </a:xfrm>
        </p:grpSpPr>
        <p:sp>
          <p:nvSpPr>
            <p:cNvPr id="6149" name="Rectangle 5"/>
            <p:cNvSpPr>
              <a:spLocks noChangeArrowheads="1"/>
            </p:cNvSpPr>
            <p:nvPr/>
          </p:nvSpPr>
          <p:spPr bwMode="auto">
            <a:xfrm>
              <a:off x="0" y="384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0" name="Rectangle 6"/>
            <p:cNvSpPr>
              <a:spLocks noChangeArrowheads="1"/>
            </p:cNvSpPr>
            <p:nvPr/>
          </p:nvSpPr>
          <p:spPr bwMode="auto">
            <a:xfrm>
              <a:off x="0" y="432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1" name="Rectangle 7"/>
            <p:cNvSpPr>
              <a:spLocks noChangeArrowheads="1"/>
            </p:cNvSpPr>
            <p:nvPr/>
          </p:nvSpPr>
          <p:spPr bwMode="auto">
            <a:xfrm>
              <a:off x="0" y="528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2" name="Rectangle 8"/>
            <p:cNvSpPr>
              <a:spLocks noChangeArrowheads="1"/>
            </p:cNvSpPr>
            <p:nvPr/>
          </p:nvSpPr>
          <p:spPr bwMode="auto">
            <a:xfrm>
              <a:off x="0" y="480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153" name="Group 9"/>
          <p:cNvGrpSpPr>
            <a:grpSpLocks/>
          </p:cNvGrpSpPr>
          <p:nvPr/>
        </p:nvGrpSpPr>
        <p:grpSpPr bwMode="auto">
          <a:xfrm>
            <a:off x="2590800" y="990600"/>
            <a:ext cx="6553200" cy="304800"/>
            <a:chOff x="1632" y="1680"/>
            <a:chExt cx="4128" cy="192"/>
          </a:xfrm>
        </p:grpSpPr>
        <p:sp>
          <p:nvSpPr>
            <p:cNvPr id="6154" name="Rectangle 10"/>
            <p:cNvSpPr>
              <a:spLocks noChangeArrowheads="1"/>
            </p:cNvSpPr>
            <p:nvPr/>
          </p:nvSpPr>
          <p:spPr bwMode="auto">
            <a:xfrm flipH="1">
              <a:off x="2880" y="1680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5" name="Rectangle 11"/>
            <p:cNvSpPr>
              <a:spLocks noChangeArrowheads="1"/>
            </p:cNvSpPr>
            <p:nvPr/>
          </p:nvSpPr>
          <p:spPr bwMode="auto">
            <a:xfrm flipH="1">
              <a:off x="2496" y="1728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6" name="Rectangle 12"/>
            <p:cNvSpPr>
              <a:spLocks noChangeArrowheads="1"/>
            </p:cNvSpPr>
            <p:nvPr/>
          </p:nvSpPr>
          <p:spPr bwMode="auto">
            <a:xfrm flipH="1">
              <a:off x="1632" y="1824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57" name="Rectangle 13"/>
            <p:cNvSpPr>
              <a:spLocks noChangeArrowheads="1"/>
            </p:cNvSpPr>
            <p:nvPr/>
          </p:nvSpPr>
          <p:spPr bwMode="auto">
            <a:xfrm flipH="1">
              <a:off x="1824" y="1776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0" y="152400"/>
            <a:ext cx="9144000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800" i="1" dirty="0">
                <a:solidFill>
                  <a:schemeClr val="bg1"/>
                </a:solidFill>
                <a:latin typeface="Garamond" panose="02020404030301010803" pitchFamily="18" charset="0"/>
              </a:rPr>
              <a:t>A Comparison of the Law </a:t>
            </a:r>
            <a:r>
              <a:rPr lang="en-US" altLang="en-US" sz="4800" i="1" dirty="0">
                <a:solidFill>
                  <a:schemeClr val="bg1"/>
                </a:solidFill>
                <a:latin typeface="Garamond" panose="02020404030301010803" pitchFamily="18" charset="0"/>
              </a:rPr>
              <a:t>(8:3-11)</a:t>
            </a: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0" y="1752600"/>
            <a:ext cx="9144000" cy="301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What the Law could not do                                     (8:3; Heb. 10:1; Acts 13:38-39)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God DID it! (8:3)                                           Fulfilled requirement of Law (8:4)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Fulfilled in US (8:4)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2" name="Group 4"/>
          <p:cNvGrpSpPr>
            <a:grpSpLocks/>
          </p:cNvGrpSpPr>
          <p:nvPr/>
        </p:nvGrpSpPr>
        <p:grpSpPr bwMode="auto">
          <a:xfrm>
            <a:off x="0" y="0"/>
            <a:ext cx="6553200" cy="304800"/>
            <a:chOff x="0" y="384"/>
            <a:chExt cx="4128" cy="192"/>
          </a:xfrm>
        </p:grpSpPr>
        <p:sp>
          <p:nvSpPr>
            <p:cNvPr id="7173" name="Rectangle 5"/>
            <p:cNvSpPr>
              <a:spLocks noChangeArrowheads="1"/>
            </p:cNvSpPr>
            <p:nvPr/>
          </p:nvSpPr>
          <p:spPr bwMode="auto">
            <a:xfrm>
              <a:off x="0" y="384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4" name="Rectangle 6"/>
            <p:cNvSpPr>
              <a:spLocks noChangeArrowheads="1"/>
            </p:cNvSpPr>
            <p:nvPr/>
          </p:nvSpPr>
          <p:spPr bwMode="auto">
            <a:xfrm>
              <a:off x="0" y="432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0" y="528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0" y="480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177" name="Group 9"/>
          <p:cNvGrpSpPr>
            <a:grpSpLocks/>
          </p:cNvGrpSpPr>
          <p:nvPr/>
        </p:nvGrpSpPr>
        <p:grpSpPr bwMode="auto">
          <a:xfrm>
            <a:off x="2590800" y="990600"/>
            <a:ext cx="6553200" cy="304800"/>
            <a:chOff x="1632" y="1680"/>
            <a:chExt cx="4128" cy="192"/>
          </a:xfrm>
        </p:grpSpPr>
        <p:sp>
          <p:nvSpPr>
            <p:cNvPr id="7178" name="Rectangle 10"/>
            <p:cNvSpPr>
              <a:spLocks noChangeArrowheads="1"/>
            </p:cNvSpPr>
            <p:nvPr/>
          </p:nvSpPr>
          <p:spPr bwMode="auto">
            <a:xfrm flipH="1">
              <a:off x="2880" y="1680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Rectangle 11"/>
            <p:cNvSpPr>
              <a:spLocks noChangeArrowheads="1"/>
            </p:cNvSpPr>
            <p:nvPr/>
          </p:nvSpPr>
          <p:spPr bwMode="auto">
            <a:xfrm flipH="1">
              <a:off x="2496" y="1728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Rectangle 12"/>
            <p:cNvSpPr>
              <a:spLocks noChangeArrowheads="1"/>
            </p:cNvSpPr>
            <p:nvPr/>
          </p:nvSpPr>
          <p:spPr bwMode="auto">
            <a:xfrm flipH="1">
              <a:off x="1632" y="1824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1" name="Rectangle 13"/>
            <p:cNvSpPr>
              <a:spLocks noChangeArrowheads="1"/>
            </p:cNvSpPr>
            <p:nvPr/>
          </p:nvSpPr>
          <p:spPr bwMode="auto">
            <a:xfrm flipH="1">
              <a:off x="1824" y="1776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0" y="152400"/>
            <a:ext cx="9144000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800" i="1" dirty="0">
                <a:solidFill>
                  <a:schemeClr val="bg1"/>
                </a:solidFill>
                <a:latin typeface="Garamond" panose="02020404030301010803" pitchFamily="18" charset="0"/>
              </a:rPr>
              <a:t>A Comparison of the Law </a:t>
            </a:r>
            <a:r>
              <a:rPr lang="en-US" altLang="en-US" sz="4800" i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(8:3-11)</a:t>
            </a:r>
            <a:endParaRPr lang="en-US" altLang="en-US" sz="4800" i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184" name="Rectangle 1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en-US">
                <a:solidFill>
                  <a:srgbClr val="66FF99"/>
                </a:solidFill>
              </a:rPr>
              <a:t>Walk after Flesh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Set mind on (8:5)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Mindset = death (8:6)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Hostile toward God (8:7)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Cannot please God (8:8)</a:t>
            </a:r>
          </a:p>
        </p:txBody>
      </p:sp>
      <p:sp>
        <p:nvSpPr>
          <p:cNvPr id="7185" name="Rectangle 1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en-US">
                <a:solidFill>
                  <a:srgbClr val="66FF99"/>
                </a:solidFill>
              </a:rPr>
              <a:t>Walk after Spirit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Life &amp; peace (8:6)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Spirit dwells in us (8:9)</a:t>
            </a:r>
          </a:p>
          <a:p>
            <a:pPr algn="ctr"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Belong to God (8:9)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0" y="0"/>
            <a:ext cx="6553200" cy="304800"/>
            <a:chOff x="0" y="384"/>
            <a:chExt cx="4128" cy="192"/>
          </a:xfrm>
        </p:grpSpPr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0" y="384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0" y="432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0" y="528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0" y="480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225" name="Group 9"/>
          <p:cNvGrpSpPr>
            <a:grpSpLocks/>
          </p:cNvGrpSpPr>
          <p:nvPr/>
        </p:nvGrpSpPr>
        <p:grpSpPr bwMode="auto">
          <a:xfrm>
            <a:off x="2590800" y="990600"/>
            <a:ext cx="6553200" cy="304800"/>
            <a:chOff x="1632" y="1680"/>
            <a:chExt cx="4128" cy="192"/>
          </a:xfrm>
        </p:grpSpPr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 flipH="1">
              <a:off x="2880" y="1680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7" name="Rectangle 11"/>
            <p:cNvSpPr>
              <a:spLocks noChangeArrowheads="1"/>
            </p:cNvSpPr>
            <p:nvPr/>
          </p:nvSpPr>
          <p:spPr bwMode="auto">
            <a:xfrm flipH="1">
              <a:off x="2496" y="1728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8" name="Rectangle 12"/>
            <p:cNvSpPr>
              <a:spLocks noChangeArrowheads="1"/>
            </p:cNvSpPr>
            <p:nvPr/>
          </p:nvSpPr>
          <p:spPr bwMode="auto">
            <a:xfrm flipH="1">
              <a:off x="1632" y="1824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9" name="Rectangle 13"/>
            <p:cNvSpPr>
              <a:spLocks noChangeArrowheads="1"/>
            </p:cNvSpPr>
            <p:nvPr/>
          </p:nvSpPr>
          <p:spPr bwMode="auto">
            <a:xfrm flipH="1">
              <a:off x="1824" y="1776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0" y="152400"/>
            <a:ext cx="9144000" cy="97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800" i="1" dirty="0">
                <a:solidFill>
                  <a:schemeClr val="bg1"/>
                </a:solidFill>
                <a:latin typeface="Garamond" panose="02020404030301010803" pitchFamily="18" charset="0"/>
              </a:rPr>
              <a:t>Under Obligation </a:t>
            </a:r>
            <a:r>
              <a:rPr lang="en-US" altLang="en-US" sz="4800" i="1" dirty="0">
                <a:solidFill>
                  <a:schemeClr val="bg1"/>
                </a:solidFill>
                <a:latin typeface="Garamond" panose="02020404030301010803" pitchFamily="18" charset="0"/>
              </a:rPr>
              <a:t>(8:12-17)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0" y="1752600"/>
            <a:ext cx="9144000" cy="350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Not to flesh (8:13)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BRETHREN under obligation (8:12)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LED by Spirit of God (8:14)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Not of slavery, but adoption (8:15)</a:t>
            </a:r>
          </a:p>
          <a:p>
            <a:pPr algn="ctr">
              <a:spcBef>
                <a:spcPct val="50000"/>
              </a:spcBef>
            </a:pPr>
            <a:r>
              <a:rPr lang="en-US" altLang="en-US" sz="3200">
                <a:solidFill>
                  <a:srgbClr val="66FF99"/>
                </a:solidFill>
              </a:rPr>
              <a:t>Not fearful again of judgment (8:15)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2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2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2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2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2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4" name="Group 4"/>
          <p:cNvGrpSpPr>
            <a:grpSpLocks/>
          </p:cNvGrpSpPr>
          <p:nvPr/>
        </p:nvGrpSpPr>
        <p:grpSpPr bwMode="auto">
          <a:xfrm>
            <a:off x="0" y="0"/>
            <a:ext cx="6553200" cy="304800"/>
            <a:chOff x="0" y="384"/>
            <a:chExt cx="4128" cy="192"/>
          </a:xfrm>
        </p:grpSpPr>
        <p:sp>
          <p:nvSpPr>
            <p:cNvPr id="10245" name="Rectangle 5"/>
            <p:cNvSpPr>
              <a:spLocks noChangeArrowheads="1"/>
            </p:cNvSpPr>
            <p:nvPr/>
          </p:nvSpPr>
          <p:spPr bwMode="auto">
            <a:xfrm>
              <a:off x="0" y="384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6" name="Rectangle 6"/>
            <p:cNvSpPr>
              <a:spLocks noChangeArrowheads="1"/>
            </p:cNvSpPr>
            <p:nvPr/>
          </p:nvSpPr>
          <p:spPr bwMode="auto">
            <a:xfrm>
              <a:off x="0" y="432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7" name="Rectangle 7"/>
            <p:cNvSpPr>
              <a:spLocks noChangeArrowheads="1"/>
            </p:cNvSpPr>
            <p:nvPr/>
          </p:nvSpPr>
          <p:spPr bwMode="auto">
            <a:xfrm>
              <a:off x="0" y="528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8" name="Rectangle 8"/>
            <p:cNvSpPr>
              <a:spLocks noChangeArrowheads="1"/>
            </p:cNvSpPr>
            <p:nvPr/>
          </p:nvSpPr>
          <p:spPr bwMode="auto">
            <a:xfrm>
              <a:off x="0" y="480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0" y="533400"/>
            <a:ext cx="9144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8000" i="1">
                <a:solidFill>
                  <a:schemeClr val="bg1"/>
                </a:solidFill>
                <a:latin typeface="Garamond" panose="02020404030301010803" pitchFamily="18" charset="0"/>
              </a:rPr>
              <a:t>All About Choice…</a:t>
            </a:r>
          </a:p>
        </p:txBody>
      </p:sp>
      <p:grpSp>
        <p:nvGrpSpPr>
          <p:cNvPr id="10250" name="Group 10"/>
          <p:cNvGrpSpPr>
            <a:grpSpLocks/>
          </p:cNvGrpSpPr>
          <p:nvPr/>
        </p:nvGrpSpPr>
        <p:grpSpPr bwMode="auto">
          <a:xfrm>
            <a:off x="2590800" y="2057400"/>
            <a:ext cx="6553200" cy="304800"/>
            <a:chOff x="1632" y="1680"/>
            <a:chExt cx="4128" cy="192"/>
          </a:xfrm>
        </p:grpSpPr>
        <p:sp>
          <p:nvSpPr>
            <p:cNvPr id="10251" name="Rectangle 11"/>
            <p:cNvSpPr>
              <a:spLocks noChangeArrowheads="1"/>
            </p:cNvSpPr>
            <p:nvPr/>
          </p:nvSpPr>
          <p:spPr bwMode="auto">
            <a:xfrm flipH="1">
              <a:off x="2880" y="1680"/>
              <a:ext cx="2880" cy="48"/>
            </a:xfrm>
            <a:prstGeom prst="rect">
              <a:avLst/>
            </a:prstGeom>
            <a:gradFill rotWithShape="1">
              <a:gsLst>
                <a:gs pos="0">
                  <a:srgbClr val="00CC66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2" name="Rectangle 12"/>
            <p:cNvSpPr>
              <a:spLocks noChangeArrowheads="1"/>
            </p:cNvSpPr>
            <p:nvPr/>
          </p:nvSpPr>
          <p:spPr bwMode="auto">
            <a:xfrm flipH="1">
              <a:off x="2496" y="1728"/>
              <a:ext cx="3264" cy="48"/>
            </a:xfrm>
            <a:prstGeom prst="rect">
              <a:avLst/>
            </a:prstGeom>
            <a:gradFill rotWithShape="1">
              <a:gsLst>
                <a:gs pos="0">
                  <a:srgbClr val="339933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3" name="Rectangle 13"/>
            <p:cNvSpPr>
              <a:spLocks noChangeArrowheads="1"/>
            </p:cNvSpPr>
            <p:nvPr/>
          </p:nvSpPr>
          <p:spPr bwMode="auto">
            <a:xfrm flipH="1">
              <a:off x="1632" y="1824"/>
              <a:ext cx="4128" cy="48"/>
            </a:xfrm>
            <a:prstGeom prst="rect">
              <a:avLst/>
            </a:prstGeom>
            <a:gradFill rotWithShape="1">
              <a:gsLst>
                <a:gs pos="0">
                  <a:srgbClr val="0033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4" name="Rectangle 14"/>
            <p:cNvSpPr>
              <a:spLocks noChangeArrowheads="1"/>
            </p:cNvSpPr>
            <p:nvPr/>
          </p:nvSpPr>
          <p:spPr bwMode="auto">
            <a:xfrm flipH="1">
              <a:off x="1824" y="1776"/>
              <a:ext cx="3936" cy="48"/>
            </a:xfrm>
            <a:prstGeom prst="rect">
              <a:avLst/>
            </a:prstGeom>
            <a:gradFill rotWithShape="1">
              <a:gsLst>
                <a:gs pos="0">
                  <a:srgbClr val="006600"/>
                </a:gs>
                <a:gs pos="100000">
                  <a:schemeClr val="tx2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0" y="2438400"/>
            <a:ext cx="9144000" cy="340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dirty="0">
                <a:solidFill>
                  <a:srgbClr val="66FF99"/>
                </a:solidFill>
              </a:rPr>
              <a:t>Which are you living for?</a:t>
            </a:r>
          </a:p>
          <a:p>
            <a:pPr algn="ctr">
              <a:spcBef>
                <a:spcPct val="50000"/>
              </a:spcBef>
            </a:pPr>
            <a:r>
              <a:rPr lang="en-US" altLang="en-US" sz="3200" dirty="0">
                <a:solidFill>
                  <a:srgbClr val="66FF99"/>
                </a:solidFill>
              </a:rPr>
              <a:t>Which is evident in your life?</a:t>
            </a:r>
          </a:p>
          <a:p>
            <a:pPr algn="ctr">
              <a:spcBef>
                <a:spcPct val="50000"/>
              </a:spcBef>
            </a:pPr>
            <a:r>
              <a:rPr lang="en-US" altLang="en-US" sz="5400" b="1" i="1" dirty="0">
                <a:solidFill>
                  <a:schemeClr val="bg1"/>
                </a:solidFill>
                <a:latin typeface="Garamond" panose="02020404030301010803" pitchFamily="18" charset="0"/>
              </a:rPr>
              <a:t>Law of Body</a:t>
            </a:r>
            <a:r>
              <a:rPr lang="en-US" altLang="en-US" sz="5400" i="1" dirty="0">
                <a:solidFill>
                  <a:schemeClr val="bg1"/>
                </a:solidFill>
                <a:latin typeface="Garamond" panose="02020404030301010803" pitchFamily="18" charset="0"/>
              </a:rPr>
              <a:t> or </a:t>
            </a:r>
            <a:r>
              <a:rPr lang="en-US" altLang="en-US" sz="5400" b="1" i="1" dirty="0">
                <a:solidFill>
                  <a:schemeClr val="bg1"/>
                </a:solidFill>
                <a:latin typeface="Garamond" panose="02020404030301010803" pitchFamily="18" charset="0"/>
              </a:rPr>
              <a:t>Law of Mind?    </a:t>
            </a:r>
            <a:r>
              <a:rPr lang="en-US" altLang="en-US" sz="5400" b="1" i="1" dirty="0" smtClean="0">
                <a:solidFill>
                  <a:srgbClr val="00CC66"/>
                </a:solidFill>
                <a:latin typeface="Garamond" panose="02020404030301010803" pitchFamily="18" charset="0"/>
              </a:rPr>
              <a:t>Flesh or Spiritual</a:t>
            </a:r>
            <a:endParaRPr lang="en-US" altLang="en-US" sz="5400" b="1" i="1" dirty="0">
              <a:solidFill>
                <a:srgbClr val="00CC66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2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2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297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Garamond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Church of Christ/New Caney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Charles Willis</dc:creator>
  <cp:lastModifiedBy>Microsoft account</cp:lastModifiedBy>
  <cp:revision>4</cp:revision>
  <dcterms:created xsi:type="dcterms:W3CDTF">2006-04-18T17:10:07Z</dcterms:created>
  <dcterms:modified xsi:type="dcterms:W3CDTF">2026-09-21T20:24:12Z</dcterms:modified>
</cp:coreProperties>
</file>