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Garamond" panose="02020404030301010803" pitchFamily="18" charset="0"/>
      <p:regular r:id="rId12"/>
      <p:bold r:id="rId13"/>
      <p:italic r:id="rId14"/>
    </p:embeddedFont>
    <p:embeddedFont>
      <p:font typeface="Adobe Garamond Pro" panose="02020502060506020403" pitchFamily="18" charset="0"/>
      <p:regular r:id="rId15"/>
      <p:italic r:id="rId16"/>
    </p:embeddedFont>
    <p:embeddedFont>
      <p:font typeface="Calibri Light" panose="020F0302020204030204" pitchFamily="34" charset="0"/>
      <p:regular r:id="rId17"/>
      <p:italic r:id="rId1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66F"/>
    <a:srgbClr val="FFB6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65" d="100"/>
          <a:sy n="165" d="100"/>
        </p:scale>
        <p:origin x="109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B123-6EF2-4380-8944-94001E2B3E5A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D6041-2865-4C96-9ED7-553192498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369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B123-6EF2-4380-8944-94001E2B3E5A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D6041-2865-4C96-9ED7-553192498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66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B123-6EF2-4380-8944-94001E2B3E5A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D6041-2865-4C96-9ED7-553192498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457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B123-6EF2-4380-8944-94001E2B3E5A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D6041-2865-4C96-9ED7-553192498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62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B123-6EF2-4380-8944-94001E2B3E5A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D6041-2865-4C96-9ED7-553192498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796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B123-6EF2-4380-8944-94001E2B3E5A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D6041-2865-4C96-9ED7-553192498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97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B123-6EF2-4380-8944-94001E2B3E5A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D6041-2865-4C96-9ED7-553192498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43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B123-6EF2-4380-8944-94001E2B3E5A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D6041-2865-4C96-9ED7-553192498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4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B123-6EF2-4380-8944-94001E2B3E5A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D6041-2865-4C96-9ED7-553192498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638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B123-6EF2-4380-8944-94001E2B3E5A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D6041-2865-4C96-9ED7-553192498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170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B123-6EF2-4380-8944-94001E2B3E5A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D6041-2865-4C96-9ED7-553192498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68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EB123-6EF2-4380-8944-94001E2B3E5A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D6041-2865-4C96-9ED7-553192498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725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96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281031" y="302003"/>
            <a:ext cx="3066178" cy="1787452"/>
            <a:chOff x="541090" y="906010"/>
            <a:chExt cx="3066178" cy="1787452"/>
          </a:xfrm>
        </p:grpSpPr>
        <p:sp>
          <p:nvSpPr>
            <p:cNvPr id="2" name="Flowchart: Delay 1"/>
            <p:cNvSpPr/>
            <p:nvPr/>
          </p:nvSpPr>
          <p:spPr>
            <a:xfrm rot="16200000">
              <a:off x="1568744" y="-121643"/>
              <a:ext cx="1010871" cy="3066177"/>
            </a:xfrm>
            <a:prstGeom prst="flowChartDelay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541092" y="1065401"/>
              <a:ext cx="3066176" cy="1015663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>
                  <a:latin typeface="Garamond" panose="02020404030301010803" pitchFamily="18" charset="0"/>
                </a:rPr>
                <a:t>UNITY</a:t>
              </a:r>
            </a:p>
          </p:txBody>
        </p:sp>
        <p:sp>
          <p:nvSpPr>
            <p:cNvPr id="6" name="Flowchart: Delay 5"/>
            <p:cNvSpPr/>
            <p:nvPr/>
          </p:nvSpPr>
          <p:spPr>
            <a:xfrm rot="5400000">
              <a:off x="1738916" y="825111"/>
              <a:ext cx="670525" cy="3066177"/>
            </a:xfrm>
            <a:prstGeom prst="flowChartDelay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41090" y="2015735"/>
              <a:ext cx="3066176" cy="584775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latin typeface="Garamond" panose="02020404030301010803" pitchFamily="18" charset="0"/>
                </a:rPr>
                <a:t>PSALM</a:t>
              </a:r>
              <a:r>
                <a:rPr lang="en-US" sz="3200" b="1" dirty="0">
                  <a:solidFill>
                    <a:schemeClr val="accent2">
                      <a:lumMod val="50000"/>
                    </a:schemeClr>
                  </a:solidFill>
                  <a:latin typeface="Garamond" panose="02020404030301010803" pitchFamily="18" charset="0"/>
                </a:rPr>
                <a:t> </a:t>
              </a:r>
              <a:r>
                <a:rPr lang="en-US" sz="3200" b="1" dirty="0">
                  <a:latin typeface="Garamond" panose="02020404030301010803" pitchFamily="18" charset="0"/>
                </a:rPr>
                <a:t>133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777142" y="2089455"/>
            <a:ext cx="4936923" cy="2123658"/>
          </a:xfrm>
          <a:prstGeom prst="rect">
            <a:avLst/>
          </a:prstGeom>
          <a:solidFill>
            <a:srgbClr val="FFE66F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dobe Garamond Pro" panose="02020502060506020403" pitchFamily="18" charset="0"/>
              </a:rPr>
              <a:t>A Common Phrase:</a:t>
            </a:r>
          </a:p>
          <a:p>
            <a:pPr algn="ctr"/>
            <a:r>
              <a:rPr lang="en-US" sz="3600" b="1" dirty="0" smtClean="0">
                <a:latin typeface="Adobe Garamond Pro" panose="02020502060506020403" pitchFamily="18" charset="0"/>
              </a:rPr>
              <a:t>In </a:t>
            </a:r>
            <a:r>
              <a:rPr lang="en-US" sz="3600" b="1" dirty="0">
                <a:latin typeface="Adobe Garamond Pro" panose="02020502060506020403" pitchFamily="18" charset="0"/>
              </a:rPr>
              <a:t>essentials unity,         in non-essentials liberty, in all things charity.</a:t>
            </a:r>
          </a:p>
        </p:txBody>
      </p:sp>
    </p:spTree>
    <p:extLst>
      <p:ext uri="{BB962C8B-B14F-4D97-AF65-F5344CB8AC3E}">
        <p14:creationId xmlns:p14="http://schemas.microsoft.com/office/powerpoint/2010/main" val="179342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290259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577765" y="5595457"/>
            <a:ext cx="1747060" cy="1018462"/>
            <a:chOff x="541090" y="906010"/>
            <a:chExt cx="3066178" cy="1787452"/>
          </a:xfrm>
        </p:grpSpPr>
        <p:sp>
          <p:nvSpPr>
            <p:cNvPr id="9" name="Flowchart: Delay 8"/>
            <p:cNvSpPr/>
            <p:nvPr/>
          </p:nvSpPr>
          <p:spPr>
            <a:xfrm rot="16200000">
              <a:off x="1568744" y="-121643"/>
              <a:ext cx="1010871" cy="3066177"/>
            </a:xfrm>
            <a:prstGeom prst="flowChartDelay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41092" y="1065400"/>
              <a:ext cx="3066176" cy="918277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Garamond" panose="02020404030301010803" pitchFamily="18" charset="0"/>
                </a:rPr>
                <a:t>UNITY</a:t>
              </a:r>
            </a:p>
          </p:txBody>
        </p:sp>
        <p:sp>
          <p:nvSpPr>
            <p:cNvPr id="11" name="Flowchart: Delay 10"/>
            <p:cNvSpPr/>
            <p:nvPr/>
          </p:nvSpPr>
          <p:spPr>
            <a:xfrm rot="5400000">
              <a:off x="1738916" y="825111"/>
              <a:ext cx="670525" cy="3066177"/>
            </a:xfrm>
            <a:prstGeom prst="flowChartDelay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41090" y="2015735"/>
              <a:ext cx="3066176" cy="648196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Garamond" panose="02020404030301010803" pitchFamily="18" charset="0"/>
                </a:rPr>
                <a:t>PSALM</a:t>
              </a:r>
              <a:r>
                <a:rPr lang="en-US" b="1" dirty="0">
                  <a:solidFill>
                    <a:schemeClr val="accent2">
                      <a:lumMod val="50000"/>
                    </a:schemeClr>
                  </a:solidFill>
                  <a:latin typeface="Garamond" panose="02020404030301010803" pitchFamily="18" charset="0"/>
                </a:rPr>
                <a:t> </a:t>
              </a:r>
              <a:r>
                <a:rPr lang="en-US" b="1" dirty="0">
                  <a:latin typeface="Garamond" panose="02020404030301010803" pitchFamily="18" charset="0"/>
                </a:rPr>
                <a:t>133</a:t>
              </a:r>
            </a:p>
          </p:txBody>
        </p:sp>
      </p:grpSp>
      <p:sp>
        <p:nvSpPr>
          <p:cNvPr id="14" name="Rectangle 13"/>
          <p:cNvSpPr/>
          <p:nvPr/>
        </p:nvSpPr>
        <p:spPr>
          <a:xfrm>
            <a:off x="2902590" y="0"/>
            <a:ext cx="6241409" cy="6858000"/>
          </a:xfrm>
          <a:prstGeom prst="rect">
            <a:avLst/>
          </a:prstGeom>
          <a:solidFill>
            <a:srgbClr val="FFE6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910979" y="0"/>
            <a:ext cx="0" cy="685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0" y="427839"/>
            <a:ext cx="290259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>
                  <a:solidFill>
                    <a:sysClr val="windowText" lastClr="000000"/>
                  </a:solidFill>
                </a:ln>
                <a:solidFill>
                  <a:srgbClr val="FFE66F"/>
                </a:solidFill>
                <a:latin typeface="Garamond" panose="02020404030301010803" pitchFamily="18" charset="0"/>
              </a:rPr>
              <a:t>The Evils Of Division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103927" y="226503"/>
            <a:ext cx="6040073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dobe Garamond Pro" panose="02020502060506020403" pitchFamily="18" charset="0"/>
              </a:rPr>
              <a:t>Cannot Stand</a:t>
            </a:r>
          </a:p>
          <a:p>
            <a:r>
              <a:rPr lang="en-US" sz="2800" dirty="0">
                <a:latin typeface="Adobe Garamond Pro" panose="02020502060506020403" pitchFamily="18" charset="0"/>
              </a:rPr>
              <a:t>Mark 3:24-25</a:t>
            </a:r>
          </a:p>
          <a:p>
            <a:endParaRPr lang="en-US" sz="2800" dirty="0">
              <a:latin typeface="Adobe Garamond Pro" panose="02020502060506020403" pitchFamily="18" charset="0"/>
            </a:endParaRPr>
          </a:p>
          <a:p>
            <a:r>
              <a:rPr lang="en-US" sz="3200" b="1" dirty="0">
                <a:latin typeface="Adobe Garamond Pro" panose="02020502060506020403" pitchFamily="18" charset="0"/>
              </a:rPr>
              <a:t>Worldly </a:t>
            </a:r>
          </a:p>
          <a:p>
            <a:r>
              <a:rPr lang="en-US" sz="2800" dirty="0">
                <a:latin typeface="Adobe Garamond Pro" panose="02020502060506020403" pitchFamily="18" charset="0"/>
              </a:rPr>
              <a:t>1 Corinthians 3:3</a:t>
            </a:r>
          </a:p>
          <a:p>
            <a:endParaRPr lang="en-US" sz="2800" dirty="0">
              <a:latin typeface="Adobe Garamond Pro" panose="02020502060506020403" pitchFamily="18" charset="0"/>
            </a:endParaRPr>
          </a:p>
          <a:p>
            <a:r>
              <a:rPr lang="en-US" sz="3200" b="1" dirty="0">
                <a:latin typeface="Adobe Garamond Pro" panose="02020502060506020403" pitchFamily="18" charset="0"/>
              </a:rPr>
              <a:t>Slaves of Own Appetites </a:t>
            </a:r>
            <a:endParaRPr lang="en-US" sz="2800" dirty="0">
              <a:latin typeface="Adobe Garamond Pro" panose="02020502060506020403" pitchFamily="18" charset="0"/>
            </a:endParaRPr>
          </a:p>
          <a:p>
            <a:r>
              <a:rPr lang="en-US" sz="2800" dirty="0">
                <a:latin typeface="Adobe Garamond Pro" panose="02020502060506020403" pitchFamily="18" charset="0"/>
              </a:rPr>
              <a:t>Romans 16:17-18</a:t>
            </a:r>
          </a:p>
          <a:p>
            <a:endParaRPr lang="en-US" sz="2800" dirty="0">
              <a:latin typeface="Adobe Garamond Pro" panose="02020502060506020403" pitchFamily="18" charset="0"/>
            </a:endParaRPr>
          </a:p>
          <a:p>
            <a:r>
              <a:rPr lang="en-US" sz="3200" b="1" dirty="0">
                <a:latin typeface="Adobe Garamond Pro" panose="02020502060506020403" pitchFamily="18" charset="0"/>
              </a:rPr>
              <a:t>Cause Disbelief</a:t>
            </a:r>
          </a:p>
          <a:p>
            <a:r>
              <a:rPr lang="en-US" sz="2800" dirty="0">
                <a:latin typeface="Adobe Garamond Pro" panose="02020502060506020403" pitchFamily="18" charset="0"/>
              </a:rPr>
              <a:t>John 17:21</a:t>
            </a:r>
          </a:p>
          <a:p>
            <a:endParaRPr lang="en-US" sz="2800" dirty="0">
              <a:latin typeface="Adobe Garamond Pro" panose="02020502060506020403" pitchFamily="18" charset="0"/>
            </a:endParaRPr>
          </a:p>
          <a:p>
            <a:r>
              <a:rPr lang="en-US" sz="3200" b="1" dirty="0">
                <a:latin typeface="Adobe Garamond Pro" panose="02020502060506020403" pitchFamily="18" charset="0"/>
              </a:rPr>
              <a:t>Hated by God </a:t>
            </a:r>
            <a:endParaRPr lang="en-US" sz="2400" dirty="0">
              <a:latin typeface="Adobe Garamond Pro" panose="02020502060506020403" pitchFamily="18" charset="0"/>
            </a:endParaRPr>
          </a:p>
          <a:p>
            <a:r>
              <a:rPr lang="en-US" sz="2400" dirty="0">
                <a:latin typeface="Adobe Garamond Pro" panose="02020502060506020403" pitchFamily="18" charset="0"/>
              </a:rPr>
              <a:t>Proverbs 6:19</a:t>
            </a:r>
          </a:p>
        </p:txBody>
      </p:sp>
    </p:spTree>
    <p:extLst>
      <p:ext uri="{BB962C8B-B14F-4D97-AF65-F5344CB8AC3E}">
        <p14:creationId xmlns:p14="http://schemas.microsoft.com/office/powerpoint/2010/main" val="3154705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290259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577765" y="5595457"/>
            <a:ext cx="1747060" cy="1018462"/>
            <a:chOff x="541090" y="906010"/>
            <a:chExt cx="3066178" cy="1787452"/>
          </a:xfrm>
        </p:grpSpPr>
        <p:sp>
          <p:nvSpPr>
            <p:cNvPr id="4" name="Flowchart: Delay 3"/>
            <p:cNvSpPr/>
            <p:nvPr/>
          </p:nvSpPr>
          <p:spPr>
            <a:xfrm rot="16200000">
              <a:off x="1568744" y="-121643"/>
              <a:ext cx="1010871" cy="3066177"/>
            </a:xfrm>
            <a:prstGeom prst="flowChartDelay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41092" y="1065400"/>
              <a:ext cx="3066176" cy="918277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Garamond" panose="02020404030301010803" pitchFamily="18" charset="0"/>
                </a:rPr>
                <a:t>UNITY</a:t>
              </a:r>
            </a:p>
          </p:txBody>
        </p:sp>
        <p:sp>
          <p:nvSpPr>
            <p:cNvPr id="6" name="Flowchart: Delay 5"/>
            <p:cNvSpPr/>
            <p:nvPr/>
          </p:nvSpPr>
          <p:spPr>
            <a:xfrm rot="5400000">
              <a:off x="1738916" y="825111"/>
              <a:ext cx="670525" cy="3066177"/>
            </a:xfrm>
            <a:prstGeom prst="flowChartDelay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41090" y="2015735"/>
              <a:ext cx="3066176" cy="648196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Garamond" panose="02020404030301010803" pitchFamily="18" charset="0"/>
                </a:rPr>
                <a:t>PSALM</a:t>
              </a:r>
              <a:r>
                <a:rPr lang="en-US" b="1" dirty="0">
                  <a:solidFill>
                    <a:schemeClr val="accent2">
                      <a:lumMod val="50000"/>
                    </a:schemeClr>
                  </a:solidFill>
                  <a:latin typeface="Garamond" panose="02020404030301010803" pitchFamily="18" charset="0"/>
                </a:rPr>
                <a:t> </a:t>
              </a:r>
              <a:r>
                <a:rPr lang="en-US" b="1" dirty="0">
                  <a:latin typeface="Garamond" panose="02020404030301010803" pitchFamily="18" charset="0"/>
                </a:rPr>
                <a:t>133</a:t>
              </a:r>
            </a:p>
          </p:txBody>
        </p:sp>
      </p:grpSp>
      <p:sp>
        <p:nvSpPr>
          <p:cNvPr id="8" name="Rectangle 7"/>
          <p:cNvSpPr/>
          <p:nvPr/>
        </p:nvSpPr>
        <p:spPr>
          <a:xfrm>
            <a:off x="2902590" y="0"/>
            <a:ext cx="6241409" cy="6858000"/>
          </a:xfrm>
          <a:prstGeom prst="rect">
            <a:avLst/>
          </a:prstGeom>
          <a:solidFill>
            <a:srgbClr val="FFE6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2910979" y="0"/>
            <a:ext cx="0" cy="685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0" y="427839"/>
            <a:ext cx="29025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>
                  <a:solidFill>
                    <a:sysClr val="windowText" lastClr="000000"/>
                  </a:solidFill>
                </a:ln>
                <a:solidFill>
                  <a:srgbClr val="FFE66F"/>
                </a:solidFill>
                <a:latin typeface="Garamond" panose="02020404030301010803" pitchFamily="18" charset="0"/>
              </a:rPr>
              <a:t>We Need Unity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03927" y="226503"/>
            <a:ext cx="604007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dobe Garamond Pro" panose="02020502060506020403" pitchFamily="18" charset="0"/>
              </a:rPr>
              <a:t>Jesus’ Prayer</a:t>
            </a:r>
          </a:p>
          <a:p>
            <a:r>
              <a:rPr lang="en-US" sz="2800" dirty="0">
                <a:latin typeface="Adobe Garamond Pro" panose="02020502060506020403" pitchFamily="18" charset="0"/>
              </a:rPr>
              <a:t>John 17:20-23</a:t>
            </a:r>
          </a:p>
          <a:p>
            <a:endParaRPr lang="en-US" sz="2800" dirty="0">
              <a:latin typeface="Adobe Garamond Pro" panose="02020502060506020403" pitchFamily="18" charset="0"/>
            </a:endParaRPr>
          </a:p>
          <a:p>
            <a:r>
              <a:rPr lang="en-US" sz="3200" b="1" dirty="0">
                <a:latin typeface="Adobe Garamond Pro" panose="02020502060506020403" pitchFamily="18" charset="0"/>
              </a:rPr>
              <a:t>Paul’s Plea </a:t>
            </a:r>
          </a:p>
          <a:p>
            <a:r>
              <a:rPr lang="en-US" sz="2800" dirty="0">
                <a:latin typeface="Adobe Garamond Pro" panose="02020502060506020403" pitchFamily="18" charset="0"/>
              </a:rPr>
              <a:t>1 Corinthians 1:10-13</a:t>
            </a:r>
          </a:p>
          <a:p>
            <a:endParaRPr lang="en-US" sz="2800" dirty="0">
              <a:latin typeface="Adobe Garamond Pro" panose="02020502060506020403" pitchFamily="18" charset="0"/>
            </a:endParaRPr>
          </a:p>
          <a:p>
            <a:r>
              <a:rPr lang="en-US" sz="3200" b="1" i="1" dirty="0">
                <a:latin typeface="Adobe Garamond Pro" panose="02020502060506020403" pitchFamily="18" charset="0"/>
              </a:rPr>
              <a:t>“Pursue peace with all men…”</a:t>
            </a:r>
            <a:endParaRPr lang="en-US" sz="2800" i="1" dirty="0">
              <a:latin typeface="Adobe Garamond Pro" panose="02020502060506020403" pitchFamily="18" charset="0"/>
            </a:endParaRPr>
          </a:p>
          <a:p>
            <a:r>
              <a:rPr lang="en-US" sz="2800" dirty="0">
                <a:latin typeface="Adobe Garamond Pro" panose="02020502060506020403" pitchFamily="18" charset="0"/>
              </a:rPr>
              <a:t>Hebrews 12:14</a:t>
            </a:r>
          </a:p>
          <a:p>
            <a:endParaRPr lang="en-US" sz="2800" dirty="0">
              <a:latin typeface="Adobe Garamond Pro" panose="02020502060506020403" pitchFamily="18" charset="0"/>
            </a:endParaRPr>
          </a:p>
          <a:p>
            <a:r>
              <a:rPr lang="en-US" sz="3200" b="1" dirty="0">
                <a:latin typeface="Adobe Garamond Pro" panose="02020502060506020403" pitchFamily="18" charset="0"/>
              </a:rPr>
              <a:t>Unity is Very Pleasant</a:t>
            </a:r>
          </a:p>
          <a:p>
            <a:r>
              <a:rPr lang="en-US" sz="2800" dirty="0">
                <a:latin typeface="Adobe Garamond Pro" panose="02020502060506020403" pitchFamily="18" charset="0"/>
              </a:rPr>
              <a:t>Psalm 133</a:t>
            </a:r>
          </a:p>
        </p:txBody>
      </p:sp>
    </p:spTree>
    <p:extLst>
      <p:ext uri="{BB962C8B-B14F-4D97-AF65-F5344CB8AC3E}">
        <p14:creationId xmlns:p14="http://schemas.microsoft.com/office/powerpoint/2010/main" val="2067292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290259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577765" y="5595457"/>
            <a:ext cx="1747060" cy="1018462"/>
            <a:chOff x="541090" y="906010"/>
            <a:chExt cx="3066178" cy="1787452"/>
          </a:xfrm>
        </p:grpSpPr>
        <p:sp>
          <p:nvSpPr>
            <p:cNvPr id="4" name="Flowchart: Delay 3"/>
            <p:cNvSpPr/>
            <p:nvPr/>
          </p:nvSpPr>
          <p:spPr>
            <a:xfrm rot="16200000">
              <a:off x="1568744" y="-121643"/>
              <a:ext cx="1010871" cy="3066177"/>
            </a:xfrm>
            <a:prstGeom prst="flowChartDelay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41092" y="1065400"/>
              <a:ext cx="3066176" cy="918277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Garamond" panose="02020404030301010803" pitchFamily="18" charset="0"/>
                </a:rPr>
                <a:t>UNITY</a:t>
              </a:r>
            </a:p>
          </p:txBody>
        </p:sp>
        <p:sp>
          <p:nvSpPr>
            <p:cNvPr id="6" name="Flowchart: Delay 5"/>
            <p:cNvSpPr/>
            <p:nvPr/>
          </p:nvSpPr>
          <p:spPr>
            <a:xfrm rot="5400000">
              <a:off x="1738916" y="825111"/>
              <a:ext cx="670525" cy="3066177"/>
            </a:xfrm>
            <a:prstGeom prst="flowChartDelay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41090" y="2015735"/>
              <a:ext cx="3066176" cy="648196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Garamond" panose="02020404030301010803" pitchFamily="18" charset="0"/>
                </a:rPr>
                <a:t>PSALM</a:t>
              </a:r>
              <a:r>
                <a:rPr lang="en-US" b="1" dirty="0">
                  <a:solidFill>
                    <a:schemeClr val="accent2">
                      <a:lumMod val="50000"/>
                    </a:schemeClr>
                  </a:solidFill>
                  <a:latin typeface="Garamond" panose="02020404030301010803" pitchFamily="18" charset="0"/>
                </a:rPr>
                <a:t> </a:t>
              </a:r>
              <a:r>
                <a:rPr lang="en-US" b="1" dirty="0">
                  <a:latin typeface="Garamond" panose="02020404030301010803" pitchFamily="18" charset="0"/>
                </a:rPr>
                <a:t>133</a:t>
              </a:r>
            </a:p>
          </p:txBody>
        </p:sp>
      </p:grpSp>
      <p:sp>
        <p:nvSpPr>
          <p:cNvPr id="8" name="Rectangle 7"/>
          <p:cNvSpPr/>
          <p:nvPr/>
        </p:nvSpPr>
        <p:spPr>
          <a:xfrm>
            <a:off x="2902590" y="0"/>
            <a:ext cx="6241409" cy="6858000"/>
          </a:xfrm>
          <a:prstGeom prst="rect">
            <a:avLst/>
          </a:prstGeom>
          <a:solidFill>
            <a:srgbClr val="FFE6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2910979" y="0"/>
            <a:ext cx="0" cy="685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0" y="427839"/>
            <a:ext cx="290259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>
                  <a:solidFill>
                    <a:sysClr val="windowText" lastClr="000000"/>
                  </a:solidFill>
                </a:ln>
                <a:solidFill>
                  <a:srgbClr val="FFE66F"/>
                </a:solidFill>
                <a:latin typeface="Garamond" panose="02020404030301010803" pitchFamily="18" charset="0"/>
              </a:rPr>
              <a:t>The Basis For Unity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19369" y="226503"/>
            <a:ext cx="6224631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dobe Garamond Pro" panose="02020502060506020403" pitchFamily="18" charset="0"/>
              </a:rPr>
              <a:t>Not Ideas or Doctrines of Man</a:t>
            </a:r>
          </a:p>
          <a:p>
            <a:r>
              <a:rPr lang="en-US" sz="2800" dirty="0">
                <a:latin typeface="Adobe Garamond Pro" panose="02020502060506020403" pitchFamily="18" charset="0"/>
              </a:rPr>
              <a:t>Matthew 15:8-9</a:t>
            </a:r>
          </a:p>
          <a:p>
            <a:endParaRPr lang="en-US" sz="1200" dirty="0">
              <a:latin typeface="Adobe Garamond Pro" panose="02020502060506020403" pitchFamily="18" charset="0"/>
            </a:endParaRPr>
          </a:p>
          <a:p>
            <a:r>
              <a:rPr lang="en-US" sz="3200" b="1" kern="1100" dirty="0">
                <a:latin typeface="Adobe Garamond Pro" panose="02020502060506020403" pitchFamily="18" charset="0"/>
              </a:rPr>
              <a:t>Not Traditions or Practices of Man</a:t>
            </a:r>
          </a:p>
          <a:p>
            <a:r>
              <a:rPr lang="en-US" sz="2800" dirty="0">
                <a:latin typeface="Adobe Garamond Pro" panose="02020502060506020403" pitchFamily="18" charset="0"/>
              </a:rPr>
              <a:t>Col. 2:8; Mark 7:9-13; Isaiah 55:8-9</a:t>
            </a:r>
          </a:p>
          <a:p>
            <a:endParaRPr lang="en-US" sz="1200" dirty="0">
              <a:latin typeface="Adobe Garamond Pro" panose="02020502060506020403" pitchFamily="18" charset="0"/>
            </a:endParaRPr>
          </a:p>
          <a:p>
            <a:r>
              <a:rPr lang="en-US" sz="3200" b="1" dirty="0">
                <a:latin typeface="Adobe Garamond Pro" panose="02020502060506020403" pitchFamily="18" charset="0"/>
              </a:rPr>
              <a:t>Love for Truth</a:t>
            </a:r>
            <a:endParaRPr lang="en-US" sz="2800" dirty="0">
              <a:latin typeface="Adobe Garamond Pro" panose="02020502060506020403" pitchFamily="18" charset="0"/>
            </a:endParaRPr>
          </a:p>
          <a:p>
            <a:r>
              <a:rPr lang="en-US" sz="2800" dirty="0">
                <a:latin typeface="Adobe Garamond Pro" panose="02020502060506020403" pitchFamily="18" charset="0"/>
              </a:rPr>
              <a:t>Isaiah 66:2; 2 Thess. 2:10-12; 2 John 9</a:t>
            </a:r>
          </a:p>
          <a:p>
            <a:endParaRPr lang="en-US" sz="1200" dirty="0">
              <a:latin typeface="Adobe Garamond Pro" panose="02020502060506020403" pitchFamily="18" charset="0"/>
            </a:endParaRPr>
          </a:p>
          <a:p>
            <a:r>
              <a:rPr lang="en-US" sz="3200" b="1" dirty="0">
                <a:latin typeface="Adobe Garamond Pro" panose="02020502060506020403" pitchFamily="18" charset="0"/>
              </a:rPr>
              <a:t>Love for God and Christ</a:t>
            </a:r>
          </a:p>
          <a:p>
            <a:r>
              <a:rPr lang="en-US" sz="2800" dirty="0">
                <a:latin typeface="Adobe Garamond Pro" panose="02020502060506020403" pitchFamily="18" charset="0"/>
              </a:rPr>
              <a:t>Mark 12:28-31; 1 John 5:3; John 14:15</a:t>
            </a:r>
          </a:p>
          <a:p>
            <a:endParaRPr lang="en-US" sz="1200" dirty="0">
              <a:latin typeface="Adobe Garamond Pro" panose="02020502060506020403" pitchFamily="18" charset="0"/>
            </a:endParaRPr>
          </a:p>
          <a:p>
            <a:r>
              <a:rPr lang="en-US" sz="3200" b="1" dirty="0">
                <a:latin typeface="Adobe Garamond Pro" panose="02020502060506020403" pitchFamily="18" charset="0"/>
              </a:rPr>
              <a:t>Love for One Another</a:t>
            </a:r>
            <a:endParaRPr lang="en-US" sz="2400" dirty="0">
              <a:latin typeface="Adobe Garamond Pro" panose="02020502060506020403" pitchFamily="18" charset="0"/>
            </a:endParaRPr>
          </a:p>
          <a:p>
            <a:r>
              <a:rPr lang="en-US" sz="2400" dirty="0">
                <a:latin typeface="Adobe Garamond Pro" panose="02020502060506020403" pitchFamily="18" charset="0"/>
              </a:rPr>
              <a:t>1 Thessalonians 4:9</a:t>
            </a:r>
          </a:p>
          <a:p>
            <a:endParaRPr lang="en-US" sz="1200" dirty="0">
              <a:latin typeface="Adobe Garamond Pro" panose="02020502060506020403" pitchFamily="18" charset="0"/>
            </a:endParaRPr>
          </a:p>
          <a:p>
            <a:r>
              <a:rPr lang="en-US" sz="3200" b="1" dirty="0">
                <a:latin typeface="Adobe Garamond Pro" panose="02020502060506020403" pitchFamily="18" charset="0"/>
              </a:rPr>
              <a:t>Walking by This Same Standard</a:t>
            </a:r>
            <a:endParaRPr lang="en-US" sz="2400" dirty="0">
              <a:latin typeface="Adobe Garamond Pro" panose="02020502060506020403" pitchFamily="18" charset="0"/>
            </a:endParaRPr>
          </a:p>
          <a:p>
            <a:r>
              <a:rPr lang="en-US" sz="2400" dirty="0">
                <a:latin typeface="Adobe Garamond Pro" panose="02020502060506020403" pitchFamily="18" charset="0"/>
              </a:rPr>
              <a:t>Phil. 3:16; 2 Tim. 3:16-17; 1 Peter 4:11</a:t>
            </a:r>
          </a:p>
          <a:p>
            <a:endParaRPr lang="en-US" sz="2400" dirty="0">
              <a:latin typeface="Adobe Garamond Pro" panose="02020502060506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07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290259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577765" y="5595457"/>
            <a:ext cx="1747060" cy="1018462"/>
            <a:chOff x="541090" y="906010"/>
            <a:chExt cx="3066178" cy="1787452"/>
          </a:xfrm>
        </p:grpSpPr>
        <p:sp>
          <p:nvSpPr>
            <p:cNvPr id="4" name="Flowchart: Delay 3"/>
            <p:cNvSpPr/>
            <p:nvPr/>
          </p:nvSpPr>
          <p:spPr>
            <a:xfrm rot="16200000">
              <a:off x="1568744" y="-121643"/>
              <a:ext cx="1010871" cy="3066177"/>
            </a:xfrm>
            <a:prstGeom prst="flowChartDelay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41092" y="1065400"/>
              <a:ext cx="3066176" cy="918277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Garamond" panose="02020404030301010803" pitchFamily="18" charset="0"/>
                </a:rPr>
                <a:t>UNITY</a:t>
              </a:r>
            </a:p>
          </p:txBody>
        </p:sp>
        <p:sp>
          <p:nvSpPr>
            <p:cNvPr id="6" name="Flowchart: Delay 5"/>
            <p:cNvSpPr/>
            <p:nvPr/>
          </p:nvSpPr>
          <p:spPr>
            <a:xfrm rot="5400000">
              <a:off x="1738916" y="825111"/>
              <a:ext cx="670525" cy="3066177"/>
            </a:xfrm>
            <a:prstGeom prst="flowChartDelay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41090" y="2015735"/>
              <a:ext cx="3066176" cy="648196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Garamond" panose="02020404030301010803" pitchFamily="18" charset="0"/>
                </a:rPr>
                <a:t>PSALM</a:t>
              </a:r>
              <a:r>
                <a:rPr lang="en-US" b="1" dirty="0">
                  <a:solidFill>
                    <a:schemeClr val="accent2">
                      <a:lumMod val="50000"/>
                    </a:schemeClr>
                  </a:solidFill>
                  <a:latin typeface="Garamond" panose="02020404030301010803" pitchFamily="18" charset="0"/>
                </a:rPr>
                <a:t> </a:t>
              </a:r>
              <a:r>
                <a:rPr lang="en-US" b="1" dirty="0">
                  <a:latin typeface="Garamond" panose="02020404030301010803" pitchFamily="18" charset="0"/>
                </a:rPr>
                <a:t>133</a:t>
              </a:r>
            </a:p>
          </p:txBody>
        </p:sp>
      </p:grpSp>
      <p:sp>
        <p:nvSpPr>
          <p:cNvPr id="8" name="Rectangle 7"/>
          <p:cNvSpPr/>
          <p:nvPr/>
        </p:nvSpPr>
        <p:spPr>
          <a:xfrm>
            <a:off x="2902590" y="0"/>
            <a:ext cx="6241409" cy="6858000"/>
          </a:xfrm>
          <a:prstGeom prst="rect">
            <a:avLst/>
          </a:prstGeom>
          <a:solidFill>
            <a:srgbClr val="FFE6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2910979" y="0"/>
            <a:ext cx="0" cy="685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0" y="427839"/>
            <a:ext cx="2902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n>
                  <a:solidFill>
                    <a:sysClr val="windowText" lastClr="000000"/>
                  </a:solidFill>
                </a:ln>
                <a:solidFill>
                  <a:srgbClr val="FFE66F"/>
                </a:solidFill>
                <a:latin typeface="Garamond" panose="02020404030301010803" pitchFamily="18" charset="0"/>
              </a:rPr>
              <a:t>CONCLUSION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03927" y="226503"/>
            <a:ext cx="6040073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Adobe Garamond Pro" panose="02020502060506020403" pitchFamily="18" charset="0"/>
              </a:rPr>
              <a:t>There is One Body</a:t>
            </a:r>
          </a:p>
          <a:p>
            <a:pPr algn="ctr"/>
            <a:r>
              <a:rPr lang="en-US" sz="3200" dirty="0">
                <a:latin typeface="Adobe Garamond Pro" panose="02020502060506020403" pitchFamily="18" charset="0"/>
              </a:rPr>
              <a:t>1 Corinthians 12:12-13</a:t>
            </a:r>
          </a:p>
          <a:p>
            <a:pPr algn="ctr"/>
            <a:endParaRPr lang="en-US" sz="3200" dirty="0">
              <a:latin typeface="Adobe Garamond Pro" panose="02020502060506020403" pitchFamily="18" charset="0"/>
            </a:endParaRPr>
          </a:p>
          <a:p>
            <a:pPr algn="ctr"/>
            <a:r>
              <a:rPr lang="en-US" sz="4800" b="1" dirty="0">
                <a:latin typeface="Adobe Garamond Pro" panose="02020502060506020403" pitchFamily="18" charset="0"/>
              </a:rPr>
              <a:t>Are </a:t>
            </a:r>
            <a:r>
              <a:rPr lang="en-US" sz="4800" b="1" dirty="0" smtClean="0">
                <a:latin typeface="Adobe Garamond Pro" panose="02020502060506020403" pitchFamily="18" charset="0"/>
              </a:rPr>
              <a:t>You Part </a:t>
            </a:r>
            <a:r>
              <a:rPr lang="en-US" sz="4800" b="1" dirty="0">
                <a:latin typeface="Adobe Garamond Pro" panose="02020502060506020403" pitchFamily="18" charset="0"/>
              </a:rPr>
              <a:t>Of </a:t>
            </a:r>
            <a:r>
              <a:rPr lang="en-US" sz="4800" b="1" dirty="0" smtClean="0">
                <a:latin typeface="Adobe Garamond Pro" panose="02020502060506020403" pitchFamily="18" charset="0"/>
              </a:rPr>
              <a:t>     The </a:t>
            </a:r>
            <a:r>
              <a:rPr lang="en-US" sz="4800" b="1" dirty="0">
                <a:latin typeface="Adobe Garamond Pro" panose="02020502060506020403" pitchFamily="18" charset="0"/>
              </a:rPr>
              <a:t>Body?</a:t>
            </a:r>
            <a:endParaRPr lang="en-US" sz="4800" dirty="0">
              <a:latin typeface="Adobe Garamond Pro" panose="02020502060506020403" pitchFamily="18" charset="0"/>
            </a:endParaRPr>
          </a:p>
          <a:p>
            <a:pPr algn="ctr"/>
            <a:endParaRPr lang="en-US" sz="3200" dirty="0">
              <a:latin typeface="Adobe Garamond Pro" panose="02020502060506020403" pitchFamily="18" charset="0"/>
            </a:endParaRPr>
          </a:p>
          <a:p>
            <a:pPr algn="ctr"/>
            <a:r>
              <a:rPr lang="en-US" sz="4800" b="1" dirty="0">
                <a:latin typeface="Adobe Garamond Pro" panose="02020502060506020403" pitchFamily="18" charset="0"/>
              </a:rPr>
              <a:t>Are You Living           In Such A Way              As To Please God?</a:t>
            </a:r>
            <a:endParaRPr lang="en-US" sz="4800" dirty="0">
              <a:latin typeface="Adobe Garamond Pro" panose="02020502060506020403" pitchFamily="18" charset="0"/>
            </a:endParaRPr>
          </a:p>
          <a:p>
            <a:endParaRPr lang="en-US" sz="2400" dirty="0">
              <a:latin typeface="Bodoni MT" panose="020706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92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198</TotalTime>
  <Words>193</Words>
  <Application>Microsoft Office PowerPoint</Application>
  <PresentationFormat>On-screen Show (4:3)</PresentationFormat>
  <Paragraphs>64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Calibri</vt:lpstr>
      <vt:lpstr>Garamond</vt:lpstr>
      <vt:lpstr>Adobe Garamond Pro</vt:lpstr>
      <vt:lpstr>Calibri Light</vt:lpstr>
      <vt:lpstr>Bodoni MT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</dc:creator>
  <cp:lastModifiedBy>Microsoft account</cp:lastModifiedBy>
  <cp:revision>13</cp:revision>
  <dcterms:created xsi:type="dcterms:W3CDTF">2016-06-28T14:42:30Z</dcterms:created>
  <dcterms:modified xsi:type="dcterms:W3CDTF">2026-08-24T20:28:08Z</dcterms:modified>
</cp:coreProperties>
</file>