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622C"/>
    <a:srgbClr val="C06F32"/>
    <a:srgbClr val="D0854C"/>
    <a:srgbClr val="68604D"/>
    <a:srgbClr val="A76950"/>
    <a:srgbClr val="2E3B4B"/>
    <a:srgbClr val="F1EAD8"/>
    <a:srgbClr val="5C757A"/>
    <a:srgbClr val="CB7A5C"/>
    <a:srgbClr val="BEC5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65" d="100"/>
          <a:sy n="165" d="100"/>
        </p:scale>
        <p:origin x="93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E9C32DC-0583-4E04-B042-B2DA333CB5A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3402533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9C32DC-0583-4E04-B042-B2DA333CB5A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16569505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9C32DC-0583-4E04-B042-B2DA333CB5A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16878370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9C32DC-0583-4E04-B042-B2DA333CB5A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21836186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9C32DC-0583-4E04-B042-B2DA333CB5A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26196700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E9C32DC-0583-4E04-B042-B2DA333CB5A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30803222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9C32DC-0583-4E04-B042-B2DA333CB5A4}"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176742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9C32DC-0583-4E04-B042-B2DA333CB5A4}"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2127792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9C32DC-0583-4E04-B042-B2DA333CB5A4}"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23524802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9C32DC-0583-4E04-B042-B2DA333CB5A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26550905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9C32DC-0583-4E04-B042-B2DA333CB5A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D7F6-8F70-42B5-A7E4-A02DB272BF99}" type="slidenum">
              <a:rPr lang="en-US" smtClean="0"/>
              <a:t>‹#›</a:t>
            </a:fld>
            <a:endParaRPr lang="en-US"/>
          </a:p>
        </p:txBody>
      </p:sp>
    </p:spTree>
    <p:extLst>
      <p:ext uri="{BB962C8B-B14F-4D97-AF65-F5344CB8AC3E}">
        <p14:creationId xmlns:p14="http://schemas.microsoft.com/office/powerpoint/2010/main" val="3838313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9C32DC-0583-4E04-B042-B2DA333CB5A4}" type="datetimeFigureOut">
              <a:rPr lang="en-US" smtClean="0"/>
              <a:t>8/4/2026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C4D7F6-8F70-42B5-A7E4-A02DB272BF99}" type="slidenum">
              <a:rPr lang="en-US" smtClean="0"/>
              <a:t>‹#›</a:t>
            </a:fld>
            <a:endParaRPr lang="en-US"/>
          </a:p>
        </p:txBody>
      </p:sp>
    </p:spTree>
    <p:extLst>
      <p:ext uri="{BB962C8B-B14F-4D97-AF65-F5344CB8AC3E}">
        <p14:creationId xmlns:p14="http://schemas.microsoft.com/office/powerpoint/2010/main" val="1987210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03604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6186309"/>
          </a:xfrm>
          <a:prstGeom prst="rect">
            <a:avLst/>
          </a:prstGeom>
          <a:noFill/>
        </p:spPr>
        <p:txBody>
          <a:bodyPr wrap="square" rtlCol="0">
            <a:spAutoFit/>
          </a:bodyPr>
          <a:lstStyle/>
          <a:p>
            <a:pPr algn="ctr"/>
            <a:r>
              <a:rPr lang="en-US" sz="3600" i="1" dirty="0" smtClean="0">
                <a:solidFill>
                  <a:srgbClr val="F1EAD8"/>
                </a:solidFill>
                <a:latin typeface="Adobe Garamond Pro" panose="02020502060506020403" pitchFamily="18" charset="0"/>
              </a:rPr>
              <a:t>“and I give eternal life to them, and they will never perish; and no one will snatch them out of My hand. My Father, who has given them to Me, is greater that all; and no one is able to snatch them out of the Father’s hand.” </a:t>
            </a:r>
            <a:r>
              <a:rPr lang="en-US" sz="3600" dirty="0" smtClean="0">
                <a:solidFill>
                  <a:srgbClr val="F1EAD8"/>
                </a:solidFill>
                <a:latin typeface="Adobe Garamond Pro" panose="02020502060506020403" pitchFamily="18" charset="0"/>
              </a:rPr>
              <a:t>(John 10:28-29)</a:t>
            </a:r>
          </a:p>
          <a:p>
            <a:pPr algn="ctr"/>
            <a:endParaRPr lang="en-US" sz="3600" dirty="0">
              <a:solidFill>
                <a:srgbClr val="F1EAD8"/>
              </a:solidFill>
              <a:latin typeface="Adobe Garamond Pro" panose="02020502060506020403" pitchFamily="18" charset="0"/>
            </a:endParaRPr>
          </a:p>
          <a:p>
            <a:pPr algn="ctr"/>
            <a:r>
              <a:rPr lang="en-US" sz="3600" i="1" dirty="0" smtClean="0">
                <a:solidFill>
                  <a:srgbClr val="F1EAD8"/>
                </a:solidFill>
                <a:latin typeface="Adobe Garamond Pro" panose="02020502060506020403" pitchFamily="18" charset="0"/>
              </a:rPr>
              <a:t>“What shall we say to these things?                        If God is for us, who is against us?”               </a:t>
            </a:r>
            <a:r>
              <a:rPr lang="en-US" sz="3600" dirty="0" smtClean="0">
                <a:solidFill>
                  <a:srgbClr val="F1EAD8"/>
                </a:solidFill>
                <a:latin typeface="Adobe Garamond Pro" panose="02020502060506020403" pitchFamily="18" charset="0"/>
              </a:rPr>
              <a:t>(Romans 8:31)</a:t>
            </a:r>
            <a:endParaRPr lang="en-US" sz="3600" i="1" dirty="0" smtClean="0">
              <a:solidFill>
                <a:srgbClr val="F1EAD8"/>
              </a:solidFill>
              <a:latin typeface="Adobe Garamond Pro" panose="02020502060506020403" pitchFamily="18" charset="0"/>
            </a:endParaRPr>
          </a:p>
          <a:p>
            <a:pPr algn="ctr"/>
            <a:endParaRPr lang="en-US" sz="3600" dirty="0">
              <a:solidFill>
                <a:srgbClr val="F1EAD8"/>
              </a:solidFill>
              <a:latin typeface="Adobe Garamond Pro" panose="02020502060506020403" pitchFamily="18" charset="0"/>
            </a:endParaRPr>
          </a:p>
          <a:p>
            <a:pPr algn="ctr"/>
            <a:endParaRPr lang="en-US" sz="3600" dirty="0" smtClean="0">
              <a:solidFill>
                <a:srgbClr val="F1EAD8"/>
              </a:solidFill>
              <a:latin typeface="Adobe Garamond Pro" panose="02020502060506020403" pitchFamily="18" charset="0"/>
            </a:endParaRPr>
          </a:p>
        </p:txBody>
      </p:sp>
      <p:sp>
        <p:nvSpPr>
          <p:cNvPr id="20" name="TextBox 19"/>
          <p:cNvSpPr txBox="1"/>
          <p:nvPr/>
        </p:nvSpPr>
        <p:spPr>
          <a:xfrm>
            <a:off x="0" y="61585"/>
            <a:ext cx="9144000" cy="707886"/>
          </a:xfrm>
          <a:prstGeom prst="rect">
            <a:avLst/>
          </a:prstGeom>
          <a:noFill/>
        </p:spPr>
        <p:txBody>
          <a:bodyPr wrap="square" rtlCol="0">
            <a:spAutoFit/>
          </a:bodyPr>
          <a:lstStyle/>
          <a:p>
            <a:pPr algn="ctr"/>
            <a:r>
              <a:rPr lang="en-US" sz="4000" b="1" dirty="0" smtClean="0">
                <a:ln w="12700">
                  <a:solidFill>
                    <a:srgbClr val="68604D"/>
                  </a:solidFill>
                </a:ln>
                <a:solidFill>
                  <a:srgbClr val="C06F32"/>
                </a:solidFill>
                <a:latin typeface="Adobe Garamond Pro Bold" panose="02020702060506020403" pitchFamily="18" charset="0"/>
              </a:rPr>
              <a:t>Romans 8:38-39 Nothing Can Separate Us</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7054785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7144" y="161370"/>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0716" y="1646179"/>
            <a:ext cx="9122568" cy="5078313"/>
          </a:xfrm>
          <a:prstGeom prst="rect">
            <a:avLst/>
          </a:prstGeom>
          <a:noFill/>
        </p:spPr>
        <p:txBody>
          <a:bodyPr wrap="square" rtlCol="0">
            <a:spAutoFit/>
          </a:bodyPr>
          <a:lstStyle/>
          <a:p>
            <a:pPr algn="ctr"/>
            <a:r>
              <a:rPr lang="en-US" sz="3600" i="1" dirty="0" smtClean="0">
                <a:solidFill>
                  <a:srgbClr val="F1EAD8"/>
                </a:solidFill>
                <a:latin typeface="Adobe Garamond Pro" panose="02020502060506020403" pitchFamily="18" charset="0"/>
              </a:rPr>
              <a:t>“Abide in Me, and I in you. As the branch cannot bear fruit of itself unless it abides in the vine,          so neither can you unless you abide in Me. I am the vine, you are the braches; he who abides in Me and   I in him, he bears much fruit, </a:t>
            </a:r>
            <a:r>
              <a:rPr lang="en-US" sz="3600" b="1" i="1" u="sng" dirty="0" smtClean="0">
                <a:solidFill>
                  <a:srgbClr val="F1EAD8"/>
                </a:solidFill>
                <a:latin typeface="Adobe Garamond Pro" panose="02020502060506020403" pitchFamily="18" charset="0"/>
              </a:rPr>
              <a:t>for apart from Me you can do nothing</a:t>
            </a:r>
            <a:r>
              <a:rPr lang="en-US" sz="3600" i="1" dirty="0" smtClean="0">
                <a:solidFill>
                  <a:srgbClr val="F1EAD8"/>
                </a:solidFill>
                <a:latin typeface="Adobe Garamond Pro" panose="02020502060506020403" pitchFamily="18" charset="0"/>
              </a:rPr>
              <a:t>. If anyone does not abide in Me, he is thrown away as a branch and dries up;  and they gather them, and cast them into the fire  and they are burned.”</a:t>
            </a:r>
            <a:endParaRPr lang="en-US" sz="3600" i="1" dirty="0">
              <a:solidFill>
                <a:srgbClr val="F1EAD8"/>
              </a:solidFill>
              <a:latin typeface="Adobe Garamond Pro" panose="02020502060506020403" pitchFamily="18" charset="0"/>
            </a:endParaRPr>
          </a:p>
        </p:txBody>
      </p:sp>
      <p:sp>
        <p:nvSpPr>
          <p:cNvPr id="20" name="TextBox 19"/>
          <p:cNvSpPr txBox="1"/>
          <p:nvPr/>
        </p:nvSpPr>
        <p:spPr>
          <a:xfrm>
            <a:off x="-17860" y="161370"/>
            <a:ext cx="9136856" cy="1323439"/>
          </a:xfrm>
          <a:prstGeom prst="rect">
            <a:avLst/>
          </a:prstGeom>
          <a:noFill/>
        </p:spPr>
        <p:txBody>
          <a:bodyPr wrap="square" rtlCol="0">
            <a:spAutoFit/>
          </a:bodyPr>
          <a:lstStyle/>
          <a:p>
            <a:pPr algn="ctr"/>
            <a:r>
              <a:rPr lang="en-US" sz="8000" b="1" dirty="0" smtClean="0">
                <a:ln w="12700">
                  <a:solidFill>
                    <a:srgbClr val="68604D"/>
                  </a:solidFill>
                </a:ln>
                <a:solidFill>
                  <a:srgbClr val="C06F32"/>
                </a:solidFill>
                <a:latin typeface="Adobe Garamond Pro Bold" panose="02020702060506020403" pitchFamily="18" charset="0"/>
              </a:rPr>
              <a:t>John 15:4-6</a:t>
            </a:r>
            <a:endParaRPr lang="en-US" sz="8000" b="1" dirty="0">
              <a:ln w="12700">
                <a:solidFill>
                  <a:srgbClr val="68604D"/>
                </a:solidFill>
              </a:ln>
              <a:solidFill>
                <a:srgbClr val="C06F32"/>
              </a:solidFill>
              <a:latin typeface="Adobe Garamond Pro Bold" panose="02020702060506020403" pitchFamily="18" charset="0"/>
            </a:endParaRPr>
          </a:p>
        </p:txBody>
      </p:sp>
      <p:grpSp>
        <p:nvGrpSpPr>
          <p:cNvPr id="22" name="Group 21"/>
          <p:cNvGrpSpPr/>
          <p:nvPr/>
        </p:nvGrpSpPr>
        <p:grpSpPr>
          <a:xfrm flipV="1">
            <a:off x="17860" y="1455044"/>
            <a:ext cx="9144000" cy="59531"/>
            <a:chOff x="0" y="757237"/>
            <a:chExt cx="9144000" cy="59531"/>
          </a:xfrm>
        </p:grpSpPr>
        <p:cxnSp>
          <p:nvCxnSpPr>
            <p:cNvPr id="23" name="Straight Connector 22"/>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54012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19" name="TextBox 18"/>
          <p:cNvSpPr txBox="1"/>
          <p:nvPr/>
        </p:nvSpPr>
        <p:spPr>
          <a:xfrm>
            <a:off x="7144" y="3326539"/>
            <a:ext cx="9122568" cy="830997"/>
          </a:xfrm>
          <a:prstGeom prst="rect">
            <a:avLst/>
          </a:prstGeom>
          <a:noFill/>
        </p:spPr>
        <p:txBody>
          <a:bodyPr wrap="square" rtlCol="0">
            <a:spAutoFit/>
          </a:bodyPr>
          <a:lstStyle/>
          <a:p>
            <a:pPr algn="ctr"/>
            <a:r>
              <a:rPr lang="en-US" sz="4800" b="1" dirty="0" smtClean="0">
                <a:solidFill>
                  <a:srgbClr val="F1EAD8"/>
                </a:solidFill>
                <a:latin typeface="Adobe Garamond Pro" panose="02020502060506020403" pitchFamily="18" charset="0"/>
              </a:rPr>
              <a:t>Isaiah 40:15-17</a:t>
            </a:r>
            <a:endParaRPr lang="en-US" sz="4800" b="1" dirty="0">
              <a:solidFill>
                <a:srgbClr val="F1EAD8"/>
              </a:solidFill>
              <a:latin typeface="Adobe Garamond Pro" panose="02020502060506020403" pitchFamily="18" charset="0"/>
            </a:endParaRPr>
          </a:p>
        </p:txBody>
      </p:sp>
      <p:grpSp>
        <p:nvGrpSpPr>
          <p:cNvPr id="28" name="Group 27"/>
          <p:cNvGrpSpPr/>
          <p:nvPr/>
        </p:nvGrpSpPr>
        <p:grpSpPr>
          <a:xfrm>
            <a:off x="-7144" y="1289953"/>
            <a:ext cx="9158288" cy="1859570"/>
            <a:chOff x="-7144" y="1289953"/>
            <a:chExt cx="9158288" cy="1859570"/>
          </a:xfrm>
        </p:grpSpPr>
        <p:grpSp>
          <p:nvGrpSpPr>
            <p:cNvPr id="21" name="Group 20"/>
            <p:cNvGrpSpPr/>
            <p:nvPr/>
          </p:nvGrpSpPr>
          <p:grpSpPr>
            <a:xfrm>
              <a:off x="7144" y="1289953"/>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7144" y="1512697"/>
              <a:ext cx="9136856" cy="1323439"/>
            </a:xfrm>
            <a:prstGeom prst="rect">
              <a:avLst/>
            </a:prstGeom>
            <a:noFill/>
          </p:spPr>
          <p:txBody>
            <a:bodyPr wrap="square" rtlCol="0">
              <a:spAutoFit/>
            </a:bodyPr>
            <a:lstStyle/>
            <a:p>
              <a:pPr algn="ctr"/>
              <a:r>
                <a:rPr lang="en-US" sz="8000" b="1" dirty="0" smtClean="0">
                  <a:ln w="12700">
                    <a:solidFill>
                      <a:srgbClr val="68604D"/>
                    </a:solidFill>
                  </a:ln>
                  <a:solidFill>
                    <a:srgbClr val="C06F32"/>
                  </a:solidFill>
                  <a:latin typeface="Adobe Garamond Pro Bold" panose="02020702060506020403" pitchFamily="18" charset="0"/>
                </a:rPr>
                <a:t>Nothing</a:t>
              </a:r>
              <a:endParaRPr lang="en-US" sz="8000" b="1" dirty="0">
                <a:ln w="12700">
                  <a:solidFill>
                    <a:srgbClr val="68604D"/>
                  </a:solidFill>
                </a:ln>
                <a:solidFill>
                  <a:srgbClr val="C06F32"/>
                </a:solidFill>
                <a:latin typeface="Adobe Garamond Pro Bold" panose="02020702060506020403" pitchFamily="18" charset="0"/>
              </a:endParaRPr>
            </a:p>
          </p:txBody>
        </p:sp>
        <p:grpSp>
          <p:nvGrpSpPr>
            <p:cNvPr id="22" name="Group 21"/>
            <p:cNvGrpSpPr/>
            <p:nvPr/>
          </p:nvGrpSpPr>
          <p:grpSpPr>
            <a:xfrm flipV="1">
              <a:off x="0" y="3089992"/>
              <a:ext cx="9144000" cy="59531"/>
              <a:chOff x="0" y="757237"/>
              <a:chExt cx="9144000" cy="59531"/>
            </a:xfrm>
          </p:grpSpPr>
          <p:cxnSp>
            <p:nvCxnSpPr>
              <p:cNvPr id="23" name="Straight Connector 22"/>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819463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646331"/>
          </a:xfrm>
          <a:prstGeom prst="rect">
            <a:avLst/>
          </a:prstGeom>
          <a:noFill/>
        </p:spPr>
        <p:txBody>
          <a:bodyPr wrap="square" rtlCol="0">
            <a:spAutoFit/>
          </a:bodyPr>
          <a:lstStyle/>
          <a:p>
            <a:pPr algn="ctr"/>
            <a:r>
              <a:rPr lang="en-US" sz="3600" dirty="0" smtClean="0">
                <a:solidFill>
                  <a:srgbClr val="F1EAD8"/>
                </a:solidFill>
                <a:latin typeface="Adobe Garamond Pro" panose="02020502060506020403" pitchFamily="18" charset="0"/>
              </a:rPr>
              <a:t>Matthew 19:26; Luke 18:27</a:t>
            </a:r>
          </a:p>
        </p:txBody>
      </p:sp>
      <p:sp>
        <p:nvSpPr>
          <p:cNvPr id="20" name="TextBox 19"/>
          <p:cNvSpPr txBox="1"/>
          <p:nvPr/>
        </p:nvSpPr>
        <p:spPr>
          <a:xfrm>
            <a:off x="121444" y="61585"/>
            <a:ext cx="8915400" cy="707886"/>
          </a:xfrm>
          <a:prstGeom prst="rect">
            <a:avLst/>
          </a:prstGeom>
          <a:noFill/>
        </p:spPr>
        <p:txBody>
          <a:bodyPr wrap="square" rtlCol="0">
            <a:spAutoFit/>
          </a:bodyPr>
          <a:lstStyle/>
          <a:p>
            <a:r>
              <a:rPr lang="en-US" sz="4000" b="1" dirty="0" smtClean="0">
                <a:ln w="12700">
                  <a:solidFill>
                    <a:srgbClr val="68604D"/>
                  </a:solidFill>
                </a:ln>
                <a:solidFill>
                  <a:srgbClr val="C06F32"/>
                </a:solidFill>
                <a:latin typeface="Adobe Garamond Pro Bold" panose="02020702060506020403" pitchFamily="18" charset="0"/>
              </a:rPr>
              <a:t>Luke 1:37 - Nothing Will Be Impossible</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21036126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3416320"/>
          </a:xfrm>
          <a:prstGeom prst="rect">
            <a:avLst/>
          </a:prstGeom>
          <a:noFill/>
        </p:spPr>
        <p:txBody>
          <a:bodyPr wrap="square" rtlCol="0">
            <a:spAutoFit/>
          </a:bodyPr>
          <a:lstStyle/>
          <a:p>
            <a:pPr algn="ctr"/>
            <a:r>
              <a:rPr lang="en-US" sz="3600" dirty="0" smtClean="0">
                <a:solidFill>
                  <a:srgbClr val="F1EAD8"/>
                </a:solidFill>
                <a:latin typeface="Adobe Garamond Pro" panose="02020502060506020403" pitchFamily="18" charset="0"/>
              </a:rPr>
              <a:t>Matthew 19:26; Luke 18:27</a:t>
            </a:r>
          </a:p>
          <a:p>
            <a:pPr algn="ctr"/>
            <a:endParaRPr lang="en-US" sz="3600" dirty="0">
              <a:solidFill>
                <a:srgbClr val="F1EAD8"/>
              </a:solidFill>
              <a:latin typeface="Adobe Garamond Pro" panose="02020502060506020403" pitchFamily="18" charset="0"/>
            </a:endParaRPr>
          </a:p>
          <a:p>
            <a:pPr algn="ctr"/>
            <a:r>
              <a:rPr lang="en-US" sz="3600" i="1" dirty="0" smtClean="0">
                <a:solidFill>
                  <a:srgbClr val="F1EAD8"/>
                </a:solidFill>
                <a:latin typeface="Adobe Garamond Pro" panose="02020502060506020403" pitchFamily="18" charset="0"/>
              </a:rPr>
              <a:t>“By faith we understand that the worlds were prepared by the word of God, so that what is seen was not made out of things which are visible.”</a:t>
            </a:r>
          </a:p>
          <a:p>
            <a:pPr algn="ctr"/>
            <a:r>
              <a:rPr lang="en-US" sz="3600" dirty="0" smtClean="0">
                <a:solidFill>
                  <a:srgbClr val="F1EAD8"/>
                </a:solidFill>
                <a:latin typeface="Adobe Garamond Pro" panose="02020502060506020403" pitchFamily="18" charset="0"/>
              </a:rPr>
              <a:t>Hebrews 11:3</a:t>
            </a:r>
          </a:p>
        </p:txBody>
      </p:sp>
      <p:sp>
        <p:nvSpPr>
          <p:cNvPr id="20" name="TextBox 19"/>
          <p:cNvSpPr txBox="1"/>
          <p:nvPr/>
        </p:nvSpPr>
        <p:spPr>
          <a:xfrm>
            <a:off x="121444" y="61585"/>
            <a:ext cx="8915400" cy="707886"/>
          </a:xfrm>
          <a:prstGeom prst="rect">
            <a:avLst/>
          </a:prstGeom>
          <a:noFill/>
        </p:spPr>
        <p:txBody>
          <a:bodyPr wrap="square" rtlCol="0">
            <a:spAutoFit/>
          </a:bodyPr>
          <a:lstStyle/>
          <a:p>
            <a:r>
              <a:rPr lang="en-US" sz="4000" b="1" dirty="0" smtClean="0">
                <a:ln w="12700">
                  <a:solidFill>
                    <a:srgbClr val="68604D"/>
                  </a:solidFill>
                </a:ln>
                <a:solidFill>
                  <a:srgbClr val="C06F32"/>
                </a:solidFill>
                <a:latin typeface="Adobe Garamond Pro Bold" panose="02020702060506020403" pitchFamily="18" charset="0"/>
              </a:rPr>
              <a:t>Luke 1:37 - Nothing Will Be Impossible</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1150733498"/>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5632311"/>
          </a:xfrm>
          <a:prstGeom prst="rect">
            <a:avLst/>
          </a:prstGeom>
          <a:noFill/>
        </p:spPr>
        <p:txBody>
          <a:bodyPr wrap="square" rtlCol="0">
            <a:spAutoFit/>
          </a:bodyPr>
          <a:lstStyle/>
          <a:p>
            <a:pPr algn="ctr"/>
            <a:r>
              <a:rPr lang="en-US" sz="3600" dirty="0" smtClean="0">
                <a:solidFill>
                  <a:srgbClr val="F1EAD8"/>
                </a:solidFill>
                <a:latin typeface="Adobe Garamond Pro" panose="02020502060506020403" pitchFamily="18" charset="0"/>
              </a:rPr>
              <a:t>Matthew 19:23-26</a:t>
            </a:r>
            <a:endParaRPr lang="en-US" sz="3600" dirty="0">
              <a:solidFill>
                <a:srgbClr val="F1EAD8"/>
              </a:solidFill>
              <a:latin typeface="Adobe Garamond Pro" panose="02020502060506020403" pitchFamily="18" charset="0"/>
            </a:endParaRPr>
          </a:p>
          <a:p>
            <a:pPr algn="ctr"/>
            <a:r>
              <a:rPr lang="en-US" sz="3600" dirty="0" smtClean="0">
                <a:solidFill>
                  <a:srgbClr val="F1EAD8"/>
                </a:solidFill>
                <a:latin typeface="Adobe Garamond Pro" panose="02020502060506020403" pitchFamily="18" charset="0"/>
              </a:rPr>
              <a:t>How can a man go to heaven?</a:t>
            </a:r>
          </a:p>
          <a:p>
            <a:pPr algn="ctr"/>
            <a:r>
              <a:rPr lang="en-US" sz="3600" i="1" dirty="0" smtClean="0">
                <a:solidFill>
                  <a:srgbClr val="F1EAD8"/>
                </a:solidFill>
                <a:latin typeface="Adobe Garamond Pro" panose="02020502060506020403" pitchFamily="18" charset="0"/>
              </a:rPr>
              <a:t>“with God all things are possible”</a:t>
            </a:r>
          </a:p>
          <a:p>
            <a:pPr algn="ctr"/>
            <a:r>
              <a:rPr lang="en-US" sz="3600" dirty="0" smtClean="0">
                <a:solidFill>
                  <a:srgbClr val="F1EAD8"/>
                </a:solidFill>
                <a:latin typeface="Adobe Garamond Pro" panose="02020502060506020403" pitchFamily="18" charset="0"/>
              </a:rPr>
              <a:t>Ephesians 2:8-9</a:t>
            </a:r>
          </a:p>
          <a:p>
            <a:pPr algn="ctr"/>
            <a:r>
              <a:rPr lang="en-US" sz="3600" dirty="0" smtClean="0">
                <a:solidFill>
                  <a:srgbClr val="F1EAD8"/>
                </a:solidFill>
                <a:latin typeface="Adobe Garamond Pro" panose="02020502060506020403" pitchFamily="18" charset="0"/>
              </a:rPr>
              <a:t>Titus 3:5</a:t>
            </a:r>
          </a:p>
          <a:p>
            <a:pPr algn="ctr"/>
            <a:r>
              <a:rPr lang="en-US" sz="3600" dirty="0" smtClean="0">
                <a:solidFill>
                  <a:srgbClr val="F1EAD8"/>
                </a:solidFill>
                <a:latin typeface="Adobe Garamond Pro" panose="02020502060506020403" pitchFamily="18" charset="0"/>
              </a:rPr>
              <a:t>Romans 5:8</a:t>
            </a:r>
          </a:p>
          <a:p>
            <a:pPr algn="ctr"/>
            <a:r>
              <a:rPr lang="en-US" sz="3600" dirty="0" smtClean="0">
                <a:solidFill>
                  <a:srgbClr val="F1EAD8"/>
                </a:solidFill>
                <a:latin typeface="Adobe Garamond Pro" panose="02020502060506020403" pitchFamily="18" charset="0"/>
              </a:rPr>
              <a:t>Colossians 1:13-14</a:t>
            </a:r>
          </a:p>
          <a:p>
            <a:pPr algn="ctr"/>
            <a:endParaRPr lang="en-US" sz="3600" dirty="0">
              <a:solidFill>
                <a:srgbClr val="F1EAD8"/>
              </a:solidFill>
              <a:latin typeface="Adobe Garamond Pro" panose="02020502060506020403" pitchFamily="18" charset="0"/>
            </a:endParaRPr>
          </a:p>
          <a:p>
            <a:pPr algn="ctr"/>
            <a:r>
              <a:rPr lang="en-US" sz="3600" b="1" dirty="0" smtClean="0">
                <a:solidFill>
                  <a:srgbClr val="F1EAD8"/>
                </a:solidFill>
                <a:latin typeface="Adobe Garamond Pro" panose="02020502060506020403" pitchFamily="18" charset="0"/>
              </a:rPr>
              <a:t>We </a:t>
            </a:r>
            <a:r>
              <a:rPr lang="en-US" sz="3600" b="1" dirty="0">
                <a:solidFill>
                  <a:srgbClr val="F1EAD8"/>
                </a:solidFill>
                <a:latin typeface="Adobe Garamond Pro" panose="02020502060506020403" pitchFamily="18" charset="0"/>
              </a:rPr>
              <a:t>N</a:t>
            </a:r>
            <a:r>
              <a:rPr lang="en-US" sz="3600" b="1" dirty="0" smtClean="0">
                <a:solidFill>
                  <a:srgbClr val="F1EAD8"/>
                </a:solidFill>
                <a:latin typeface="Adobe Garamond Pro" panose="02020502060506020403" pitchFamily="18" charset="0"/>
              </a:rPr>
              <a:t>eed </a:t>
            </a:r>
            <a:r>
              <a:rPr lang="en-US" sz="3600" b="1" dirty="0">
                <a:solidFill>
                  <a:srgbClr val="F1EAD8"/>
                </a:solidFill>
                <a:latin typeface="Adobe Garamond Pro" panose="02020502060506020403" pitchFamily="18" charset="0"/>
              </a:rPr>
              <a:t>F</a:t>
            </a:r>
            <a:r>
              <a:rPr lang="en-US" sz="3600" b="1" dirty="0" smtClean="0">
                <a:solidFill>
                  <a:srgbClr val="F1EAD8"/>
                </a:solidFill>
                <a:latin typeface="Adobe Garamond Pro" panose="02020502060506020403" pitchFamily="18" charset="0"/>
              </a:rPr>
              <a:t>aith </a:t>
            </a:r>
            <a:r>
              <a:rPr lang="en-US" sz="3600" b="1" dirty="0">
                <a:solidFill>
                  <a:srgbClr val="F1EAD8"/>
                </a:solidFill>
                <a:latin typeface="Adobe Garamond Pro" panose="02020502060506020403" pitchFamily="18" charset="0"/>
              </a:rPr>
              <a:t>T</a:t>
            </a:r>
            <a:r>
              <a:rPr lang="en-US" sz="3600" b="1" dirty="0" smtClean="0">
                <a:solidFill>
                  <a:srgbClr val="F1EAD8"/>
                </a:solidFill>
                <a:latin typeface="Adobe Garamond Pro" panose="02020502060506020403" pitchFamily="18" charset="0"/>
              </a:rPr>
              <a:t>o Believe</a:t>
            </a:r>
          </a:p>
          <a:p>
            <a:pPr algn="ctr"/>
            <a:r>
              <a:rPr lang="en-US" sz="3600" dirty="0" smtClean="0">
                <a:solidFill>
                  <a:srgbClr val="F1EAD8"/>
                </a:solidFill>
                <a:latin typeface="Adobe Garamond Pro" panose="02020502060506020403" pitchFamily="18" charset="0"/>
              </a:rPr>
              <a:t>1 Corinthians 6:9-11; Titus 2:11</a:t>
            </a:r>
          </a:p>
        </p:txBody>
      </p:sp>
      <p:sp>
        <p:nvSpPr>
          <p:cNvPr id="20" name="TextBox 19"/>
          <p:cNvSpPr txBox="1"/>
          <p:nvPr/>
        </p:nvSpPr>
        <p:spPr>
          <a:xfrm>
            <a:off x="121444" y="61585"/>
            <a:ext cx="8915400" cy="707886"/>
          </a:xfrm>
          <a:prstGeom prst="rect">
            <a:avLst/>
          </a:prstGeom>
          <a:noFill/>
        </p:spPr>
        <p:txBody>
          <a:bodyPr wrap="square" rtlCol="0">
            <a:spAutoFit/>
          </a:bodyPr>
          <a:lstStyle/>
          <a:p>
            <a:r>
              <a:rPr lang="en-US" sz="4000" b="1" dirty="0" smtClean="0">
                <a:ln w="12700">
                  <a:solidFill>
                    <a:srgbClr val="68604D"/>
                  </a:solidFill>
                </a:ln>
                <a:solidFill>
                  <a:srgbClr val="C06F32"/>
                </a:solidFill>
                <a:latin typeface="Adobe Garamond Pro Bold" panose="02020702060506020403" pitchFamily="18" charset="0"/>
              </a:rPr>
              <a:t>Luke 1:37 - Nothing Will Be Impossible</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1846349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1" end="1"/>
                                            </p:txEl>
                                          </p:spTgt>
                                        </p:tgtEl>
                                        <p:attrNameLst>
                                          <p:attrName>style.visibility</p:attrName>
                                        </p:attrNameLst>
                                      </p:cBhvr>
                                      <p:to>
                                        <p:strVal val="visible"/>
                                      </p:to>
                                    </p:set>
                                    <p:animEffect transition="in" filter="fade">
                                      <p:cBhvr>
                                        <p:cTn id="7" dur="500"/>
                                        <p:tgtEl>
                                          <p:spTgt spid="1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500"/>
                                        <p:tgtEl>
                                          <p:spTgt spid="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animEffect transition="in" filter="fade">
                                      <p:cBhvr>
                                        <p:cTn id="17" dur="500"/>
                                        <p:tgtEl>
                                          <p:spTgt spid="1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4" end="4"/>
                                            </p:txEl>
                                          </p:spTgt>
                                        </p:tgtEl>
                                        <p:attrNameLst>
                                          <p:attrName>style.visibility</p:attrName>
                                        </p:attrNameLst>
                                      </p:cBhvr>
                                      <p:to>
                                        <p:strVal val="visible"/>
                                      </p:to>
                                    </p:set>
                                    <p:animEffect transition="in" filter="fade">
                                      <p:cBhvr>
                                        <p:cTn id="22" dur="500"/>
                                        <p:tgtEl>
                                          <p:spTgt spid="1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5" end="5"/>
                                            </p:txEl>
                                          </p:spTgt>
                                        </p:tgtEl>
                                        <p:attrNameLst>
                                          <p:attrName>style.visibility</p:attrName>
                                        </p:attrNameLst>
                                      </p:cBhvr>
                                      <p:to>
                                        <p:strVal val="visible"/>
                                      </p:to>
                                    </p:set>
                                    <p:animEffect transition="in" filter="fade">
                                      <p:cBhvr>
                                        <p:cTn id="27" dur="500"/>
                                        <p:tgtEl>
                                          <p:spTgt spid="1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6" end="6"/>
                                            </p:txEl>
                                          </p:spTgt>
                                        </p:tgtEl>
                                        <p:attrNameLst>
                                          <p:attrName>style.visibility</p:attrName>
                                        </p:attrNameLst>
                                      </p:cBhvr>
                                      <p:to>
                                        <p:strVal val="visible"/>
                                      </p:to>
                                    </p:set>
                                    <p:animEffect transition="in" filter="fade">
                                      <p:cBhvr>
                                        <p:cTn id="32" dur="500"/>
                                        <p:tgtEl>
                                          <p:spTgt spid="1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xEl>
                                              <p:pRg st="8" end="8"/>
                                            </p:txEl>
                                          </p:spTgt>
                                        </p:tgtEl>
                                        <p:attrNameLst>
                                          <p:attrName>style.visibility</p:attrName>
                                        </p:attrNameLst>
                                      </p:cBhvr>
                                      <p:to>
                                        <p:strVal val="visible"/>
                                      </p:to>
                                    </p:set>
                                    <p:animEffect transition="in" filter="fade">
                                      <p:cBhvr>
                                        <p:cTn id="37" dur="500"/>
                                        <p:tgtEl>
                                          <p:spTgt spid="19">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19">
                                            <p:txEl>
                                              <p:pRg st="9" end="9"/>
                                            </p:txEl>
                                          </p:spTgt>
                                        </p:tgtEl>
                                        <p:attrNameLst>
                                          <p:attrName>style.visibility</p:attrName>
                                        </p:attrNameLst>
                                      </p:cBhvr>
                                      <p:to>
                                        <p:strVal val="visible"/>
                                      </p:to>
                                    </p:set>
                                    <p:animEffect transition="in" filter="fade">
                                      <p:cBhvr>
                                        <p:cTn id="40" dur="500"/>
                                        <p:tgtEl>
                                          <p:spTgt spid="1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2862322"/>
          </a:xfrm>
          <a:prstGeom prst="rect">
            <a:avLst/>
          </a:prstGeom>
          <a:noFill/>
        </p:spPr>
        <p:txBody>
          <a:bodyPr wrap="square" rtlCol="0">
            <a:spAutoFit/>
          </a:bodyPr>
          <a:lstStyle/>
          <a:p>
            <a:pPr algn="ctr"/>
            <a:r>
              <a:rPr lang="en-US" sz="3600" dirty="0" smtClean="0">
                <a:solidFill>
                  <a:srgbClr val="F1EAD8"/>
                </a:solidFill>
                <a:latin typeface="Adobe Garamond Pro" panose="02020502060506020403" pitchFamily="18" charset="0"/>
              </a:rPr>
              <a:t>Jesus’ Example: John 5:30; 8:28; 12:39; 14:10</a:t>
            </a:r>
          </a:p>
          <a:p>
            <a:pPr algn="ctr"/>
            <a:endParaRPr lang="en-US" sz="3600" dirty="0">
              <a:solidFill>
                <a:srgbClr val="F1EAD8"/>
              </a:solidFill>
              <a:latin typeface="Adobe Garamond Pro" panose="02020502060506020403" pitchFamily="18" charset="0"/>
            </a:endParaRPr>
          </a:p>
          <a:p>
            <a:pPr algn="ctr"/>
            <a:r>
              <a:rPr lang="en-US" sz="3600" i="1" dirty="0" smtClean="0">
                <a:solidFill>
                  <a:srgbClr val="F1EAD8"/>
                </a:solidFill>
                <a:latin typeface="Adobe Garamond Pro" panose="02020502060506020403" pitchFamily="18" charset="0"/>
              </a:rPr>
              <a:t>“The mind of man plans his way,                        but the Lord directs his steps”</a:t>
            </a:r>
          </a:p>
          <a:p>
            <a:pPr algn="ctr"/>
            <a:r>
              <a:rPr lang="en-US" sz="3600" dirty="0" smtClean="0">
                <a:solidFill>
                  <a:srgbClr val="F1EAD8"/>
                </a:solidFill>
                <a:latin typeface="Adobe Garamond Pro" panose="02020502060506020403" pitchFamily="18" charset="0"/>
              </a:rPr>
              <a:t>Proverbs 16:9</a:t>
            </a:r>
          </a:p>
        </p:txBody>
      </p:sp>
      <p:sp>
        <p:nvSpPr>
          <p:cNvPr id="20" name="TextBox 19"/>
          <p:cNvSpPr txBox="1"/>
          <p:nvPr/>
        </p:nvSpPr>
        <p:spPr>
          <a:xfrm>
            <a:off x="121444" y="61585"/>
            <a:ext cx="8915400" cy="707886"/>
          </a:xfrm>
          <a:prstGeom prst="rect">
            <a:avLst/>
          </a:prstGeom>
          <a:noFill/>
        </p:spPr>
        <p:txBody>
          <a:bodyPr wrap="square" rtlCol="0">
            <a:spAutoFit/>
          </a:bodyPr>
          <a:lstStyle/>
          <a:p>
            <a:pPr algn="ctr"/>
            <a:r>
              <a:rPr lang="en-US" sz="4000" b="1" dirty="0" smtClean="0">
                <a:ln w="12700">
                  <a:solidFill>
                    <a:srgbClr val="68604D"/>
                  </a:solidFill>
                </a:ln>
                <a:solidFill>
                  <a:srgbClr val="C06F32"/>
                </a:solidFill>
                <a:latin typeface="Adobe Garamond Pro Bold" panose="02020702060506020403" pitchFamily="18" charset="0"/>
              </a:rPr>
              <a:t>I Do Nothing Of My Own Initiative</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17444064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500"/>
                                        <p:tgtEl>
                                          <p:spTgt spid="19">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animEffect transition="in" filter="fade">
                                      <p:cBhvr>
                                        <p:cTn id="15"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14300" y="876299"/>
            <a:ext cx="8915400" cy="5940088"/>
          </a:xfrm>
          <a:prstGeom prst="rect">
            <a:avLst/>
          </a:prstGeom>
          <a:noFill/>
        </p:spPr>
        <p:txBody>
          <a:bodyPr wrap="square" rtlCol="0">
            <a:spAutoFit/>
          </a:bodyPr>
          <a:lstStyle/>
          <a:p>
            <a:pPr algn="ctr"/>
            <a:r>
              <a:rPr lang="en-US" sz="3600" dirty="0" smtClean="0">
                <a:solidFill>
                  <a:srgbClr val="F1EAD8"/>
                </a:solidFill>
                <a:latin typeface="Adobe Garamond Pro" panose="02020502060506020403" pitchFamily="18" charset="0"/>
              </a:rPr>
              <a:t>1 Corinthians 13:1-3</a:t>
            </a:r>
          </a:p>
          <a:p>
            <a:pPr algn="ctr"/>
            <a:endParaRPr lang="en-US" sz="2800" dirty="0">
              <a:solidFill>
                <a:srgbClr val="F1EAD8"/>
              </a:solidFill>
              <a:latin typeface="Adobe Garamond Pro" panose="02020502060506020403" pitchFamily="18" charset="0"/>
            </a:endParaRPr>
          </a:p>
          <a:p>
            <a:pPr algn="ctr"/>
            <a:r>
              <a:rPr lang="en-US" sz="3600" i="1" dirty="0" smtClean="0">
                <a:solidFill>
                  <a:srgbClr val="F1EAD8"/>
                </a:solidFill>
                <a:latin typeface="Adobe Garamond Pro" panose="02020502060506020403" pitchFamily="18" charset="0"/>
              </a:rPr>
              <a:t>“For in Christ Jesus neither circumcision nor uncircumcision means anything, but faith working through love.” </a:t>
            </a:r>
            <a:r>
              <a:rPr lang="en-US" sz="3600" dirty="0" smtClean="0">
                <a:solidFill>
                  <a:srgbClr val="F1EAD8"/>
                </a:solidFill>
                <a:latin typeface="Adobe Garamond Pro" panose="02020502060506020403" pitchFamily="18" charset="0"/>
              </a:rPr>
              <a:t>(Galatians 5:6)</a:t>
            </a:r>
          </a:p>
          <a:p>
            <a:pPr algn="ctr"/>
            <a:endParaRPr lang="en-US" sz="2800" dirty="0">
              <a:solidFill>
                <a:srgbClr val="F1EAD8"/>
              </a:solidFill>
              <a:latin typeface="Adobe Garamond Pro" panose="02020502060506020403" pitchFamily="18" charset="0"/>
            </a:endParaRPr>
          </a:p>
          <a:p>
            <a:pPr algn="ctr"/>
            <a:r>
              <a:rPr lang="en-US" sz="3600" dirty="0" smtClean="0">
                <a:solidFill>
                  <a:srgbClr val="F1EAD8"/>
                </a:solidFill>
                <a:latin typeface="Adobe Garamond Pro" panose="02020502060506020403" pitchFamily="18" charset="0"/>
              </a:rPr>
              <a:t>“</a:t>
            </a:r>
            <a:r>
              <a:rPr lang="en-US" sz="3600" i="1" dirty="0" smtClean="0">
                <a:solidFill>
                  <a:srgbClr val="F1EAD8"/>
                </a:solidFill>
                <a:latin typeface="Adobe Garamond Pro" panose="02020502060506020403" pitchFamily="18" charset="0"/>
              </a:rPr>
              <a:t>A new commandment I give you, that you love one another, even as I have loved you, that you also love one another. Bu this all men will know that you are My disciples, if you have love for one another”</a:t>
            </a:r>
            <a:r>
              <a:rPr lang="en-US" sz="3600" dirty="0" smtClean="0">
                <a:solidFill>
                  <a:srgbClr val="F1EAD8"/>
                </a:solidFill>
                <a:latin typeface="Adobe Garamond Pro" panose="02020502060506020403" pitchFamily="18" charset="0"/>
              </a:rPr>
              <a:t> (John 13:34-35)</a:t>
            </a:r>
          </a:p>
        </p:txBody>
      </p:sp>
      <p:sp>
        <p:nvSpPr>
          <p:cNvPr id="20" name="TextBox 19"/>
          <p:cNvSpPr txBox="1"/>
          <p:nvPr/>
        </p:nvSpPr>
        <p:spPr>
          <a:xfrm>
            <a:off x="121444" y="61585"/>
            <a:ext cx="8915400" cy="707886"/>
          </a:xfrm>
          <a:prstGeom prst="rect">
            <a:avLst/>
          </a:prstGeom>
          <a:noFill/>
        </p:spPr>
        <p:txBody>
          <a:bodyPr wrap="square" rtlCol="0">
            <a:spAutoFit/>
          </a:bodyPr>
          <a:lstStyle/>
          <a:p>
            <a:pPr algn="ctr"/>
            <a:r>
              <a:rPr lang="en-US" sz="4000" b="1" dirty="0" smtClean="0">
                <a:ln w="12700">
                  <a:solidFill>
                    <a:srgbClr val="68604D"/>
                  </a:solidFill>
                </a:ln>
                <a:solidFill>
                  <a:srgbClr val="C06F32"/>
                </a:solidFill>
                <a:latin typeface="Adobe Garamond Pro Bold" panose="02020702060506020403" pitchFamily="18" charset="0"/>
              </a:rPr>
              <a:t>Without Love I Am Nothing</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5082740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animEffect transition="in" filter="fade">
                                      <p:cBhvr>
                                        <p:cTn id="7" dur="500"/>
                                        <p:tgtEl>
                                          <p:spTgt spid="1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4" end="4"/>
                                            </p:txEl>
                                          </p:spTgt>
                                        </p:tgtEl>
                                        <p:attrNameLst>
                                          <p:attrName>style.visibility</p:attrName>
                                        </p:attrNameLst>
                                      </p:cBhvr>
                                      <p:to>
                                        <p:strVal val="visible"/>
                                      </p:to>
                                    </p:set>
                                    <p:animEffect transition="in" filter="fade">
                                      <p:cBhvr>
                                        <p:cTn id="12" dur="5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3416320"/>
          </a:xfrm>
          <a:prstGeom prst="rect">
            <a:avLst/>
          </a:prstGeom>
          <a:noFill/>
        </p:spPr>
        <p:txBody>
          <a:bodyPr wrap="square" rtlCol="0">
            <a:spAutoFit/>
          </a:bodyPr>
          <a:lstStyle/>
          <a:p>
            <a:pPr algn="ctr"/>
            <a:r>
              <a:rPr lang="en-US" sz="3600" i="1" dirty="0" smtClean="0">
                <a:solidFill>
                  <a:srgbClr val="F1EAD8"/>
                </a:solidFill>
                <a:latin typeface="Adobe Garamond Pro" panose="02020502060506020403" pitchFamily="18" charset="0"/>
              </a:rPr>
              <a:t>“casting all you anxiety on Him,                    because He cares for you” </a:t>
            </a:r>
            <a:r>
              <a:rPr lang="en-US" sz="3600" dirty="0" smtClean="0">
                <a:solidFill>
                  <a:srgbClr val="F1EAD8"/>
                </a:solidFill>
                <a:latin typeface="Adobe Garamond Pro" panose="02020502060506020403" pitchFamily="18" charset="0"/>
              </a:rPr>
              <a:t>(1 Peter 5:7)</a:t>
            </a:r>
          </a:p>
          <a:p>
            <a:pPr algn="ctr"/>
            <a:endParaRPr lang="en-US" sz="3600" dirty="0">
              <a:solidFill>
                <a:srgbClr val="F1EAD8"/>
              </a:solidFill>
              <a:latin typeface="Adobe Garamond Pro" panose="02020502060506020403" pitchFamily="18" charset="0"/>
            </a:endParaRPr>
          </a:p>
          <a:p>
            <a:pPr algn="ctr"/>
            <a:r>
              <a:rPr lang="en-US" sz="3600" dirty="0" smtClean="0">
                <a:solidFill>
                  <a:srgbClr val="F1EAD8"/>
                </a:solidFill>
                <a:latin typeface="Adobe Garamond Pro" panose="02020502060506020403" pitchFamily="18" charset="0"/>
              </a:rPr>
              <a:t>Luke 12:22-31 </a:t>
            </a:r>
            <a:r>
              <a:rPr lang="en-US" sz="3600" i="1" dirty="0" smtClean="0">
                <a:solidFill>
                  <a:srgbClr val="F1EAD8"/>
                </a:solidFill>
                <a:latin typeface="Adobe Garamond Pro" panose="02020502060506020403" pitchFamily="18" charset="0"/>
              </a:rPr>
              <a:t>“do not worry about your life…”</a:t>
            </a:r>
          </a:p>
          <a:p>
            <a:pPr algn="ctr"/>
            <a:endParaRPr lang="en-US" sz="3600" dirty="0">
              <a:solidFill>
                <a:srgbClr val="F1EAD8"/>
              </a:solidFill>
              <a:latin typeface="Adobe Garamond Pro" panose="02020502060506020403" pitchFamily="18" charset="0"/>
            </a:endParaRPr>
          </a:p>
          <a:p>
            <a:pPr algn="ctr"/>
            <a:endParaRPr lang="en-US" sz="3600" dirty="0" smtClean="0">
              <a:solidFill>
                <a:srgbClr val="F1EAD8"/>
              </a:solidFill>
              <a:latin typeface="Adobe Garamond Pro" panose="02020502060506020403" pitchFamily="18" charset="0"/>
            </a:endParaRPr>
          </a:p>
        </p:txBody>
      </p:sp>
      <p:sp>
        <p:nvSpPr>
          <p:cNvPr id="20" name="TextBox 19"/>
          <p:cNvSpPr txBox="1"/>
          <p:nvPr/>
        </p:nvSpPr>
        <p:spPr>
          <a:xfrm>
            <a:off x="121444" y="61585"/>
            <a:ext cx="8915400" cy="707886"/>
          </a:xfrm>
          <a:prstGeom prst="rect">
            <a:avLst/>
          </a:prstGeom>
          <a:noFill/>
        </p:spPr>
        <p:txBody>
          <a:bodyPr wrap="square" rtlCol="0">
            <a:spAutoFit/>
          </a:bodyPr>
          <a:lstStyle/>
          <a:p>
            <a:pPr algn="ctr"/>
            <a:r>
              <a:rPr lang="en-US" sz="4000" b="1" dirty="0" smtClean="0">
                <a:ln w="12700">
                  <a:solidFill>
                    <a:srgbClr val="68604D"/>
                  </a:solidFill>
                </a:ln>
                <a:solidFill>
                  <a:srgbClr val="C06F32"/>
                </a:solidFill>
                <a:latin typeface="Adobe Garamond Pro Bold" panose="02020702060506020403" pitchFamily="18" charset="0"/>
              </a:rPr>
              <a:t>Philippians 4:6-7 Anxious For Nothing</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13617919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grpSp>
        <p:nvGrpSpPr>
          <p:cNvPr id="21" name="Group 20"/>
          <p:cNvGrpSpPr/>
          <p:nvPr/>
        </p:nvGrpSpPr>
        <p:grpSpPr>
          <a:xfrm>
            <a:off x="0" y="757237"/>
            <a:ext cx="9144000" cy="59531"/>
            <a:chOff x="0" y="757237"/>
            <a:chExt cx="9144000" cy="59531"/>
          </a:xfrm>
        </p:grpSpPr>
        <p:cxnSp>
          <p:nvCxnSpPr>
            <p:cNvPr id="16" name="Straight Connector 15"/>
            <p:cNvCxnSpPr/>
            <p:nvPr/>
          </p:nvCxnSpPr>
          <p:spPr>
            <a:xfrm>
              <a:off x="0" y="757237"/>
              <a:ext cx="9144000" cy="0"/>
            </a:xfrm>
            <a:prstGeom prst="line">
              <a:avLst/>
            </a:prstGeom>
            <a:ln>
              <a:solidFill>
                <a:srgbClr val="68604D"/>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816768"/>
              <a:ext cx="9144000" cy="0"/>
            </a:xfrm>
            <a:prstGeom prst="line">
              <a:avLst/>
            </a:prstGeom>
            <a:ln w="57150">
              <a:solidFill>
                <a:srgbClr val="68604D"/>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121444" y="1064418"/>
            <a:ext cx="8915400" cy="4524315"/>
          </a:xfrm>
          <a:prstGeom prst="rect">
            <a:avLst/>
          </a:prstGeom>
          <a:noFill/>
        </p:spPr>
        <p:txBody>
          <a:bodyPr wrap="square" rtlCol="0">
            <a:spAutoFit/>
          </a:bodyPr>
          <a:lstStyle/>
          <a:p>
            <a:pPr algn="ctr"/>
            <a:r>
              <a:rPr lang="en-US" sz="3600" i="1" dirty="0" smtClean="0">
                <a:solidFill>
                  <a:srgbClr val="F1EAD8"/>
                </a:solidFill>
                <a:latin typeface="Adobe Garamond Pro" panose="02020502060506020403" pitchFamily="18" charset="0"/>
              </a:rPr>
              <a:t>“As he had come naked from his mother’s womb, so will he return as he came. He will take nothing from the fruit of his labor that he can carry in his hand” </a:t>
            </a:r>
            <a:r>
              <a:rPr lang="en-US" sz="3600" dirty="0" smtClean="0">
                <a:solidFill>
                  <a:srgbClr val="F1EAD8"/>
                </a:solidFill>
                <a:latin typeface="Adobe Garamond Pro" panose="02020502060506020403" pitchFamily="18" charset="0"/>
              </a:rPr>
              <a:t>(Ecclesiastes 5:15)</a:t>
            </a:r>
          </a:p>
          <a:p>
            <a:pPr algn="ctr"/>
            <a:endParaRPr lang="en-US" sz="3600" dirty="0">
              <a:solidFill>
                <a:srgbClr val="F1EAD8"/>
              </a:solidFill>
              <a:latin typeface="Adobe Garamond Pro" panose="02020502060506020403" pitchFamily="18" charset="0"/>
            </a:endParaRPr>
          </a:p>
          <a:p>
            <a:pPr algn="ctr"/>
            <a:r>
              <a:rPr lang="en-US" sz="3600" dirty="0" smtClean="0">
                <a:solidFill>
                  <a:srgbClr val="F1EAD8"/>
                </a:solidFill>
                <a:latin typeface="Adobe Garamond Pro" panose="02020502060506020403" pitchFamily="18" charset="0"/>
              </a:rPr>
              <a:t>Luke 12:15-21</a:t>
            </a:r>
            <a:endParaRPr lang="en-US" sz="3600" i="1" dirty="0" smtClean="0">
              <a:solidFill>
                <a:srgbClr val="F1EAD8"/>
              </a:solidFill>
              <a:latin typeface="Adobe Garamond Pro" panose="02020502060506020403" pitchFamily="18" charset="0"/>
            </a:endParaRPr>
          </a:p>
          <a:p>
            <a:pPr algn="ctr"/>
            <a:endParaRPr lang="en-US" sz="3600" dirty="0">
              <a:solidFill>
                <a:srgbClr val="F1EAD8"/>
              </a:solidFill>
              <a:latin typeface="Adobe Garamond Pro" panose="02020502060506020403" pitchFamily="18" charset="0"/>
            </a:endParaRPr>
          </a:p>
          <a:p>
            <a:pPr algn="ctr"/>
            <a:endParaRPr lang="en-US" sz="3600" dirty="0" smtClean="0">
              <a:solidFill>
                <a:srgbClr val="F1EAD8"/>
              </a:solidFill>
              <a:latin typeface="Adobe Garamond Pro" panose="02020502060506020403" pitchFamily="18" charset="0"/>
            </a:endParaRPr>
          </a:p>
        </p:txBody>
      </p:sp>
      <p:sp>
        <p:nvSpPr>
          <p:cNvPr id="20" name="TextBox 19"/>
          <p:cNvSpPr txBox="1"/>
          <p:nvPr/>
        </p:nvSpPr>
        <p:spPr>
          <a:xfrm>
            <a:off x="121444" y="61585"/>
            <a:ext cx="8915400" cy="707886"/>
          </a:xfrm>
          <a:prstGeom prst="rect">
            <a:avLst/>
          </a:prstGeom>
          <a:noFill/>
        </p:spPr>
        <p:txBody>
          <a:bodyPr wrap="square" rtlCol="0">
            <a:spAutoFit/>
          </a:bodyPr>
          <a:lstStyle/>
          <a:p>
            <a:pPr algn="ctr"/>
            <a:r>
              <a:rPr lang="en-US" sz="4000" b="1" dirty="0" smtClean="0">
                <a:ln w="12700">
                  <a:solidFill>
                    <a:srgbClr val="68604D"/>
                  </a:solidFill>
                </a:ln>
                <a:solidFill>
                  <a:srgbClr val="C06F32"/>
                </a:solidFill>
                <a:latin typeface="Adobe Garamond Pro Bold" panose="02020702060506020403" pitchFamily="18" charset="0"/>
              </a:rPr>
              <a:t>1 Timothy 6:7-10 We Brought Nothing</a:t>
            </a:r>
            <a:endParaRPr lang="en-US" sz="4000" b="1" dirty="0">
              <a:ln w="12700">
                <a:solidFill>
                  <a:srgbClr val="68604D"/>
                </a:solidFill>
              </a:ln>
              <a:solidFill>
                <a:srgbClr val="C06F32"/>
              </a:solidFill>
              <a:latin typeface="Adobe Garamond Pro Bold" panose="02020702060506020403" pitchFamily="18" charset="0"/>
            </a:endParaRPr>
          </a:p>
        </p:txBody>
      </p:sp>
    </p:spTree>
    <p:extLst>
      <p:ext uri="{BB962C8B-B14F-4D97-AF65-F5344CB8AC3E}">
        <p14:creationId xmlns:p14="http://schemas.microsoft.com/office/powerpoint/2010/main" val="25717946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2" end="2"/>
                                            </p:txEl>
                                          </p:spTgt>
                                        </p:tgtEl>
                                        <p:attrNameLst>
                                          <p:attrName>style.visibility</p:attrName>
                                        </p:attrNameLst>
                                      </p:cBhvr>
                                      <p:to>
                                        <p:strVal val="visible"/>
                                      </p:to>
                                    </p:set>
                                    <p:animEffect transition="in" filter="fade">
                                      <p:cBhvr>
                                        <p:cTn id="1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TotalTime>
  <Words>501</Words>
  <Application>Microsoft Office PowerPoint</Application>
  <PresentationFormat>On-screen Show (4:3)</PresentationFormat>
  <Paragraphs>45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Adobe Garamond Pro</vt:lpstr>
      <vt:lpstr>Adobe Garamond Pro Bold</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9</cp:revision>
  <dcterms:created xsi:type="dcterms:W3CDTF">2026-08-04T16:19:14Z</dcterms:created>
  <dcterms:modified xsi:type="dcterms:W3CDTF">2026-08-04T17:49:08Z</dcterms:modified>
</cp:coreProperties>
</file>