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5" r:id="rId4"/>
    <p:sldId id="266" r:id="rId5"/>
    <p:sldId id="267" r:id="rId6"/>
    <p:sldId id="321" r:id="rId7"/>
    <p:sldId id="270" r:id="rId8"/>
    <p:sldId id="269" r:id="rId9"/>
    <p:sldId id="271" r:id="rId10"/>
    <p:sldId id="272" r:id="rId11"/>
    <p:sldId id="273" r:id="rId12"/>
    <p:sldId id="259" r:id="rId13"/>
    <p:sldId id="274" r:id="rId14"/>
    <p:sldId id="275" r:id="rId15"/>
    <p:sldId id="276" r:id="rId16"/>
    <p:sldId id="278" r:id="rId17"/>
    <p:sldId id="280" r:id="rId18"/>
    <p:sldId id="322" r:id="rId19"/>
    <p:sldId id="281" r:id="rId20"/>
    <p:sldId id="285" r:id="rId21"/>
    <p:sldId id="282" r:id="rId22"/>
    <p:sldId id="286" r:id="rId23"/>
    <p:sldId id="287" r:id="rId24"/>
    <p:sldId id="288" r:id="rId25"/>
    <p:sldId id="290" r:id="rId26"/>
    <p:sldId id="291" r:id="rId27"/>
    <p:sldId id="292" r:id="rId28"/>
    <p:sldId id="293" r:id="rId29"/>
    <p:sldId id="295" r:id="rId30"/>
    <p:sldId id="260" r:id="rId31"/>
    <p:sldId id="294" r:id="rId32"/>
    <p:sldId id="323" r:id="rId33"/>
    <p:sldId id="296" r:id="rId34"/>
    <p:sldId id="297" r:id="rId35"/>
    <p:sldId id="299" r:id="rId36"/>
    <p:sldId id="301" r:id="rId37"/>
    <p:sldId id="300" r:id="rId38"/>
    <p:sldId id="302" r:id="rId39"/>
    <p:sldId id="303" r:id="rId40"/>
    <p:sldId id="304" r:id="rId41"/>
    <p:sldId id="305" r:id="rId42"/>
    <p:sldId id="306" r:id="rId43"/>
    <p:sldId id="261" r:id="rId44"/>
    <p:sldId id="324" r:id="rId45"/>
    <p:sldId id="307" r:id="rId46"/>
    <p:sldId id="308" r:id="rId47"/>
    <p:sldId id="309" r:id="rId48"/>
    <p:sldId id="262" r:id="rId49"/>
    <p:sldId id="311" r:id="rId50"/>
    <p:sldId id="310" r:id="rId51"/>
    <p:sldId id="313" r:id="rId52"/>
    <p:sldId id="314" r:id="rId53"/>
    <p:sldId id="312" r:id="rId54"/>
    <p:sldId id="315" r:id="rId55"/>
    <p:sldId id="263" r:id="rId56"/>
    <p:sldId id="317" r:id="rId57"/>
    <p:sldId id="318" r:id="rId58"/>
    <p:sldId id="319" r:id="rId59"/>
    <p:sldId id="264" r:id="rId60"/>
    <p:sldId id="320" r:id="rId61"/>
  </p:sldIdLst>
  <p:sldSz cx="9144000" cy="6858000" type="screen4x3"/>
  <p:notesSz cx="6858000" cy="9144000"/>
  <p:embeddedFontLst>
    <p:embeddedFont>
      <p:font typeface="Brush Script MT" panose="020B0604020202020204" charset="0"/>
      <p:italic r:id="rId62"/>
    </p:embeddedFont>
    <p:embeddedFont>
      <p:font typeface="Calibri" panose="020F0502020204030204" pitchFamily="34" charset="0"/>
      <p:regular r:id="rId63"/>
      <p:bold r:id="rId64"/>
      <p:italic r:id="rId65"/>
      <p:boldItalic r:id="rId66"/>
    </p:embeddedFont>
    <p:embeddedFont>
      <p:font typeface="Elina" panose="03020502040506080204" pitchFamily="66"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12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4CD8C0-0348-4670-894D-4B902C3BDF25}"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CD8C0-0348-4670-894D-4B902C3BDF25}"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CD8C0-0348-4670-894D-4B902C3BDF25}"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CD8C0-0348-4670-894D-4B902C3BDF25}"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CD8C0-0348-4670-894D-4B902C3BDF25}"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CD8C0-0348-4670-894D-4B902C3BDF25}"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4CD8C0-0348-4670-894D-4B902C3BDF25}" type="datetimeFigureOut">
              <a:rPr lang="en-US" smtClean="0"/>
              <a:t>7/6/2026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CD8C0-0348-4670-894D-4B902C3BDF25}" type="datetimeFigureOut">
              <a:rPr lang="en-US" smtClean="0"/>
              <a:t>7/6/2026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D8C0-0348-4670-894D-4B902C3BDF25}" type="datetimeFigureOut">
              <a:rPr lang="en-US" smtClean="0"/>
              <a:t>7/6/2026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CD8C0-0348-4670-894D-4B902C3BDF25}"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CD8C0-0348-4670-894D-4B902C3BDF25}"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5F0E0-BA9F-47F8-8737-9B81DE598B7D}" type="slidenum">
              <a:rPr lang="en-US" smtClean="0"/>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CD8C0-0348-4670-894D-4B902C3BDF25}" type="datetimeFigureOut">
              <a:rPr lang="en-US" smtClean="0"/>
              <a:t>7/6/2026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5F0E0-BA9F-47F8-8737-9B81DE598B7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6617196"/>
          </a:xfrm>
          <a:prstGeom prst="rect">
            <a:avLst/>
          </a:prstGeom>
          <a:noFill/>
        </p:spPr>
        <p:txBody>
          <a:bodyPr wrap="square" rtlCol="0">
            <a:spAutoFit/>
          </a:bodyPr>
          <a:lstStyle/>
          <a:p>
            <a:pPr algn="ctr"/>
            <a:r>
              <a:rPr lang="en-US" sz="3200" b="1" dirty="0">
                <a:solidFill>
                  <a:schemeClr val="bg1"/>
                </a:solidFill>
              </a:rPr>
              <a:t>God gives life </a:t>
            </a:r>
          </a:p>
          <a:p>
            <a:pPr algn="ctr"/>
            <a:endParaRPr lang="en-US" sz="1600" dirty="0">
              <a:solidFill>
                <a:schemeClr val="bg1"/>
              </a:solidFill>
            </a:endParaRPr>
          </a:p>
          <a:p>
            <a:pPr algn="ctr"/>
            <a:r>
              <a:rPr lang="en-US" sz="3200" b="1" dirty="0">
                <a:solidFill>
                  <a:schemeClr val="bg1"/>
                </a:solidFill>
              </a:rPr>
              <a:t>We are         responsible to Him</a:t>
            </a:r>
            <a:r>
              <a:rPr lang="en-US" sz="3200" dirty="0">
                <a:solidFill>
                  <a:schemeClr val="bg1"/>
                </a:solidFill>
              </a:rPr>
              <a:t> </a:t>
            </a:r>
          </a:p>
          <a:p>
            <a:pPr algn="ctr"/>
            <a:r>
              <a:rPr lang="en-US" sz="3200" dirty="0" smtClean="0">
                <a:solidFill>
                  <a:schemeClr val="bg1"/>
                </a:solidFill>
              </a:rPr>
              <a:t>Revelation 20:12</a:t>
            </a:r>
          </a:p>
          <a:p>
            <a:pPr algn="ctr"/>
            <a:r>
              <a:rPr lang="en-US" sz="2800" i="1" dirty="0" smtClean="0">
                <a:solidFill>
                  <a:schemeClr val="bg1"/>
                </a:solidFill>
              </a:rPr>
              <a:t>“</a:t>
            </a:r>
            <a:r>
              <a:rPr lang="en-US" sz="2800" i="1" dirty="0">
                <a:solidFill>
                  <a:schemeClr val="bg1"/>
                </a:solidFill>
              </a:rPr>
              <a:t>I saw the dead, the great and the small, standing before the throne, and books were opened; and another book was opened, which is the book of life; and the dead were judged from the things which were written in the books, according to their deeds</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409996543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5755422"/>
          </a:xfrm>
          <a:prstGeom prst="rect">
            <a:avLst/>
          </a:prstGeom>
          <a:noFill/>
        </p:spPr>
        <p:txBody>
          <a:bodyPr wrap="square" rtlCol="0">
            <a:spAutoFit/>
          </a:bodyPr>
          <a:lstStyle/>
          <a:p>
            <a:pPr algn="ctr"/>
            <a:r>
              <a:rPr lang="en-US" sz="3200" b="1" dirty="0">
                <a:solidFill>
                  <a:schemeClr val="bg1"/>
                </a:solidFill>
              </a:rPr>
              <a:t>God gives life </a:t>
            </a:r>
          </a:p>
          <a:p>
            <a:pPr algn="ctr"/>
            <a:endParaRPr lang="en-US" sz="1600" dirty="0">
              <a:solidFill>
                <a:schemeClr val="bg1"/>
              </a:solidFill>
            </a:endParaRPr>
          </a:p>
          <a:p>
            <a:pPr algn="ctr"/>
            <a:r>
              <a:rPr lang="en-US" sz="3200" b="1" dirty="0">
                <a:solidFill>
                  <a:schemeClr val="bg1"/>
                </a:solidFill>
              </a:rPr>
              <a:t>We are         responsible to Him</a:t>
            </a:r>
            <a:r>
              <a:rPr lang="en-US" sz="3200" dirty="0">
                <a:solidFill>
                  <a:schemeClr val="bg1"/>
                </a:solidFill>
              </a:rPr>
              <a:t> </a:t>
            </a:r>
          </a:p>
          <a:p>
            <a:pPr algn="ctr"/>
            <a:r>
              <a:rPr lang="en-US" sz="3200" dirty="0" smtClean="0">
                <a:solidFill>
                  <a:schemeClr val="bg1"/>
                </a:solidFill>
              </a:rPr>
              <a:t>2 Corinthians 5:10</a:t>
            </a:r>
          </a:p>
          <a:p>
            <a:pPr algn="ctr"/>
            <a:r>
              <a:rPr lang="en-US" sz="2800" i="1" dirty="0" smtClean="0">
                <a:solidFill>
                  <a:schemeClr val="bg1"/>
                </a:solidFill>
              </a:rPr>
              <a:t>“</a:t>
            </a:r>
            <a:r>
              <a:rPr lang="en-US" sz="2800" i="1" dirty="0">
                <a:solidFill>
                  <a:schemeClr val="bg1"/>
                </a:solidFill>
              </a:rPr>
              <a:t>For we must all appear before the judgment seat of Christ, so that each one may be recompensed for his deeds in the body, according to what he has done, whether good or bad.</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11014768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1569660"/>
          </a:xfrm>
          <a:prstGeom prst="rect">
            <a:avLst/>
          </a:prstGeom>
          <a:noFill/>
        </p:spPr>
        <p:txBody>
          <a:bodyPr wrap="square" rtlCol="0">
            <a:spAutoFit/>
          </a:bodyPr>
          <a:lstStyle/>
          <a:p>
            <a:pPr algn="ctr"/>
            <a:r>
              <a:rPr lang="en-US" sz="3200" dirty="0" smtClean="0">
                <a:solidFill>
                  <a:schemeClr val="bg1"/>
                </a:solidFill>
              </a:rPr>
              <a:t>Amos 4:12</a:t>
            </a:r>
            <a:endParaRPr lang="en-US" sz="3200" dirty="0">
              <a:solidFill>
                <a:schemeClr val="bg1"/>
              </a:solidFill>
            </a:endParaRPr>
          </a:p>
          <a:p>
            <a:pPr algn="ctr"/>
            <a:r>
              <a:rPr lang="en-US" sz="3200" i="1" dirty="0" smtClean="0">
                <a:solidFill>
                  <a:schemeClr val="bg1"/>
                </a:solidFill>
              </a:rPr>
              <a:t>“</a:t>
            </a:r>
            <a:r>
              <a:rPr lang="en-US" sz="3200" i="1" dirty="0">
                <a:solidFill>
                  <a:schemeClr val="bg1"/>
                </a:solidFill>
              </a:rPr>
              <a:t>Prepare to meet your God, O </a:t>
            </a:r>
            <a:r>
              <a:rPr lang="en-US" sz="3200" i="1" dirty="0" smtClean="0">
                <a:solidFill>
                  <a:schemeClr val="bg1"/>
                </a:solidFill>
              </a:rPr>
              <a:t>Israel”</a:t>
            </a:r>
            <a:endParaRPr lang="en-US" sz="3200" i="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4524315"/>
          </a:xfrm>
          <a:prstGeom prst="rect">
            <a:avLst/>
          </a:prstGeom>
          <a:noFill/>
        </p:spPr>
        <p:txBody>
          <a:bodyPr wrap="square" rtlCol="0">
            <a:spAutoFit/>
          </a:bodyPr>
          <a:lstStyle/>
          <a:p>
            <a:pPr algn="ctr"/>
            <a:r>
              <a:rPr lang="en-US" sz="3200" b="1" dirty="0" smtClean="0">
                <a:solidFill>
                  <a:schemeClr val="bg1"/>
                </a:solidFill>
              </a:rPr>
              <a:t>Matthew </a:t>
            </a:r>
            <a:r>
              <a:rPr lang="en-US" sz="3200" b="1" dirty="0">
                <a:solidFill>
                  <a:schemeClr val="bg1"/>
                </a:solidFill>
              </a:rPr>
              <a:t>25 images</a:t>
            </a:r>
          </a:p>
          <a:p>
            <a:pPr algn="ctr"/>
            <a:r>
              <a:rPr lang="en-US" sz="3200" dirty="0" smtClean="0">
                <a:solidFill>
                  <a:schemeClr val="bg1"/>
                </a:solidFill>
              </a:rPr>
              <a:t>25:1-13 </a:t>
            </a:r>
          </a:p>
          <a:p>
            <a:pPr algn="ctr"/>
            <a:r>
              <a:rPr lang="en-US" sz="3200" dirty="0" smtClean="0">
                <a:solidFill>
                  <a:schemeClr val="bg1"/>
                </a:solidFill>
              </a:rPr>
              <a:t>The 10 Virgins</a:t>
            </a:r>
          </a:p>
          <a:p>
            <a:pPr algn="ctr"/>
            <a:endParaRPr lang="en-US" sz="3200" dirty="0" smtClean="0">
              <a:solidFill>
                <a:schemeClr val="bg1"/>
              </a:solidFill>
            </a:endParaRPr>
          </a:p>
          <a:p>
            <a:pPr algn="ctr"/>
            <a:r>
              <a:rPr lang="en-US" sz="3200" dirty="0" smtClean="0">
                <a:solidFill>
                  <a:schemeClr val="bg1"/>
                </a:solidFill>
              </a:rPr>
              <a:t>25:14-30 </a:t>
            </a:r>
          </a:p>
          <a:p>
            <a:pPr algn="ctr"/>
            <a:r>
              <a:rPr lang="en-US" sz="3200" dirty="0" smtClean="0">
                <a:solidFill>
                  <a:schemeClr val="bg1"/>
                </a:solidFill>
              </a:rPr>
              <a:t>The Talents</a:t>
            </a:r>
          </a:p>
          <a:p>
            <a:pPr algn="ctr"/>
            <a:endParaRPr lang="en-US" sz="3200" dirty="0" smtClean="0">
              <a:solidFill>
                <a:schemeClr val="bg1"/>
              </a:solidFill>
            </a:endParaRPr>
          </a:p>
          <a:p>
            <a:pPr algn="ctr"/>
            <a:r>
              <a:rPr lang="en-US" sz="3200" dirty="0" smtClean="0">
                <a:solidFill>
                  <a:schemeClr val="bg1"/>
                </a:solidFill>
              </a:rPr>
              <a:t>25:31-46 </a:t>
            </a:r>
          </a:p>
          <a:p>
            <a:pPr algn="ctr"/>
            <a:r>
              <a:rPr lang="en-US" sz="3200" dirty="0" smtClean="0">
                <a:solidFill>
                  <a:schemeClr val="bg1"/>
                </a:solidFill>
              </a:rPr>
              <a:t>The Sheep and Goats</a:t>
            </a:r>
            <a:endParaRPr lang="en-US" sz="3200" dirty="0">
              <a:solidFill>
                <a:schemeClr val="bg1"/>
              </a:solidFill>
            </a:endParaRPr>
          </a:p>
        </p:txBody>
      </p:sp>
    </p:spTree>
    <p:extLst>
      <p:ext uri="{BB962C8B-B14F-4D97-AF65-F5344CB8AC3E}">
        <p14:creationId xmlns:p14="http://schemas.microsoft.com/office/powerpoint/2010/main" val="330660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fade">
                                      <p:cBhvr>
                                        <p:cTn id="1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6494085"/>
          </a:xfrm>
          <a:prstGeom prst="rect">
            <a:avLst/>
          </a:prstGeom>
          <a:noFill/>
        </p:spPr>
        <p:txBody>
          <a:bodyPr wrap="square" rtlCol="0">
            <a:spAutoFit/>
          </a:bodyPr>
          <a:lstStyle/>
          <a:p>
            <a:pPr algn="ctr"/>
            <a:r>
              <a:rPr lang="en-US" sz="3200" b="1" dirty="0" smtClean="0">
                <a:solidFill>
                  <a:schemeClr val="bg1"/>
                </a:solidFill>
              </a:rPr>
              <a:t>Titus </a:t>
            </a:r>
            <a:r>
              <a:rPr lang="en-US" sz="3200" b="1" dirty="0">
                <a:solidFill>
                  <a:schemeClr val="bg1"/>
                </a:solidFill>
              </a:rPr>
              <a:t>2:11-14</a:t>
            </a:r>
          </a:p>
          <a:p>
            <a:pPr algn="ctr"/>
            <a:r>
              <a:rPr lang="en-US" sz="2400" i="1" dirty="0" smtClean="0">
                <a:solidFill>
                  <a:schemeClr val="bg1"/>
                </a:solidFill>
              </a:rPr>
              <a:t>“</a:t>
            </a:r>
            <a:r>
              <a:rPr lang="en-US" sz="2400" i="1" dirty="0">
                <a:solidFill>
                  <a:schemeClr val="bg1"/>
                </a:solidFill>
              </a:rPr>
              <a:t>For the grace of God has appeared, bringing salvation to all men, </a:t>
            </a:r>
            <a:r>
              <a:rPr lang="en-US" sz="2400" i="1" baseline="30000" dirty="0">
                <a:solidFill>
                  <a:schemeClr val="bg1"/>
                </a:solidFill>
              </a:rPr>
              <a:t>12 </a:t>
            </a:r>
            <a:r>
              <a:rPr lang="en-US" sz="2400" i="1" dirty="0">
                <a:solidFill>
                  <a:schemeClr val="bg1"/>
                </a:solidFill>
              </a:rPr>
              <a:t>instructing us to deny ungodliness and worldly desires and to live sensibly, righteously and godly in the present age, </a:t>
            </a:r>
            <a:r>
              <a:rPr lang="en-US" sz="2400" i="1" baseline="30000" dirty="0">
                <a:solidFill>
                  <a:schemeClr val="bg1"/>
                </a:solidFill>
              </a:rPr>
              <a:t>13 </a:t>
            </a:r>
            <a:r>
              <a:rPr lang="en-US" sz="2400" i="1" dirty="0">
                <a:solidFill>
                  <a:schemeClr val="bg1"/>
                </a:solidFill>
              </a:rPr>
              <a:t>looking for the blessed hope and the appearing of the glory of our great God and Savior, Christ Jesus, </a:t>
            </a:r>
            <a:r>
              <a:rPr lang="en-US" sz="2400" i="1" baseline="30000" dirty="0">
                <a:solidFill>
                  <a:schemeClr val="bg1"/>
                </a:solidFill>
              </a:rPr>
              <a:t>14 </a:t>
            </a:r>
            <a:r>
              <a:rPr lang="en-US" sz="2400" i="1" dirty="0">
                <a:solidFill>
                  <a:schemeClr val="bg1"/>
                </a:solidFill>
              </a:rPr>
              <a:t>who gave Himself for us to redeem us from every lawless deed, and to purify for Himself a people for His own possession, zealous for good deeds</a:t>
            </a:r>
            <a:r>
              <a:rPr lang="en-US" sz="2400" i="1" dirty="0" smtClean="0">
                <a:solidFill>
                  <a:schemeClr val="bg1"/>
                </a:solidFill>
              </a:rPr>
              <a:t>.”</a:t>
            </a:r>
            <a:endParaRPr lang="en-US" sz="2400" i="1" dirty="0">
              <a:solidFill>
                <a:schemeClr val="bg1"/>
              </a:solidFill>
            </a:endParaRPr>
          </a:p>
        </p:txBody>
      </p:sp>
    </p:spTree>
    <p:extLst>
      <p:ext uri="{BB962C8B-B14F-4D97-AF65-F5344CB8AC3E}">
        <p14:creationId xmlns:p14="http://schemas.microsoft.com/office/powerpoint/2010/main" val="4815519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074752" y="304800"/>
            <a:ext cx="4993047" cy="6124754"/>
          </a:xfrm>
          <a:prstGeom prst="rect">
            <a:avLst/>
          </a:prstGeom>
          <a:noFill/>
        </p:spPr>
        <p:txBody>
          <a:bodyPr wrap="square" rtlCol="0">
            <a:spAutoFit/>
          </a:bodyPr>
          <a:lstStyle/>
          <a:p>
            <a:pPr algn="ctr"/>
            <a:r>
              <a:rPr lang="en-US" sz="3200" b="1" dirty="0" smtClean="0">
                <a:solidFill>
                  <a:schemeClr val="bg1"/>
                </a:solidFill>
              </a:rPr>
              <a:t>Matthew </a:t>
            </a:r>
            <a:r>
              <a:rPr lang="en-US" sz="3200" b="1" dirty="0">
                <a:solidFill>
                  <a:schemeClr val="bg1"/>
                </a:solidFill>
              </a:rPr>
              <a:t>7:24-27</a:t>
            </a:r>
          </a:p>
          <a:p>
            <a:pPr algn="ctr"/>
            <a:r>
              <a:rPr lang="en-US" sz="2400" i="1" dirty="0" smtClean="0">
                <a:solidFill>
                  <a:schemeClr val="bg1"/>
                </a:solidFill>
              </a:rPr>
              <a:t>“</a:t>
            </a:r>
            <a:r>
              <a:rPr lang="en-US" sz="2400" i="1" dirty="0">
                <a:solidFill>
                  <a:schemeClr val="bg1"/>
                </a:solidFill>
              </a:rPr>
              <a:t>Therefore everyone who hears these words of Mine and acts on them, may be compared to a wise man who built his house on the rock. </a:t>
            </a:r>
            <a:r>
              <a:rPr lang="en-US" sz="2400" i="1" baseline="30000" dirty="0">
                <a:solidFill>
                  <a:schemeClr val="bg1"/>
                </a:solidFill>
              </a:rPr>
              <a:t>25 </a:t>
            </a:r>
            <a:r>
              <a:rPr lang="en-US" sz="2400" i="1" dirty="0">
                <a:solidFill>
                  <a:schemeClr val="bg1"/>
                </a:solidFill>
              </a:rPr>
              <a:t>And the rain fell, and the floods came, and the winds blew and slammed against that house; and yet it did not fall, for it had been founded on the rock. </a:t>
            </a:r>
            <a:r>
              <a:rPr lang="en-US" sz="2400" i="1" baseline="30000" dirty="0">
                <a:solidFill>
                  <a:schemeClr val="bg1"/>
                </a:solidFill>
              </a:rPr>
              <a:t>26 </a:t>
            </a:r>
            <a:r>
              <a:rPr lang="en-US" sz="2400" i="1" dirty="0">
                <a:solidFill>
                  <a:schemeClr val="bg1"/>
                </a:solidFill>
              </a:rPr>
              <a:t>Everyone who hears these words of Mine and does not act on them, will be like a foolish man who built his house on the sand. </a:t>
            </a:r>
            <a:r>
              <a:rPr lang="en-US" sz="2400" i="1" baseline="30000" dirty="0">
                <a:solidFill>
                  <a:schemeClr val="bg1"/>
                </a:solidFill>
              </a:rPr>
              <a:t>27 </a:t>
            </a:r>
            <a:r>
              <a:rPr lang="en-US" sz="2400" i="1" dirty="0">
                <a:solidFill>
                  <a:schemeClr val="bg1"/>
                </a:solidFill>
              </a:rPr>
              <a:t>The rain fell, and the floods came, and the winds blew and slammed against that house; and it fell—and great was its fall</a:t>
            </a:r>
            <a:r>
              <a:rPr lang="en-US" sz="2400" i="1" dirty="0" smtClean="0">
                <a:solidFill>
                  <a:schemeClr val="bg1"/>
                </a:solidFill>
              </a:rPr>
              <a:t>.”</a:t>
            </a:r>
            <a:endParaRPr lang="en-US" sz="2400" i="1" dirty="0">
              <a:solidFill>
                <a:schemeClr val="bg1"/>
              </a:solidFill>
            </a:endParaRPr>
          </a:p>
        </p:txBody>
      </p:sp>
    </p:spTree>
    <p:extLst>
      <p:ext uri="{BB962C8B-B14F-4D97-AF65-F5344CB8AC3E}">
        <p14:creationId xmlns:p14="http://schemas.microsoft.com/office/powerpoint/2010/main" val="19227262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2062103"/>
          </a:xfrm>
          <a:prstGeom prst="rect">
            <a:avLst/>
          </a:prstGeom>
          <a:noFill/>
        </p:spPr>
        <p:txBody>
          <a:bodyPr wrap="square" rtlCol="0">
            <a:spAutoFit/>
          </a:bodyPr>
          <a:lstStyle/>
          <a:p>
            <a:pPr algn="ctr"/>
            <a:r>
              <a:rPr lang="en-US" sz="3200" b="1" dirty="0" smtClean="0">
                <a:solidFill>
                  <a:schemeClr val="bg1"/>
                </a:solidFill>
              </a:rPr>
              <a:t>Psalm 127:1</a:t>
            </a:r>
          </a:p>
          <a:p>
            <a:pPr algn="ctr"/>
            <a:r>
              <a:rPr lang="en-US" sz="3200" i="1" dirty="0" smtClean="0">
                <a:solidFill>
                  <a:schemeClr val="bg1"/>
                </a:solidFill>
              </a:rPr>
              <a:t>“Unless the Lord builds the house, they labor in vain who build it.”</a:t>
            </a:r>
            <a:endParaRPr lang="en-US" sz="3200" i="1" dirty="0">
              <a:solidFill>
                <a:schemeClr val="bg1"/>
              </a:solidFill>
            </a:endParaRPr>
          </a:p>
        </p:txBody>
      </p:sp>
    </p:spTree>
    <p:extLst>
      <p:ext uri="{BB962C8B-B14F-4D97-AF65-F5344CB8AC3E}">
        <p14:creationId xmlns:p14="http://schemas.microsoft.com/office/powerpoint/2010/main" val="23295875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2062103"/>
          </a:xfrm>
          <a:prstGeom prst="rect">
            <a:avLst/>
          </a:prstGeom>
          <a:noFill/>
        </p:spPr>
        <p:txBody>
          <a:bodyPr wrap="square" rtlCol="0">
            <a:spAutoFit/>
          </a:bodyPr>
          <a:lstStyle/>
          <a:p>
            <a:pPr algn="ctr"/>
            <a:r>
              <a:rPr lang="en-US" sz="3200" b="1" dirty="0" smtClean="0">
                <a:solidFill>
                  <a:schemeClr val="bg1"/>
                </a:solidFill>
              </a:rPr>
              <a:t>Romans </a:t>
            </a:r>
            <a:r>
              <a:rPr lang="en-US" sz="3200" b="1" dirty="0">
                <a:solidFill>
                  <a:schemeClr val="bg1"/>
                </a:solidFill>
              </a:rPr>
              <a:t>14:12 </a:t>
            </a:r>
            <a:endParaRPr lang="en-US" sz="3200" b="1" dirty="0" smtClean="0">
              <a:solidFill>
                <a:schemeClr val="bg1"/>
              </a:solidFill>
            </a:endParaRPr>
          </a:p>
          <a:p>
            <a:pPr algn="ctr"/>
            <a:r>
              <a:rPr lang="en-US" sz="3200" i="1" dirty="0" smtClean="0">
                <a:solidFill>
                  <a:schemeClr val="bg1"/>
                </a:solidFill>
              </a:rPr>
              <a:t>“</a:t>
            </a:r>
            <a:r>
              <a:rPr lang="en-US" sz="3200" i="1" dirty="0">
                <a:solidFill>
                  <a:schemeClr val="bg1"/>
                </a:solidFill>
              </a:rPr>
              <a:t>so then each one of us will give an account of himself to God”</a:t>
            </a:r>
          </a:p>
        </p:txBody>
      </p:sp>
    </p:spTree>
    <p:extLst>
      <p:ext uri="{BB962C8B-B14F-4D97-AF65-F5344CB8AC3E}">
        <p14:creationId xmlns:p14="http://schemas.microsoft.com/office/powerpoint/2010/main" val="29451748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2062103"/>
          </a:xfrm>
          <a:prstGeom prst="rect">
            <a:avLst/>
          </a:prstGeom>
          <a:noFill/>
        </p:spPr>
        <p:txBody>
          <a:bodyPr wrap="square" rtlCol="0">
            <a:spAutoFit/>
          </a:bodyPr>
          <a:lstStyle/>
          <a:p>
            <a:pPr algn="ctr"/>
            <a:r>
              <a:rPr lang="en-US" sz="3200" b="1" dirty="0" smtClean="0">
                <a:solidFill>
                  <a:schemeClr val="bg1"/>
                </a:solidFill>
              </a:rPr>
              <a:t>Romans </a:t>
            </a:r>
            <a:r>
              <a:rPr lang="en-US" sz="3200" b="1" dirty="0">
                <a:solidFill>
                  <a:schemeClr val="bg1"/>
                </a:solidFill>
              </a:rPr>
              <a:t>14:12 </a:t>
            </a:r>
            <a:endParaRPr lang="en-US" sz="3200" b="1" dirty="0" smtClean="0">
              <a:solidFill>
                <a:schemeClr val="bg1"/>
              </a:solidFill>
            </a:endParaRPr>
          </a:p>
          <a:p>
            <a:pPr algn="ctr"/>
            <a:r>
              <a:rPr lang="en-US" sz="3200" i="1" dirty="0" smtClean="0">
                <a:solidFill>
                  <a:schemeClr val="bg1"/>
                </a:solidFill>
              </a:rPr>
              <a:t>“</a:t>
            </a:r>
            <a:r>
              <a:rPr lang="en-US" sz="3200" i="1" dirty="0">
                <a:solidFill>
                  <a:schemeClr val="bg1"/>
                </a:solidFill>
              </a:rPr>
              <a:t>so then each one of us will give an account of himself to God”</a:t>
            </a:r>
          </a:p>
        </p:txBody>
      </p:sp>
    </p:spTree>
    <p:extLst>
      <p:ext uri="{BB962C8B-B14F-4D97-AF65-F5344CB8AC3E}">
        <p14:creationId xmlns:p14="http://schemas.microsoft.com/office/powerpoint/2010/main" val="13764261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5016758"/>
          </a:xfrm>
          <a:prstGeom prst="rect">
            <a:avLst/>
          </a:prstGeom>
          <a:noFill/>
        </p:spPr>
        <p:txBody>
          <a:bodyPr wrap="square" rtlCol="0">
            <a:spAutoFit/>
          </a:bodyPr>
          <a:lstStyle/>
          <a:p>
            <a:pPr algn="ctr"/>
            <a:r>
              <a:rPr lang="en-US" sz="3200" b="1" dirty="0" smtClean="0">
                <a:solidFill>
                  <a:schemeClr val="bg1"/>
                </a:solidFill>
              </a:rPr>
              <a:t>2 Corinthians 5:10</a:t>
            </a:r>
          </a:p>
          <a:p>
            <a:pPr algn="ctr"/>
            <a:r>
              <a:rPr lang="en-US" sz="3200" i="1" dirty="0" smtClean="0">
                <a:solidFill>
                  <a:schemeClr val="bg1"/>
                </a:solidFill>
              </a:rPr>
              <a:t>“</a:t>
            </a:r>
            <a:r>
              <a:rPr lang="en-US" sz="3200" i="1" dirty="0">
                <a:solidFill>
                  <a:schemeClr val="bg1"/>
                </a:solidFill>
              </a:rPr>
              <a:t>we must all appear before the judgment seat of Christ, so that each one may be recompensed for his deeds in the body, according to what he has done, whether good or bad</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8219159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aming coffee.jpg"/>
          <p:cNvPicPr>
            <a:picLocks noChangeAspect="1"/>
          </p:cNvPicPr>
          <p:nvPr/>
        </p:nvPicPr>
        <p:blipFill>
          <a:blip r:embed="rId2"/>
          <a:srcRect l="26667" r="28944" b="6000"/>
          <a:stretch>
            <a:fillRect/>
          </a:stretch>
        </p:blipFill>
        <p:spPr>
          <a:xfrm>
            <a:off x="4114800" y="0"/>
            <a:ext cx="5181600" cy="6858000"/>
          </a:xfrm>
          <a:prstGeom prst="rect">
            <a:avLst/>
          </a:prstGeom>
        </p:spPr>
      </p:pic>
      <p:sp>
        <p:nvSpPr>
          <p:cNvPr id="3" name="TextBox 2"/>
          <p:cNvSpPr txBox="1"/>
          <p:nvPr/>
        </p:nvSpPr>
        <p:spPr>
          <a:xfrm>
            <a:off x="0" y="304800"/>
            <a:ext cx="5486400" cy="4647426"/>
          </a:xfrm>
          <a:prstGeom prst="rect">
            <a:avLst/>
          </a:prstGeom>
          <a:noFill/>
        </p:spPr>
        <p:txBody>
          <a:bodyPr wrap="square" rtlCol="0">
            <a:spAutoFit/>
          </a:bodyPr>
          <a:lstStyle/>
          <a:p>
            <a:pPr algn="ctr"/>
            <a:r>
              <a:rPr lang="en-US" sz="6600" b="1" dirty="0">
                <a:latin typeface="Brush Script MT" panose="03060802040406070304" pitchFamily="66" charset="0"/>
              </a:rPr>
              <a:t>What is life?</a:t>
            </a:r>
          </a:p>
          <a:p>
            <a:pPr algn="ctr"/>
            <a:r>
              <a:rPr lang="en-US" sz="4000" dirty="0"/>
              <a:t>James </a:t>
            </a:r>
            <a:r>
              <a:rPr lang="en-US" sz="4000" dirty="0" smtClean="0"/>
              <a:t>4:14</a:t>
            </a:r>
          </a:p>
          <a:p>
            <a:pPr algn="ctr"/>
            <a:r>
              <a:rPr lang="en-US" sz="4000" i="1" dirty="0">
                <a:latin typeface="Elina" panose="03020502040506080204" pitchFamily="66" charset="0"/>
              </a:rPr>
              <a:t>“You are just a vapor </a:t>
            </a:r>
            <a:endParaRPr lang="en-US" sz="4000" i="1" dirty="0" smtClean="0">
              <a:latin typeface="Elina" panose="03020502040506080204" pitchFamily="66" charset="0"/>
            </a:endParaRPr>
          </a:p>
          <a:p>
            <a:pPr algn="ctr"/>
            <a:endParaRPr lang="en-US" sz="1000" i="1" dirty="0">
              <a:latin typeface="Elina" panose="03020502040506080204" pitchFamily="66" charset="0"/>
            </a:endParaRPr>
          </a:p>
          <a:p>
            <a:pPr algn="ctr"/>
            <a:r>
              <a:rPr lang="en-US" sz="4000" i="1" dirty="0" smtClean="0">
                <a:latin typeface="Elina" panose="03020502040506080204" pitchFamily="66" charset="0"/>
              </a:rPr>
              <a:t>that </a:t>
            </a:r>
            <a:r>
              <a:rPr lang="en-US" sz="4000" i="1" dirty="0">
                <a:latin typeface="Elina" panose="03020502040506080204" pitchFamily="66" charset="0"/>
              </a:rPr>
              <a:t>appears </a:t>
            </a:r>
            <a:r>
              <a:rPr lang="en-US" sz="4000" i="1" dirty="0" smtClean="0">
                <a:latin typeface="Elina" panose="03020502040506080204" pitchFamily="66" charset="0"/>
              </a:rPr>
              <a:t>for</a:t>
            </a:r>
          </a:p>
          <a:p>
            <a:pPr algn="ctr"/>
            <a:endParaRPr lang="en-US" sz="1000" i="1" dirty="0">
              <a:latin typeface="Elina" panose="03020502040506080204" pitchFamily="66" charset="0"/>
            </a:endParaRPr>
          </a:p>
          <a:p>
            <a:pPr algn="ctr"/>
            <a:r>
              <a:rPr lang="en-US" sz="4000" i="1" dirty="0" smtClean="0">
                <a:latin typeface="Elina" panose="03020502040506080204" pitchFamily="66" charset="0"/>
              </a:rPr>
              <a:t>a </a:t>
            </a:r>
            <a:r>
              <a:rPr lang="en-US" sz="4000" i="1" dirty="0">
                <a:latin typeface="Elina" panose="03020502040506080204" pitchFamily="66" charset="0"/>
              </a:rPr>
              <a:t>little </a:t>
            </a:r>
            <a:r>
              <a:rPr lang="en-US" sz="4000" i="1" dirty="0" smtClean="0">
                <a:latin typeface="Elina" panose="03020502040506080204" pitchFamily="66" charset="0"/>
              </a:rPr>
              <a:t>while</a:t>
            </a:r>
          </a:p>
          <a:p>
            <a:pPr algn="ctr"/>
            <a:endParaRPr lang="en-US" sz="1000" i="1" dirty="0" smtClean="0">
              <a:latin typeface="Elina" panose="03020502040506080204" pitchFamily="66" charset="0"/>
            </a:endParaRPr>
          </a:p>
          <a:p>
            <a:pPr algn="ctr"/>
            <a:r>
              <a:rPr lang="en-US" sz="4000" i="1" dirty="0" smtClean="0">
                <a:latin typeface="Elina" panose="03020502040506080204" pitchFamily="66" charset="0"/>
              </a:rPr>
              <a:t>and </a:t>
            </a:r>
            <a:r>
              <a:rPr lang="en-US" sz="4000" i="1" dirty="0">
                <a:latin typeface="Elina" panose="03020502040506080204" pitchFamily="66" charset="0"/>
              </a:rPr>
              <a:t>then vanishes </a:t>
            </a:r>
            <a:r>
              <a:rPr lang="en-US" sz="4000" i="1" dirty="0" smtClean="0">
                <a:latin typeface="Elina" panose="03020502040506080204" pitchFamily="66" charset="0"/>
              </a:rPr>
              <a:t>away”</a:t>
            </a:r>
            <a:endParaRPr lang="en-US" sz="4000" i="1" dirty="0">
              <a:latin typeface="Elina" panose="03020502040506080204" pitchFamily="66"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3539430"/>
          </a:xfrm>
          <a:prstGeom prst="rect">
            <a:avLst/>
          </a:prstGeom>
          <a:noFill/>
        </p:spPr>
        <p:txBody>
          <a:bodyPr wrap="square" rtlCol="0">
            <a:spAutoFit/>
          </a:bodyPr>
          <a:lstStyle/>
          <a:p>
            <a:pPr algn="ctr"/>
            <a:r>
              <a:rPr lang="en-US" sz="3200" b="1" dirty="0" smtClean="0">
                <a:solidFill>
                  <a:schemeClr val="bg1"/>
                </a:solidFill>
              </a:rPr>
              <a:t>John 3:16</a:t>
            </a:r>
          </a:p>
          <a:p>
            <a:pPr algn="ctr"/>
            <a:r>
              <a:rPr lang="en-US" sz="3200" i="1" dirty="0" smtClean="0">
                <a:solidFill>
                  <a:schemeClr val="bg1"/>
                </a:solidFill>
              </a:rPr>
              <a:t>“</a:t>
            </a:r>
            <a:r>
              <a:rPr lang="en-US" sz="3200" i="1" dirty="0">
                <a:solidFill>
                  <a:schemeClr val="bg1"/>
                </a:solidFill>
              </a:rPr>
              <a:t>For God so loved the world, that He gave His only begotten Son, that whoever believes in Him shall not perish, but have eternal life</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286000"/>
            <a:ext cx="4038600" cy="523220"/>
          </a:xfrm>
          <a:prstGeom prst="rect">
            <a:avLst/>
          </a:prstGeom>
          <a:noFill/>
        </p:spPr>
        <p:txBody>
          <a:bodyPr wrap="square" rtlCol="0">
            <a:spAutoFit/>
          </a:bodyPr>
          <a:lstStyle/>
          <a:p>
            <a:pPr algn="ctr"/>
            <a:r>
              <a:rPr lang="en-US" sz="2800" b="1" dirty="0" smtClean="0"/>
              <a:t>Faith</a:t>
            </a:r>
            <a:endParaRPr lang="en-US" sz="2800" dirty="0"/>
          </a:p>
        </p:txBody>
      </p:sp>
    </p:spTree>
    <p:extLst>
      <p:ext uri="{BB962C8B-B14F-4D97-AF65-F5344CB8AC3E}">
        <p14:creationId xmlns:p14="http://schemas.microsoft.com/office/powerpoint/2010/main" val="35091126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2062103"/>
          </a:xfrm>
          <a:prstGeom prst="rect">
            <a:avLst/>
          </a:prstGeom>
          <a:noFill/>
        </p:spPr>
        <p:txBody>
          <a:bodyPr wrap="square" rtlCol="0">
            <a:spAutoFit/>
          </a:bodyPr>
          <a:lstStyle/>
          <a:p>
            <a:pPr algn="ctr"/>
            <a:r>
              <a:rPr lang="en-US" sz="3200" b="1" dirty="0" smtClean="0">
                <a:solidFill>
                  <a:schemeClr val="bg1"/>
                </a:solidFill>
              </a:rPr>
              <a:t>John 8:24</a:t>
            </a:r>
          </a:p>
          <a:p>
            <a:pPr algn="ctr"/>
            <a:r>
              <a:rPr lang="en-US" sz="3200" i="1" dirty="0" smtClean="0">
                <a:solidFill>
                  <a:schemeClr val="bg1"/>
                </a:solidFill>
              </a:rPr>
              <a:t>“</a:t>
            </a:r>
            <a:r>
              <a:rPr lang="en-US" sz="3200" i="1" dirty="0">
                <a:solidFill>
                  <a:schemeClr val="bg1"/>
                </a:solidFill>
              </a:rPr>
              <a:t>unless you believe that I am He, you will die </a:t>
            </a:r>
            <a:r>
              <a:rPr lang="en-US" sz="3200" i="1" dirty="0" smtClean="0">
                <a:solidFill>
                  <a:schemeClr val="bg1"/>
                </a:solidFill>
              </a:rPr>
              <a:t>   in </a:t>
            </a:r>
            <a:r>
              <a:rPr lang="en-US" sz="3200" i="1" dirty="0">
                <a:solidFill>
                  <a:schemeClr val="bg1"/>
                </a:solidFill>
              </a:rPr>
              <a:t>your sins</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286000"/>
            <a:ext cx="4038600" cy="523220"/>
          </a:xfrm>
          <a:prstGeom prst="rect">
            <a:avLst/>
          </a:prstGeom>
          <a:noFill/>
        </p:spPr>
        <p:txBody>
          <a:bodyPr wrap="square" rtlCol="0">
            <a:spAutoFit/>
          </a:bodyPr>
          <a:lstStyle/>
          <a:p>
            <a:pPr algn="ctr"/>
            <a:r>
              <a:rPr lang="en-US" sz="2800" b="1" dirty="0" smtClean="0"/>
              <a:t>Faith</a:t>
            </a:r>
            <a:endParaRPr lang="en-US" sz="2800" dirty="0"/>
          </a:p>
        </p:txBody>
      </p:sp>
    </p:spTree>
    <p:extLst>
      <p:ext uri="{BB962C8B-B14F-4D97-AF65-F5344CB8AC3E}">
        <p14:creationId xmlns:p14="http://schemas.microsoft.com/office/powerpoint/2010/main" val="13680670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2554545"/>
          </a:xfrm>
          <a:prstGeom prst="rect">
            <a:avLst/>
          </a:prstGeom>
          <a:noFill/>
        </p:spPr>
        <p:txBody>
          <a:bodyPr wrap="square" rtlCol="0">
            <a:spAutoFit/>
          </a:bodyPr>
          <a:lstStyle/>
          <a:p>
            <a:pPr algn="ctr"/>
            <a:r>
              <a:rPr lang="en-US" sz="3200" b="1" dirty="0" smtClean="0">
                <a:solidFill>
                  <a:schemeClr val="bg1"/>
                </a:solidFill>
              </a:rPr>
              <a:t>Acts 17:30</a:t>
            </a:r>
          </a:p>
          <a:p>
            <a:pPr algn="ctr"/>
            <a:r>
              <a:rPr lang="en-US" sz="3200" i="1" dirty="0" smtClean="0">
                <a:solidFill>
                  <a:schemeClr val="bg1"/>
                </a:solidFill>
              </a:rPr>
              <a:t>“</a:t>
            </a:r>
            <a:r>
              <a:rPr lang="en-US" sz="3200" i="1" dirty="0">
                <a:solidFill>
                  <a:schemeClr val="bg1"/>
                </a:solidFill>
              </a:rPr>
              <a:t>God is now declaring to men that all people everywhere should </a:t>
            </a:r>
            <a:r>
              <a:rPr lang="en-US" sz="3200" i="1" dirty="0" smtClean="0">
                <a:solidFill>
                  <a:schemeClr val="bg1"/>
                </a:solidFill>
              </a:rPr>
              <a:t>repent”</a:t>
            </a:r>
            <a:endParaRPr lang="en-US" sz="3200" i="1" dirty="0">
              <a:solidFill>
                <a:schemeClr val="bg1"/>
              </a:solidFill>
            </a:endParaRPr>
          </a:p>
        </p:txBody>
      </p:sp>
      <p:sp>
        <p:nvSpPr>
          <p:cNvPr id="7" name="TextBox 6"/>
          <p:cNvSpPr txBox="1"/>
          <p:nvPr/>
        </p:nvSpPr>
        <p:spPr>
          <a:xfrm>
            <a:off x="0" y="2286000"/>
            <a:ext cx="4038600" cy="954107"/>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p:txBody>
      </p:sp>
    </p:spTree>
    <p:extLst>
      <p:ext uri="{BB962C8B-B14F-4D97-AF65-F5344CB8AC3E}">
        <p14:creationId xmlns:p14="http://schemas.microsoft.com/office/powerpoint/2010/main" val="10588221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3046988"/>
          </a:xfrm>
          <a:prstGeom prst="rect">
            <a:avLst/>
          </a:prstGeom>
          <a:noFill/>
        </p:spPr>
        <p:txBody>
          <a:bodyPr wrap="square" rtlCol="0">
            <a:spAutoFit/>
          </a:bodyPr>
          <a:lstStyle/>
          <a:p>
            <a:pPr algn="ctr"/>
            <a:r>
              <a:rPr lang="en-US" sz="3200" b="1" dirty="0" smtClean="0">
                <a:solidFill>
                  <a:schemeClr val="bg1"/>
                </a:solidFill>
              </a:rPr>
              <a:t>Matthew 20:32</a:t>
            </a:r>
          </a:p>
          <a:p>
            <a:pPr algn="ctr"/>
            <a:r>
              <a:rPr lang="en-US" sz="3200" i="1" dirty="0" smtClean="0">
                <a:solidFill>
                  <a:schemeClr val="bg1"/>
                </a:solidFill>
              </a:rPr>
              <a:t>“</a:t>
            </a:r>
            <a:r>
              <a:rPr lang="en-US" sz="3200" i="1" dirty="0">
                <a:solidFill>
                  <a:schemeClr val="bg1"/>
                </a:solidFill>
              </a:rPr>
              <a:t>everyone who confesses Me before men, I will also confess him before My Father who is in </a:t>
            </a:r>
            <a:r>
              <a:rPr lang="en-US" sz="3200" i="1" dirty="0" smtClean="0">
                <a:solidFill>
                  <a:schemeClr val="bg1"/>
                </a:solidFill>
              </a:rPr>
              <a:t>heaven.”</a:t>
            </a:r>
            <a:endParaRPr lang="en-US" sz="3200" i="1" dirty="0">
              <a:solidFill>
                <a:schemeClr val="bg1"/>
              </a:solidFill>
            </a:endParaRPr>
          </a:p>
        </p:txBody>
      </p:sp>
      <p:sp>
        <p:nvSpPr>
          <p:cNvPr id="7" name="TextBox 6"/>
          <p:cNvSpPr txBox="1"/>
          <p:nvPr/>
        </p:nvSpPr>
        <p:spPr>
          <a:xfrm>
            <a:off x="0" y="2286000"/>
            <a:ext cx="4038600" cy="1384995"/>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smtClean="0"/>
              <a:t>Confession</a:t>
            </a:r>
            <a:endParaRPr lang="en-US" sz="2800" dirty="0"/>
          </a:p>
        </p:txBody>
      </p:sp>
    </p:spTree>
    <p:extLst>
      <p:ext uri="{BB962C8B-B14F-4D97-AF65-F5344CB8AC3E}">
        <p14:creationId xmlns:p14="http://schemas.microsoft.com/office/powerpoint/2010/main" val="15378110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smtClean="0">
                <a:solidFill>
                  <a:schemeClr val="bg1"/>
                </a:solidFill>
              </a:rPr>
              <a:t>Romans 10:10</a:t>
            </a:r>
            <a:endParaRPr lang="en-US" sz="3200" b="1" dirty="0" smtClean="0">
              <a:solidFill>
                <a:schemeClr val="bg1"/>
              </a:solidFill>
            </a:endParaRPr>
          </a:p>
          <a:p>
            <a:pPr algn="ctr"/>
            <a:r>
              <a:rPr lang="en-US" sz="3200" i="1" dirty="0" smtClean="0">
                <a:solidFill>
                  <a:schemeClr val="bg1"/>
                </a:solidFill>
              </a:rPr>
              <a:t>“</a:t>
            </a:r>
            <a:r>
              <a:rPr lang="en-US" sz="3200" i="1" dirty="0">
                <a:solidFill>
                  <a:schemeClr val="bg1"/>
                </a:solidFill>
              </a:rPr>
              <a:t>with the heart a person believes, resulting in righteousness, and with the mouth he confesses, resulting in salvation</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286000"/>
            <a:ext cx="4038600" cy="1384995"/>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smtClean="0"/>
              <a:t>Confession</a:t>
            </a:r>
            <a:endParaRPr lang="en-US" sz="2800" dirty="0"/>
          </a:p>
        </p:txBody>
      </p:sp>
    </p:spTree>
    <p:extLst>
      <p:ext uri="{BB962C8B-B14F-4D97-AF65-F5344CB8AC3E}">
        <p14:creationId xmlns:p14="http://schemas.microsoft.com/office/powerpoint/2010/main" val="63162429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3046988"/>
          </a:xfrm>
          <a:prstGeom prst="rect">
            <a:avLst/>
          </a:prstGeom>
          <a:noFill/>
        </p:spPr>
        <p:txBody>
          <a:bodyPr wrap="square" rtlCol="0">
            <a:spAutoFit/>
          </a:bodyPr>
          <a:lstStyle/>
          <a:p>
            <a:pPr algn="ctr"/>
            <a:r>
              <a:rPr lang="en-US" sz="3200" b="1" dirty="0" smtClean="0">
                <a:solidFill>
                  <a:schemeClr val="bg1"/>
                </a:solidFill>
              </a:rPr>
              <a:t>Mark 16:16</a:t>
            </a:r>
          </a:p>
          <a:p>
            <a:pPr algn="ctr"/>
            <a:r>
              <a:rPr lang="en-US" sz="3200" i="1" dirty="0" smtClean="0">
                <a:solidFill>
                  <a:schemeClr val="bg1"/>
                </a:solidFill>
              </a:rPr>
              <a:t>“</a:t>
            </a:r>
            <a:r>
              <a:rPr lang="en-US" sz="3200" i="1" dirty="0">
                <a:solidFill>
                  <a:schemeClr val="bg1"/>
                </a:solidFill>
              </a:rPr>
              <a:t>He who has believed and has been baptized shall be saved; but he who has disbelieved shall be condemned</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286000"/>
            <a:ext cx="4038600" cy="1815882"/>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a:t>Confession</a:t>
            </a:r>
            <a:r>
              <a:rPr lang="en-US" sz="2800" dirty="0"/>
              <a:t> </a:t>
            </a:r>
            <a:endParaRPr lang="en-US" sz="2800" dirty="0" smtClean="0"/>
          </a:p>
          <a:p>
            <a:pPr algn="ctr"/>
            <a:r>
              <a:rPr lang="en-US" sz="2800" b="1" dirty="0" smtClean="0"/>
              <a:t>Baptism</a:t>
            </a:r>
            <a:endParaRPr lang="en-US" sz="2800" dirty="0"/>
          </a:p>
        </p:txBody>
      </p:sp>
    </p:spTree>
    <p:extLst>
      <p:ext uri="{BB962C8B-B14F-4D97-AF65-F5344CB8AC3E}">
        <p14:creationId xmlns:p14="http://schemas.microsoft.com/office/powerpoint/2010/main" val="27534681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648200" y="381000"/>
            <a:ext cx="4114800" cy="3046988"/>
          </a:xfrm>
          <a:prstGeom prst="rect">
            <a:avLst/>
          </a:prstGeom>
          <a:noFill/>
        </p:spPr>
        <p:txBody>
          <a:bodyPr wrap="square" rtlCol="0">
            <a:spAutoFit/>
          </a:bodyPr>
          <a:lstStyle/>
          <a:p>
            <a:pPr algn="ctr"/>
            <a:r>
              <a:rPr lang="en-US" sz="3200" b="1" dirty="0" smtClean="0">
                <a:solidFill>
                  <a:schemeClr val="bg1"/>
                </a:solidFill>
              </a:rPr>
              <a:t>Acts 2:38</a:t>
            </a:r>
          </a:p>
          <a:p>
            <a:pPr algn="ctr"/>
            <a:r>
              <a:rPr lang="en-US" sz="3200" i="1" dirty="0" smtClean="0">
                <a:solidFill>
                  <a:schemeClr val="bg1"/>
                </a:solidFill>
              </a:rPr>
              <a:t>“</a:t>
            </a:r>
            <a:r>
              <a:rPr lang="en-US" sz="3200" i="1" dirty="0">
                <a:solidFill>
                  <a:schemeClr val="bg1"/>
                </a:solidFill>
              </a:rPr>
              <a:t>Repent, and each of you be baptized in the name of Jesus Christ for the forgiveness of your sins</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286000"/>
            <a:ext cx="4038600" cy="1815882"/>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a:t>Confession</a:t>
            </a:r>
            <a:r>
              <a:rPr lang="en-US" sz="2800" dirty="0"/>
              <a:t> </a:t>
            </a:r>
            <a:endParaRPr lang="en-US" sz="2800" dirty="0" smtClean="0"/>
          </a:p>
          <a:p>
            <a:pPr algn="ctr"/>
            <a:r>
              <a:rPr lang="en-US" sz="2800" b="1" dirty="0" smtClean="0"/>
              <a:t>Baptism</a:t>
            </a:r>
            <a:endParaRPr lang="en-US" sz="2800" dirty="0"/>
          </a:p>
        </p:txBody>
      </p:sp>
    </p:spTree>
    <p:extLst>
      <p:ext uri="{BB962C8B-B14F-4D97-AF65-F5344CB8AC3E}">
        <p14:creationId xmlns:p14="http://schemas.microsoft.com/office/powerpoint/2010/main" val="21619325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114800" y="381000"/>
            <a:ext cx="4953000" cy="6124754"/>
          </a:xfrm>
          <a:prstGeom prst="rect">
            <a:avLst/>
          </a:prstGeom>
          <a:noFill/>
        </p:spPr>
        <p:txBody>
          <a:bodyPr wrap="square" rtlCol="0">
            <a:spAutoFit/>
          </a:bodyPr>
          <a:lstStyle/>
          <a:p>
            <a:pPr algn="ctr"/>
            <a:r>
              <a:rPr lang="en-US" sz="3200" b="1" dirty="0" smtClean="0">
                <a:solidFill>
                  <a:schemeClr val="bg1"/>
                </a:solidFill>
              </a:rPr>
              <a:t>Romans 12:1-2</a:t>
            </a:r>
            <a:endParaRPr lang="en-US" sz="3200" b="1" dirty="0" smtClean="0">
              <a:solidFill>
                <a:schemeClr val="bg1"/>
              </a:solidFill>
            </a:endParaRPr>
          </a:p>
          <a:p>
            <a:pPr algn="ctr"/>
            <a:r>
              <a:rPr lang="en-US" sz="3000" i="1" dirty="0" smtClean="0">
                <a:solidFill>
                  <a:schemeClr val="bg1"/>
                </a:solidFill>
              </a:rPr>
              <a:t>“</a:t>
            </a:r>
            <a:r>
              <a:rPr lang="en-US" sz="3000" i="1" dirty="0">
                <a:solidFill>
                  <a:schemeClr val="bg1"/>
                </a:solidFill>
              </a:rPr>
              <a:t>I urge you, brethren, by the mercies of God, to present your bodies a living and holy sacrifice, acceptable to God, which is your spiritual service of worship. </a:t>
            </a:r>
            <a:r>
              <a:rPr lang="en-US" sz="3000" i="1" baseline="30000" dirty="0">
                <a:solidFill>
                  <a:schemeClr val="bg1"/>
                </a:solidFill>
              </a:rPr>
              <a:t>2 </a:t>
            </a:r>
            <a:r>
              <a:rPr lang="en-US" sz="3000" i="1" dirty="0">
                <a:solidFill>
                  <a:schemeClr val="bg1"/>
                </a:solidFill>
              </a:rPr>
              <a:t>And do not be conformed to this world, but be transformed by the renewing of your mind, so that you may prove what the will of God is, that which is good and acceptable and perfect</a:t>
            </a:r>
            <a:r>
              <a:rPr lang="en-US" sz="3000" i="1" dirty="0" smtClean="0">
                <a:solidFill>
                  <a:schemeClr val="bg1"/>
                </a:solidFill>
              </a:rPr>
              <a:t>.”</a:t>
            </a:r>
            <a:endParaRPr lang="en-US" sz="3000" i="1" dirty="0">
              <a:solidFill>
                <a:schemeClr val="bg1"/>
              </a:solidFill>
            </a:endParaRPr>
          </a:p>
        </p:txBody>
      </p:sp>
      <p:sp>
        <p:nvSpPr>
          <p:cNvPr id="7" name="TextBox 6"/>
          <p:cNvSpPr txBox="1"/>
          <p:nvPr/>
        </p:nvSpPr>
        <p:spPr>
          <a:xfrm>
            <a:off x="0" y="2286000"/>
            <a:ext cx="4038600" cy="2246769"/>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a:t>Confession</a:t>
            </a:r>
            <a:r>
              <a:rPr lang="en-US" sz="2800" dirty="0"/>
              <a:t> </a:t>
            </a:r>
            <a:endParaRPr lang="en-US" sz="2800" dirty="0" smtClean="0"/>
          </a:p>
          <a:p>
            <a:pPr algn="ctr"/>
            <a:r>
              <a:rPr lang="en-US" sz="2800" b="1" dirty="0" smtClean="0"/>
              <a:t>Baptism</a:t>
            </a:r>
            <a:r>
              <a:rPr lang="en-US" sz="2800" dirty="0" smtClean="0"/>
              <a:t> </a:t>
            </a:r>
          </a:p>
          <a:p>
            <a:pPr algn="ctr"/>
            <a:r>
              <a:rPr lang="en-US" sz="2800" b="1" dirty="0" smtClean="0"/>
              <a:t>Faithfulness</a:t>
            </a:r>
            <a:endParaRPr lang="en-US" sz="2800" dirty="0"/>
          </a:p>
        </p:txBody>
      </p:sp>
    </p:spTree>
    <p:extLst>
      <p:ext uri="{BB962C8B-B14F-4D97-AF65-F5344CB8AC3E}">
        <p14:creationId xmlns:p14="http://schemas.microsoft.com/office/powerpoint/2010/main" val="142352645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200329"/>
          </a:xfrm>
          <a:prstGeom prst="rect">
            <a:avLst/>
          </a:prstGeom>
          <a:noFill/>
        </p:spPr>
        <p:txBody>
          <a:bodyPr wrap="square" rtlCol="0">
            <a:spAutoFit/>
          </a:bodyPr>
          <a:lstStyle/>
          <a:p>
            <a:pPr algn="ctr"/>
            <a:r>
              <a:rPr lang="en-US" sz="3600" dirty="0"/>
              <a:t>A Gift</a:t>
            </a:r>
          </a:p>
          <a:p>
            <a:pPr algn="ctr"/>
            <a:r>
              <a:rPr lang="en-US" sz="3600" b="1" dirty="0"/>
              <a:t>A Preparation</a:t>
            </a:r>
          </a:p>
        </p:txBody>
      </p:sp>
      <p:sp>
        <p:nvSpPr>
          <p:cNvPr id="6" name="TextBox 5"/>
          <p:cNvSpPr txBox="1"/>
          <p:nvPr/>
        </p:nvSpPr>
        <p:spPr>
          <a:xfrm>
            <a:off x="4724400" y="381000"/>
            <a:ext cx="3962400" cy="2062103"/>
          </a:xfrm>
          <a:prstGeom prst="rect">
            <a:avLst/>
          </a:prstGeom>
          <a:noFill/>
        </p:spPr>
        <p:txBody>
          <a:bodyPr wrap="square" rtlCol="0">
            <a:spAutoFit/>
          </a:bodyPr>
          <a:lstStyle/>
          <a:p>
            <a:pPr algn="ctr"/>
            <a:r>
              <a:rPr lang="en-US" sz="3200" b="1" dirty="0" smtClean="0">
                <a:solidFill>
                  <a:schemeClr val="bg1"/>
                </a:solidFill>
              </a:rPr>
              <a:t>Revelation 2:10</a:t>
            </a:r>
            <a:endParaRPr lang="en-US" sz="3200" b="1" dirty="0" smtClean="0">
              <a:solidFill>
                <a:schemeClr val="bg1"/>
              </a:solidFill>
            </a:endParaRPr>
          </a:p>
          <a:p>
            <a:pPr algn="ctr"/>
            <a:r>
              <a:rPr lang="en-US" sz="3000" i="1" dirty="0" smtClean="0">
                <a:solidFill>
                  <a:schemeClr val="bg1"/>
                </a:solidFill>
              </a:rPr>
              <a:t>“</a:t>
            </a:r>
            <a:r>
              <a:rPr lang="en-US" sz="3200" i="1" dirty="0">
                <a:solidFill>
                  <a:schemeClr val="bg1"/>
                </a:solidFill>
              </a:rPr>
              <a:t>Be faithful until death, and I will give you the crown of </a:t>
            </a:r>
            <a:r>
              <a:rPr lang="en-US" sz="3200" i="1" dirty="0" smtClean="0">
                <a:solidFill>
                  <a:schemeClr val="bg1"/>
                </a:solidFill>
              </a:rPr>
              <a:t>life”</a:t>
            </a:r>
            <a:endParaRPr lang="en-US" sz="3000" i="1" dirty="0">
              <a:solidFill>
                <a:schemeClr val="bg1"/>
              </a:solidFill>
            </a:endParaRPr>
          </a:p>
        </p:txBody>
      </p:sp>
      <p:sp>
        <p:nvSpPr>
          <p:cNvPr id="7" name="TextBox 6"/>
          <p:cNvSpPr txBox="1"/>
          <p:nvPr/>
        </p:nvSpPr>
        <p:spPr>
          <a:xfrm>
            <a:off x="0" y="2286000"/>
            <a:ext cx="4038600" cy="2246769"/>
          </a:xfrm>
          <a:prstGeom prst="rect">
            <a:avLst/>
          </a:prstGeom>
          <a:noFill/>
        </p:spPr>
        <p:txBody>
          <a:bodyPr wrap="square" rtlCol="0">
            <a:spAutoFit/>
          </a:bodyPr>
          <a:lstStyle/>
          <a:p>
            <a:pPr algn="ctr"/>
            <a:r>
              <a:rPr lang="en-US" sz="2800" b="1" dirty="0"/>
              <a:t>Faith</a:t>
            </a:r>
            <a:r>
              <a:rPr lang="en-US" sz="2800" dirty="0"/>
              <a:t> </a:t>
            </a:r>
            <a:endParaRPr lang="en-US" sz="2800" dirty="0" smtClean="0"/>
          </a:p>
          <a:p>
            <a:pPr algn="ctr"/>
            <a:r>
              <a:rPr lang="en-US" sz="2800" b="1" dirty="0" smtClean="0"/>
              <a:t>Repentance</a:t>
            </a:r>
            <a:endParaRPr lang="en-US" sz="2800" dirty="0"/>
          </a:p>
          <a:p>
            <a:pPr algn="ctr"/>
            <a:r>
              <a:rPr lang="en-US" sz="2800" b="1" dirty="0"/>
              <a:t>Confession</a:t>
            </a:r>
            <a:r>
              <a:rPr lang="en-US" sz="2800" dirty="0"/>
              <a:t> </a:t>
            </a:r>
            <a:endParaRPr lang="en-US" sz="2800" dirty="0" smtClean="0"/>
          </a:p>
          <a:p>
            <a:pPr algn="ctr"/>
            <a:r>
              <a:rPr lang="en-US" sz="2800" b="1" dirty="0" smtClean="0"/>
              <a:t>Baptism</a:t>
            </a:r>
            <a:r>
              <a:rPr lang="en-US" sz="2800" dirty="0" smtClean="0"/>
              <a:t> </a:t>
            </a:r>
          </a:p>
          <a:p>
            <a:pPr algn="ctr"/>
            <a:r>
              <a:rPr lang="en-US" sz="2800" b="1" dirty="0" smtClean="0"/>
              <a:t>Faithfulness</a:t>
            </a:r>
            <a:endParaRPr lang="en-US" sz="2800" dirty="0"/>
          </a:p>
        </p:txBody>
      </p:sp>
    </p:spTree>
    <p:extLst>
      <p:ext uri="{BB962C8B-B14F-4D97-AF65-F5344CB8AC3E}">
        <p14:creationId xmlns:p14="http://schemas.microsoft.com/office/powerpoint/2010/main" val="20527336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6001643"/>
          </a:xfrm>
          <a:prstGeom prst="rect">
            <a:avLst/>
          </a:prstGeom>
          <a:noFill/>
        </p:spPr>
        <p:txBody>
          <a:bodyPr wrap="square" rtlCol="0">
            <a:spAutoFit/>
          </a:bodyPr>
          <a:lstStyle/>
          <a:p>
            <a:pPr algn="ctr"/>
            <a:r>
              <a:rPr lang="en-US" sz="3200" b="1" dirty="0">
                <a:solidFill>
                  <a:schemeClr val="bg1"/>
                </a:solidFill>
              </a:rPr>
              <a:t>No </a:t>
            </a:r>
            <a:r>
              <a:rPr lang="en-US" sz="3200" b="1" dirty="0" smtClean="0">
                <a:solidFill>
                  <a:schemeClr val="bg1"/>
                </a:solidFill>
              </a:rPr>
              <a:t>Neutrality</a:t>
            </a:r>
            <a:endParaRPr lang="en-US" sz="3200" b="1" dirty="0">
              <a:solidFill>
                <a:schemeClr val="bg1"/>
              </a:solidFill>
            </a:endParaRPr>
          </a:p>
          <a:p>
            <a:pPr algn="ctr"/>
            <a:r>
              <a:rPr lang="en-US" sz="3200" dirty="0" smtClean="0">
                <a:solidFill>
                  <a:schemeClr val="bg1"/>
                </a:solidFill>
              </a:rPr>
              <a:t>Eph</a:t>
            </a:r>
            <a:r>
              <a:rPr lang="en-US" sz="3200" dirty="0" smtClean="0">
                <a:solidFill>
                  <a:schemeClr val="bg1"/>
                </a:solidFill>
              </a:rPr>
              <a:t>esians</a:t>
            </a:r>
            <a:r>
              <a:rPr lang="en-US" sz="3200" dirty="0" smtClean="0">
                <a:solidFill>
                  <a:schemeClr val="bg1"/>
                </a:solidFill>
              </a:rPr>
              <a:t> 6:12</a:t>
            </a:r>
          </a:p>
          <a:p>
            <a:pPr algn="ctr"/>
            <a:r>
              <a:rPr lang="en-US" sz="3200" i="1" dirty="0" smtClean="0">
                <a:solidFill>
                  <a:schemeClr val="bg1"/>
                </a:solidFill>
              </a:rPr>
              <a:t>“</a:t>
            </a:r>
            <a:r>
              <a:rPr lang="en-US" sz="3200" i="1" dirty="0">
                <a:solidFill>
                  <a:schemeClr val="bg1"/>
                </a:solidFill>
              </a:rPr>
              <a:t>For our struggle is not against flesh and blood, but against the rulers, against the powers, against the world forces of this darkness, against the spiritual forces of wickedness in the heavenly places</a:t>
            </a:r>
            <a:r>
              <a:rPr lang="en-US" sz="3200" i="1" dirty="0" smtClean="0">
                <a:solidFill>
                  <a:schemeClr val="bg1"/>
                </a:solidFill>
              </a:rPr>
              <a:t>.”</a:t>
            </a:r>
            <a:endParaRPr lang="en-US" sz="3200" i="1" dirty="0" smtClean="0">
              <a:solidFill>
                <a:schemeClr val="bg1"/>
              </a:solidFill>
            </a:endParaRPr>
          </a:p>
        </p:txBody>
      </p:sp>
      <p:sp>
        <p:nvSpPr>
          <p:cNvPr id="7" name="TextBox 6"/>
          <p:cNvSpPr txBox="1"/>
          <p:nvPr/>
        </p:nvSpPr>
        <p:spPr>
          <a:xfrm>
            <a:off x="0" y="2667000"/>
            <a:ext cx="3962400" cy="523220"/>
          </a:xfrm>
          <a:prstGeom prst="rect">
            <a:avLst/>
          </a:prstGeom>
          <a:noFill/>
        </p:spPr>
        <p:txBody>
          <a:bodyPr wrap="square" rtlCol="0">
            <a:spAutoFit/>
          </a:bodyPr>
          <a:lstStyle/>
          <a:p>
            <a:pPr algn="ctr"/>
            <a:r>
              <a:rPr lang="en-US" sz="2800" b="1" dirty="0" smtClean="0"/>
              <a:t>No Neutrality</a:t>
            </a:r>
            <a:endParaRPr lang="en-US" sz="2800" dirty="0"/>
          </a:p>
        </p:txBody>
      </p:sp>
    </p:spTree>
    <p:extLst>
      <p:ext uri="{BB962C8B-B14F-4D97-AF65-F5344CB8AC3E}">
        <p14:creationId xmlns:p14="http://schemas.microsoft.com/office/powerpoint/2010/main" val="38420687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4031873"/>
          </a:xfrm>
          <a:prstGeom prst="rect">
            <a:avLst/>
          </a:prstGeom>
          <a:noFill/>
        </p:spPr>
        <p:txBody>
          <a:bodyPr wrap="square" rtlCol="0">
            <a:spAutoFit/>
          </a:bodyPr>
          <a:lstStyle/>
          <a:p>
            <a:pPr algn="ctr"/>
            <a:r>
              <a:rPr lang="en-US" sz="3200" b="1" dirty="0">
                <a:solidFill>
                  <a:schemeClr val="bg1"/>
                </a:solidFill>
              </a:rPr>
              <a:t>God gives life </a:t>
            </a:r>
          </a:p>
          <a:p>
            <a:pPr algn="ctr"/>
            <a:r>
              <a:rPr lang="en-US" sz="3200" dirty="0">
                <a:solidFill>
                  <a:schemeClr val="bg1"/>
                </a:solidFill>
              </a:rPr>
              <a:t>Gen. 2:7</a:t>
            </a:r>
          </a:p>
          <a:p>
            <a:pPr algn="ctr"/>
            <a:r>
              <a:rPr lang="en-US" sz="3200" i="1" dirty="0" smtClean="0">
                <a:solidFill>
                  <a:schemeClr val="bg1"/>
                </a:solidFill>
              </a:rPr>
              <a:t>“</a:t>
            </a:r>
            <a:r>
              <a:rPr lang="en-US" sz="3200" i="1" dirty="0">
                <a:solidFill>
                  <a:schemeClr val="bg1"/>
                </a:solidFill>
              </a:rPr>
              <a:t>the </a:t>
            </a:r>
            <a:r>
              <a:rPr lang="en-US" sz="3200" i="1" cap="small" dirty="0">
                <a:solidFill>
                  <a:schemeClr val="bg1"/>
                </a:solidFill>
              </a:rPr>
              <a:t>Lord</a:t>
            </a:r>
            <a:r>
              <a:rPr lang="en-US" sz="3200" i="1" dirty="0">
                <a:solidFill>
                  <a:schemeClr val="bg1"/>
                </a:solidFill>
              </a:rPr>
              <a:t> God formed man of dust from the ground, and breathed into his nostrils the breath of life; and man became a living being</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86939280"/>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5016758"/>
          </a:xfrm>
          <a:prstGeom prst="rect">
            <a:avLst/>
          </a:prstGeom>
          <a:noFill/>
        </p:spPr>
        <p:txBody>
          <a:bodyPr wrap="square" rtlCol="0">
            <a:spAutoFit/>
          </a:bodyPr>
          <a:lstStyle/>
          <a:p>
            <a:pPr algn="ctr"/>
            <a:r>
              <a:rPr lang="en-US" sz="3200" b="1" dirty="0">
                <a:solidFill>
                  <a:schemeClr val="bg1"/>
                </a:solidFill>
              </a:rPr>
              <a:t>No </a:t>
            </a:r>
            <a:r>
              <a:rPr lang="en-US" sz="3200" b="1" dirty="0" smtClean="0">
                <a:solidFill>
                  <a:schemeClr val="bg1"/>
                </a:solidFill>
              </a:rPr>
              <a:t>Neutrality</a:t>
            </a:r>
            <a:endParaRPr lang="en-US" sz="3200" b="1" dirty="0">
              <a:solidFill>
                <a:schemeClr val="bg1"/>
              </a:solidFill>
            </a:endParaRPr>
          </a:p>
          <a:p>
            <a:pPr algn="ctr"/>
            <a:r>
              <a:rPr lang="en-US" sz="3200" dirty="0" smtClean="0">
                <a:solidFill>
                  <a:schemeClr val="bg1"/>
                </a:solidFill>
              </a:rPr>
              <a:t>Matthew 6:24</a:t>
            </a:r>
          </a:p>
          <a:p>
            <a:pPr algn="ctr"/>
            <a:r>
              <a:rPr lang="en-US" sz="3200" i="1" dirty="0" smtClean="0">
                <a:solidFill>
                  <a:schemeClr val="bg1"/>
                </a:solidFill>
              </a:rPr>
              <a:t>“</a:t>
            </a:r>
            <a:r>
              <a:rPr lang="en-US" sz="3200" i="1" dirty="0" smtClean="0">
                <a:solidFill>
                  <a:schemeClr val="bg1"/>
                </a:solidFill>
              </a:rPr>
              <a:t>No </a:t>
            </a:r>
            <a:r>
              <a:rPr lang="en-US" sz="3200" i="1" dirty="0">
                <a:solidFill>
                  <a:schemeClr val="bg1"/>
                </a:solidFill>
              </a:rPr>
              <a:t>one can serve two masters; for either he will hate the one and love the other, or he will be devoted to one and despise the other. You cannot serve God and wealth</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523220"/>
          </a:xfrm>
          <a:prstGeom prst="rect">
            <a:avLst/>
          </a:prstGeom>
          <a:noFill/>
        </p:spPr>
        <p:txBody>
          <a:bodyPr wrap="square" rtlCol="0">
            <a:spAutoFit/>
          </a:bodyPr>
          <a:lstStyle/>
          <a:p>
            <a:pPr algn="ctr"/>
            <a:r>
              <a:rPr lang="en-US" sz="2800" b="1" dirty="0" smtClean="0"/>
              <a:t>No Neutrality</a:t>
            </a:r>
            <a:endParaRPr lang="en-US"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smtClean="0">
                <a:solidFill>
                  <a:schemeClr val="bg1"/>
                </a:solidFill>
              </a:rPr>
              <a:t>War In Every Man</a:t>
            </a:r>
            <a:endParaRPr lang="en-US" sz="3200" b="1" dirty="0">
              <a:solidFill>
                <a:schemeClr val="bg1"/>
              </a:solidFill>
            </a:endParaRPr>
          </a:p>
          <a:p>
            <a:pPr algn="ctr"/>
            <a:r>
              <a:rPr lang="en-US" sz="3200" dirty="0" smtClean="0">
                <a:solidFill>
                  <a:schemeClr val="bg1"/>
                </a:solidFill>
              </a:rPr>
              <a:t>Matthew 26:41</a:t>
            </a:r>
          </a:p>
          <a:p>
            <a:pPr algn="ctr"/>
            <a:r>
              <a:rPr lang="en-US" sz="3200" i="1" dirty="0" smtClean="0">
                <a:solidFill>
                  <a:schemeClr val="bg1"/>
                </a:solidFill>
              </a:rPr>
              <a:t>“</a:t>
            </a:r>
            <a:r>
              <a:rPr lang="en-US" sz="3200" i="1" dirty="0">
                <a:solidFill>
                  <a:schemeClr val="bg1"/>
                </a:solidFill>
              </a:rPr>
              <a:t>Keep watching and praying that you may not enter into temptation; </a:t>
            </a:r>
            <a:r>
              <a:rPr lang="en-US" sz="3200" i="1" dirty="0" smtClean="0">
                <a:solidFill>
                  <a:schemeClr val="bg1"/>
                </a:solidFill>
              </a:rPr>
              <a:t>               the </a:t>
            </a:r>
            <a:r>
              <a:rPr lang="en-US" sz="3200" i="1" dirty="0">
                <a:solidFill>
                  <a:schemeClr val="bg1"/>
                </a:solidFill>
              </a:rPr>
              <a:t>spirit is willing, </a:t>
            </a:r>
            <a:r>
              <a:rPr lang="en-US" sz="3200" i="1" dirty="0" smtClean="0">
                <a:solidFill>
                  <a:schemeClr val="bg1"/>
                </a:solidFill>
              </a:rPr>
              <a:t>      but </a:t>
            </a:r>
            <a:r>
              <a:rPr lang="en-US" sz="3200" i="1" dirty="0">
                <a:solidFill>
                  <a:schemeClr val="bg1"/>
                </a:solidFill>
              </a:rPr>
              <a:t>the flesh is weak</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Tree>
    <p:extLst>
      <p:ext uri="{BB962C8B-B14F-4D97-AF65-F5344CB8AC3E}">
        <p14:creationId xmlns:p14="http://schemas.microsoft.com/office/powerpoint/2010/main" val="21795009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3539430"/>
          </a:xfrm>
          <a:prstGeom prst="rect">
            <a:avLst/>
          </a:prstGeom>
          <a:noFill/>
        </p:spPr>
        <p:txBody>
          <a:bodyPr wrap="square" rtlCol="0">
            <a:spAutoFit/>
          </a:bodyPr>
          <a:lstStyle/>
          <a:p>
            <a:pPr algn="ctr"/>
            <a:r>
              <a:rPr lang="en-US" sz="3200" b="1" dirty="0" smtClean="0">
                <a:solidFill>
                  <a:schemeClr val="bg1"/>
                </a:solidFill>
              </a:rPr>
              <a:t>War In Every Man</a:t>
            </a:r>
            <a:endParaRPr lang="en-US" sz="3200" b="1" dirty="0">
              <a:solidFill>
                <a:schemeClr val="bg1"/>
              </a:solidFill>
            </a:endParaRPr>
          </a:p>
          <a:p>
            <a:pPr algn="ctr"/>
            <a:r>
              <a:rPr lang="en-US" sz="3200" dirty="0" smtClean="0">
                <a:solidFill>
                  <a:schemeClr val="bg1"/>
                </a:solidFill>
              </a:rPr>
              <a:t>Luke 9:23</a:t>
            </a:r>
          </a:p>
          <a:p>
            <a:pPr algn="ctr"/>
            <a:r>
              <a:rPr lang="en-US" sz="3200" i="1" dirty="0" smtClean="0">
                <a:solidFill>
                  <a:schemeClr val="bg1"/>
                </a:solidFill>
              </a:rPr>
              <a:t>“</a:t>
            </a:r>
            <a:r>
              <a:rPr lang="en-US" sz="3200" i="1" dirty="0">
                <a:solidFill>
                  <a:schemeClr val="bg1"/>
                </a:solidFill>
              </a:rPr>
              <a:t>If anyone wishes to come after Me, he must deny himself, and take up his cross daily and follow Me</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Tree>
    <p:extLst>
      <p:ext uri="{BB962C8B-B14F-4D97-AF65-F5344CB8AC3E}">
        <p14:creationId xmlns:p14="http://schemas.microsoft.com/office/powerpoint/2010/main" val="125494874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2554545"/>
          </a:xfrm>
          <a:prstGeom prst="rect">
            <a:avLst/>
          </a:prstGeom>
          <a:noFill/>
        </p:spPr>
        <p:txBody>
          <a:bodyPr wrap="square" rtlCol="0">
            <a:spAutoFit/>
          </a:bodyPr>
          <a:lstStyle/>
          <a:p>
            <a:pPr algn="ctr"/>
            <a:r>
              <a:rPr lang="en-US" sz="3200" b="1" dirty="0" smtClean="0">
                <a:solidFill>
                  <a:schemeClr val="bg1"/>
                </a:solidFill>
              </a:rPr>
              <a:t>War In Every Man</a:t>
            </a:r>
            <a:endParaRPr lang="en-US" sz="3200" b="1" dirty="0">
              <a:solidFill>
                <a:schemeClr val="bg1"/>
              </a:solidFill>
            </a:endParaRPr>
          </a:p>
          <a:p>
            <a:pPr algn="ctr"/>
            <a:r>
              <a:rPr lang="en-US" sz="3200" dirty="0" smtClean="0">
                <a:solidFill>
                  <a:schemeClr val="bg1"/>
                </a:solidFill>
              </a:rPr>
              <a:t>Gal</a:t>
            </a:r>
            <a:r>
              <a:rPr lang="en-US" sz="3200" dirty="0" smtClean="0">
                <a:solidFill>
                  <a:schemeClr val="bg1"/>
                </a:solidFill>
              </a:rPr>
              <a:t>atians</a:t>
            </a:r>
            <a:r>
              <a:rPr lang="en-US" sz="3200" dirty="0" smtClean="0">
                <a:solidFill>
                  <a:schemeClr val="bg1"/>
                </a:solidFill>
              </a:rPr>
              <a:t> 5:23</a:t>
            </a:r>
          </a:p>
          <a:p>
            <a:pPr algn="ctr"/>
            <a:r>
              <a:rPr lang="en-US" sz="3200" i="1" dirty="0" smtClean="0">
                <a:solidFill>
                  <a:schemeClr val="bg1"/>
                </a:solidFill>
              </a:rPr>
              <a:t>“</a:t>
            </a:r>
            <a:r>
              <a:rPr lang="en-US" sz="3200" i="1" dirty="0">
                <a:solidFill>
                  <a:schemeClr val="bg1"/>
                </a:solidFill>
              </a:rPr>
              <a:t>gentleness, </a:t>
            </a:r>
            <a:r>
              <a:rPr lang="en-US" sz="3200" i="1" u="sng" dirty="0">
                <a:solidFill>
                  <a:schemeClr val="bg1"/>
                </a:solidFill>
              </a:rPr>
              <a:t>self-control</a:t>
            </a:r>
            <a:r>
              <a:rPr lang="en-US" sz="3200" i="1" dirty="0">
                <a:solidFill>
                  <a:schemeClr val="bg1"/>
                </a:solidFill>
              </a:rPr>
              <a:t>; against such things there is no law</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Tree>
    <p:extLst>
      <p:ext uri="{BB962C8B-B14F-4D97-AF65-F5344CB8AC3E}">
        <p14:creationId xmlns:p14="http://schemas.microsoft.com/office/powerpoint/2010/main" val="31770070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648200" y="381000"/>
            <a:ext cx="4114800" cy="5509200"/>
          </a:xfrm>
          <a:prstGeom prst="rect">
            <a:avLst/>
          </a:prstGeom>
          <a:noFill/>
        </p:spPr>
        <p:txBody>
          <a:bodyPr wrap="square" rtlCol="0">
            <a:spAutoFit/>
          </a:bodyPr>
          <a:lstStyle/>
          <a:p>
            <a:pPr algn="ctr"/>
            <a:r>
              <a:rPr lang="en-US" sz="3200" b="1" dirty="0" smtClean="0">
                <a:solidFill>
                  <a:schemeClr val="bg1"/>
                </a:solidFill>
              </a:rPr>
              <a:t>War In Every Man</a:t>
            </a:r>
            <a:endParaRPr lang="en-US" sz="3200" b="1" dirty="0">
              <a:solidFill>
                <a:schemeClr val="bg1"/>
              </a:solidFill>
            </a:endParaRPr>
          </a:p>
          <a:p>
            <a:pPr algn="ctr"/>
            <a:r>
              <a:rPr lang="en-US" sz="3200" dirty="0" smtClean="0">
                <a:solidFill>
                  <a:schemeClr val="bg1"/>
                </a:solidFill>
              </a:rPr>
              <a:t>1 Corinthians 9:27</a:t>
            </a:r>
          </a:p>
          <a:p>
            <a:pPr algn="ctr"/>
            <a:r>
              <a:rPr lang="en-US" sz="3200" i="1" dirty="0" smtClean="0">
                <a:solidFill>
                  <a:schemeClr val="bg1"/>
                </a:solidFill>
              </a:rPr>
              <a:t>“</a:t>
            </a:r>
            <a:r>
              <a:rPr lang="en-US" sz="3200" i="1" dirty="0">
                <a:solidFill>
                  <a:schemeClr val="bg1"/>
                </a:solidFill>
              </a:rPr>
              <a:t>I discipline my body and make it my slave, so that, after I have preached to others, </a:t>
            </a:r>
            <a:r>
              <a:rPr lang="en-US" sz="3200" i="1" dirty="0" smtClean="0">
                <a:solidFill>
                  <a:schemeClr val="bg1"/>
                </a:solidFill>
              </a:rPr>
              <a:t>      I </a:t>
            </a:r>
            <a:r>
              <a:rPr lang="en-US" sz="3200" i="1" dirty="0">
                <a:solidFill>
                  <a:schemeClr val="bg1"/>
                </a:solidFill>
              </a:rPr>
              <a:t>myself will not be </a:t>
            </a:r>
            <a:r>
              <a:rPr lang="en-US" sz="3200" i="1" dirty="0" smtClean="0">
                <a:solidFill>
                  <a:schemeClr val="bg1"/>
                </a:solidFill>
              </a:rPr>
              <a:t>disqualified”</a:t>
            </a:r>
          </a:p>
          <a:p>
            <a:pPr algn="ctr"/>
            <a:endParaRPr lang="en-US" sz="3200" i="1" dirty="0">
              <a:solidFill>
                <a:schemeClr val="bg1"/>
              </a:solidFill>
            </a:endParaRPr>
          </a:p>
          <a:p>
            <a:pPr algn="ctr"/>
            <a:r>
              <a:rPr lang="en-US" sz="3200" dirty="0" smtClean="0">
                <a:solidFill>
                  <a:schemeClr val="bg1"/>
                </a:solidFill>
              </a:rPr>
              <a:t>Romans 7:18-25</a:t>
            </a:r>
            <a:endParaRPr lang="en-US" sz="3200" dirty="0">
              <a:solidFill>
                <a:schemeClr val="bg1"/>
              </a:solidFill>
            </a:endParaRPr>
          </a:p>
          <a:p>
            <a:pPr algn="ct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Tree>
    <p:extLst>
      <p:ext uri="{BB962C8B-B14F-4D97-AF65-F5344CB8AC3E}">
        <p14:creationId xmlns:p14="http://schemas.microsoft.com/office/powerpoint/2010/main" val="165122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6647974"/>
          </a:xfrm>
          <a:prstGeom prst="rect">
            <a:avLst/>
          </a:prstGeom>
          <a:noFill/>
        </p:spPr>
        <p:txBody>
          <a:bodyPr wrap="square" rtlCol="0">
            <a:spAutoFit/>
          </a:bodyPr>
          <a:lstStyle/>
          <a:p>
            <a:pPr algn="ctr"/>
            <a:r>
              <a:rPr lang="en-US" sz="3200" b="1" dirty="0" smtClean="0">
                <a:solidFill>
                  <a:schemeClr val="bg1"/>
                </a:solidFill>
              </a:rPr>
              <a:t>False Teachers</a:t>
            </a:r>
            <a:endParaRPr lang="en-US" sz="3200" b="1" dirty="0">
              <a:solidFill>
                <a:schemeClr val="bg1"/>
              </a:solidFill>
            </a:endParaRPr>
          </a:p>
          <a:p>
            <a:pPr algn="ctr"/>
            <a:r>
              <a:rPr lang="en-US" sz="3200" dirty="0" smtClean="0">
                <a:solidFill>
                  <a:schemeClr val="bg1"/>
                </a:solidFill>
              </a:rPr>
              <a:t>1 Timothy 6:3-4</a:t>
            </a:r>
          </a:p>
          <a:p>
            <a:pPr algn="ctr"/>
            <a:r>
              <a:rPr lang="en-US" sz="3000" i="1" dirty="0" smtClean="0">
                <a:solidFill>
                  <a:schemeClr val="bg1"/>
                </a:solidFill>
              </a:rPr>
              <a:t>“</a:t>
            </a:r>
            <a:r>
              <a:rPr lang="en-US" sz="3000" i="1" dirty="0">
                <a:solidFill>
                  <a:schemeClr val="bg1"/>
                </a:solidFill>
              </a:rPr>
              <a:t>If anyone advocates a different doctrine and does not agree with sound words, those of our Lord Jesus Christ, and with the doctrine conforming to godliness, </a:t>
            </a:r>
            <a:r>
              <a:rPr lang="en-US" sz="3000" i="1" baseline="30000" dirty="0">
                <a:solidFill>
                  <a:schemeClr val="bg1"/>
                </a:solidFill>
              </a:rPr>
              <a:t>4 </a:t>
            </a:r>
            <a:r>
              <a:rPr lang="en-US" sz="3000" i="1" dirty="0">
                <a:solidFill>
                  <a:schemeClr val="bg1"/>
                </a:solidFill>
              </a:rPr>
              <a:t>he is conceited and understands nothing; but he has a morbid interest in controversial questions and disputes about words, out of which arise envy, strife, abusive </a:t>
            </a:r>
            <a:r>
              <a:rPr lang="en-US" sz="3200" i="1" dirty="0">
                <a:solidFill>
                  <a:schemeClr val="bg1"/>
                </a:solidFill>
              </a:rPr>
              <a:t>language, evil </a:t>
            </a:r>
            <a:r>
              <a:rPr lang="en-US" sz="3200" i="1" dirty="0" smtClean="0">
                <a:solidFill>
                  <a:schemeClr val="bg1"/>
                </a:solidFill>
              </a:rPr>
              <a:t>suspicions”</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523220"/>
          </a:xfrm>
          <a:prstGeom prst="rect">
            <a:avLst/>
          </a:prstGeom>
          <a:noFill/>
        </p:spPr>
        <p:txBody>
          <a:bodyPr wrap="square" rtlCol="0">
            <a:spAutoFit/>
          </a:bodyPr>
          <a:lstStyle/>
          <a:p>
            <a:pPr algn="ctr"/>
            <a:r>
              <a:rPr lang="en-US" sz="2800" dirty="0" smtClean="0"/>
              <a:t>False Teachers</a:t>
            </a:r>
          </a:p>
        </p:txBody>
      </p:sp>
    </p:spTree>
    <p:extLst>
      <p:ext uri="{BB962C8B-B14F-4D97-AF65-F5344CB8AC3E}">
        <p14:creationId xmlns:p14="http://schemas.microsoft.com/office/powerpoint/2010/main" val="386310540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6494085"/>
          </a:xfrm>
          <a:prstGeom prst="rect">
            <a:avLst/>
          </a:prstGeom>
          <a:noFill/>
        </p:spPr>
        <p:txBody>
          <a:bodyPr wrap="square" rtlCol="0">
            <a:spAutoFit/>
          </a:bodyPr>
          <a:lstStyle/>
          <a:p>
            <a:pPr algn="ctr"/>
            <a:r>
              <a:rPr lang="en-US" sz="3200" b="1" dirty="0" smtClean="0">
                <a:solidFill>
                  <a:schemeClr val="bg1"/>
                </a:solidFill>
              </a:rPr>
              <a:t>False Teachers</a:t>
            </a:r>
            <a:endParaRPr lang="en-US" sz="3200" b="1" dirty="0">
              <a:solidFill>
                <a:schemeClr val="bg1"/>
              </a:solidFill>
            </a:endParaRPr>
          </a:p>
          <a:p>
            <a:pPr algn="ctr"/>
            <a:r>
              <a:rPr lang="en-US" sz="3200" dirty="0" smtClean="0">
                <a:solidFill>
                  <a:schemeClr val="bg1"/>
                </a:solidFill>
              </a:rPr>
              <a:t>Revelation 2:2-3</a:t>
            </a:r>
          </a:p>
          <a:p>
            <a:pPr algn="ctr"/>
            <a:r>
              <a:rPr lang="en-US" sz="3000" i="1" dirty="0" smtClean="0">
                <a:solidFill>
                  <a:schemeClr val="bg1"/>
                </a:solidFill>
              </a:rPr>
              <a:t>“</a:t>
            </a:r>
            <a:r>
              <a:rPr lang="en-US" sz="3200" i="1" dirty="0">
                <a:solidFill>
                  <a:schemeClr val="bg1"/>
                </a:solidFill>
              </a:rPr>
              <a:t>I know your deeds and your toil and perseverance, and that you cannot tolerate evil men, and you put to the test those who call themselves apostles, and they are not, and you found them to be false; </a:t>
            </a:r>
            <a:r>
              <a:rPr lang="en-US" sz="3200" i="1" baseline="30000" dirty="0">
                <a:solidFill>
                  <a:schemeClr val="bg1"/>
                </a:solidFill>
              </a:rPr>
              <a:t>3 </a:t>
            </a:r>
            <a:r>
              <a:rPr lang="en-US" sz="3200" i="1" dirty="0">
                <a:solidFill>
                  <a:schemeClr val="bg1"/>
                </a:solidFill>
              </a:rPr>
              <a:t>and you have perseverance and have endured for My name’s sake, and have not grown weary</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523220"/>
          </a:xfrm>
          <a:prstGeom prst="rect">
            <a:avLst/>
          </a:prstGeom>
          <a:noFill/>
        </p:spPr>
        <p:txBody>
          <a:bodyPr wrap="square" rtlCol="0">
            <a:spAutoFit/>
          </a:bodyPr>
          <a:lstStyle/>
          <a:p>
            <a:pPr algn="ctr"/>
            <a:r>
              <a:rPr lang="en-US" sz="2800" dirty="0" smtClean="0"/>
              <a:t>False Teachers</a:t>
            </a:r>
          </a:p>
        </p:txBody>
      </p:sp>
    </p:spTree>
    <p:extLst>
      <p:ext uri="{BB962C8B-B14F-4D97-AF65-F5344CB8AC3E}">
        <p14:creationId xmlns:p14="http://schemas.microsoft.com/office/powerpoint/2010/main" val="260153806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267200" y="381000"/>
            <a:ext cx="4572000" cy="4524315"/>
          </a:xfrm>
          <a:prstGeom prst="rect">
            <a:avLst/>
          </a:prstGeom>
          <a:noFill/>
        </p:spPr>
        <p:txBody>
          <a:bodyPr wrap="square" rtlCol="0">
            <a:spAutoFit/>
          </a:bodyPr>
          <a:lstStyle/>
          <a:p>
            <a:pPr algn="ctr"/>
            <a:r>
              <a:rPr lang="en-US" sz="3200" b="1" dirty="0" smtClean="0">
                <a:solidFill>
                  <a:schemeClr val="bg1"/>
                </a:solidFill>
              </a:rPr>
              <a:t>Supposed Religious </a:t>
            </a:r>
          </a:p>
          <a:p>
            <a:pPr algn="ctr"/>
            <a:r>
              <a:rPr lang="en-US" sz="3200" dirty="0" smtClean="0">
                <a:solidFill>
                  <a:schemeClr val="bg1"/>
                </a:solidFill>
              </a:rPr>
              <a:t>Acts 14:19</a:t>
            </a:r>
          </a:p>
          <a:p>
            <a:pPr algn="ctr"/>
            <a:r>
              <a:rPr lang="en-US" sz="3000" i="1" dirty="0" smtClean="0">
                <a:solidFill>
                  <a:schemeClr val="bg1"/>
                </a:solidFill>
              </a:rPr>
              <a:t>“</a:t>
            </a:r>
            <a:r>
              <a:rPr lang="en-US" sz="3200" i="1" dirty="0">
                <a:solidFill>
                  <a:schemeClr val="bg1"/>
                </a:solidFill>
              </a:rPr>
              <a:t>But Jews came from Antioch and </a:t>
            </a:r>
            <a:r>
              <a:rPr lang="en-US" sz="3200" i="1" dirty="0" err="1">
                <a:solidFill>
                  <a:schemeClr val="bg1"/>
                </a:solidFill>
              </a:rPr>
              <a:t>Iconium</a:t>
            </a:r>
            <a:r>
              <a:rPr lang="en-US" sz="3200" i="1" dirty="0">
                <a:solidFill>
                  <a:schemeClr val="bg1"/>
                </a:solidFill>
              </a:rPr>
              <a:t>, and having won over the crowds, they stoned Paul and dragged him out of the city, supposing him to be dead.</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954107"/>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p>
        </p:txBody>
      </p:sp>
    </p:spTree>
    <p:extLst>
      <p:ext uri="{BB962C8B-B14F-4D97-AF65-F5344CB8AC3E}">
        <p14:creationId xmlns:p14="http://schemas.microsoft.com/office/powerpoint/2010/main" val="361508225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6247864"/>
          </a:xfrm>
          <a:prstGeom prst="rect">
            <a:avLst/>
          </a:prstGeom>
          <a:noFill/>
        </p:spPr>
        <p:txBody>
          <a:bodyPr wrap="square" rtlCol="0">
            <a:spAutoFit/>
          </a:bodyPr>
          <a:lstStyle/>
          <a:p>
            <a:pPr algn="ctr"/>
            <a:r>
              <a:rPr lang="en-US" sz="3200" b="1" dirty="0" smtClean="0">
                <a:solidFill>
                  <a:schemeClr val="bg1"/>
                </a:solidFill>
              </a:rPr>
              <a:t>Persecutors</a:t>
            </a:r>
            <a:endParaRPr lang="en-US" sz="3200" b="1" dirty="0">
              <a:solidFill>
                <a:schemeClr val="bg1"/>
              </a:solidFill>
            </a:endParaRPr>
          </a:p>
          <a:p>
            <a:pPr algn="ctr"/>
            <a:r>
              <a:rPr lang="en-US" sz="3200" dirty="0" smtClean="0">
                <a:solidFill>
                  <a:schemeClr val="bg1"/>
                </a:solidFill>
              </a:rPr>
              <a:t>Matthew 5:10-12</a:t>
            </a:r>
          </a:p>
          <a:p>
            <a:pPr algn="ctr"/>
            <a:r>
              <a:rPr lang="en-US" sz="2800" i="1" dirty="0" smtClean="0">
                <a:solidFill>
                  <a:schemeClr val="bg1"/>
                </a:solidFill>
              </a:rPr>
              <a:t>“</a:t>
            </a:r>
            <a:r>
              <a:rPr lang="en-US" sz="2800" i="1" dirty="0">
                <a:solidFill>
                  <a:schemeClr val="bg1"/>
                </a:solidFill>
              </a:rPr>
              <a:t>Blessed are those who have been persecuted for the sake of righteousness, for theirs is the kingdom of heaven.</a:t>
            </a:r>
          </a:p>
          <a:p>
            <a:pPr algn="ctr"/>
            <a:r>
              <a:rPr lang="en-US" sz="2800" i="1" baseline="30000" dirty="0">
                <a:solidFill>
                  <a:schemeClr val="bg1"/>
                </a:solidFill>
              </a:rPr>
              <a:t>11 </a:t>
            </a:r>
            <a:r>
              <a:rPr lang="en-US" sz="2800" i="1" dirty="0">
                <a:solidFill>
                  <a:schemeClr val="bg1"/>
                </a:solidFill>
              </a:rPr>
              <a:t>“Blessed are you when people insult you and persecute you, and falsely say all kinds of evil against you because of Me. </a:t>
            </a:r>
            <a:r>
              <a:rPr lang="en-US" sz="2800" i="1" baseline="30000" dirty="0">
                <a:solidFill>
                  <a:schemeClr val="bg1"/>
                </a:solidFill>
              </a:rPr>
              <a:t>12 </a:t>
            </a:r>
            <a:r>
              <a:rPr lang="en-US" sz="2800" i="1" dirty="0">
                <a:solidFill>
                  <a:schemeClr val="bg1"/>
                </a:solidFill>
              </a:rPr>
              <a:t>Rejoice and be glad, for your reward in heaven is great; for in the same way they persecuted the prophets who were before </a:t>
            </a:r>
            <a:r>
              <a:rPr lang="en-US" sz="2800" i="1" dirty="0" smtClean="0">
                <a:solidFill>
                  <a:schemeClr val="bg1"/>
                </a:solidFill>
              </a:rPr>
              <a:t>you”</a:t>
            </a:r>
            <a:endParaRPr lang="en-US" sz="28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1384995"/>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endParaRPr lang="en-US" sz="2800" dirty="0"/>
          </a:p>
          <a:p>
            <a:pPr algn="ctr"/>
            <a:r>
              <a:rPr lang="en-US" sz="2800" dirty="0" smtClean="0"/>
              <a:t>Persecutors</a:t>
            </a:r>
          </a:p>
        </p:txBody>
      </p:sp>
    </p:spTree>
    <p:extLst>
      <p:ext uri="{BB962C8B-B14F-4D97-AF65-F5344CB8AC3E}">
        <p14:creationId xmlns:p14="http://schemas.microsoft.com/office/powerpoint/2010/main" val="85812372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2369880"/>
          </a:xfrm>
          <a:prstGeom prst="rect">
            <a:avLst/>
          </a:prstGeom>
          <a:noFill/>
        </p:spPr>
        <p:txBody>
          <a:bodyPr wrap="square" rtlCol="0">
            <a:spAutoFit/>
          </a:bodyPr>
          <a:lstStyle/>
          <a:p>
            <a:pPr algn="ctr"/>
            <a:r>
              <a:rPr lang="en-US" sz="3200" b="1" dirty="0" smtClean="0">
                <a:solidFill>
                  <a:schemeClr val="bg1"/>
                </a:solidFill>
              </a:rPr>
              <a:t>Persecutors</a:t>
            </a:r>
            <a:endParaRPr lang="en-US" sz="3200" b="1" dirty="0">
              <a:solidFill>
                <a:schemeClr val="bg1"/>
              </a:solidFill>
            </a:endParaRPr>
          </a:p>
          <a:p>
            <a:pPr algn="ctr"/>
            <a:r>
              <a:rPr lang="en-US" sz="3200" dirty="0" smtClean="0">
                <a:solidFill>
                  <a:schemeClr val="bg1"/>
                </a:solidFill>
              </a:rPr>
              <a:t>2 Timothy 3:12</a:t>
            </a:r>
          </a:p>
          <a:p>
            <a:pPr algn="ctr"/>
            <a:r>
              <a:rPr lang="en-US" sz="2800" i="1" dirty="0" smtClean="0">
                <a:solidFill>
                  <a:schemeClr val="bg1"/>
                </a:solidFill>
              </a:rPr>
              <a:t>“Indeed</a:t>
            </a:r>
            <a:r>
              <a:rPr lang="en-US" sz="2800" i="1" dirty="0">
                <a:solidFill>
                  <a:schemeClr val="bg1"/>
                </a:solidFill>
              </a:rPr>
              <a:t>, all who desire to live godly in Christ Jesus will be persecuted</a:t>
            </a:r>
            <a:r>
              <a:rPr lang="en-US" sz="2800" i="1" dirty="0" smtClean="0">
                <a:solidFill>
                  <a:schemeClr val="bg1"/>
                </a:solidFill>
              </a:rPr>
              <a:t>.”</a:t>
            </a:r>
            <a:endParaRPr lang="en-US" sz="28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1384995"/>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endParaRPr lang="en-US" sz="2800" dirty="0"/>
          </a:p>
          <a:p>
            <a:pPr algn="ctr"/>
            <a:r>
              <a:rPr lang="en-US" sz="2800" dirty="0" smtClean="0"/>
              <a:t>Persecutors</a:t>
            </a:r>
          </a:p>
        </p:txBody>
      </p:sp>
    </p:spTree>
    <p:extLst>
      <p:ext uri="{BB962C8B-B14F-4D97-AF65-F5344CB8AC3E}">
        <p14:creationId xmlns:p14="http://schemas.microsoft.com/office/powerpoint/2010/main" val="42583343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5878532"/>
          </a:xfrm>
          <a:prstGeom prst="rect">
            <a:avLst/>
          </a:prstGeom>
          <a:noFill/>
        </p:spPr>
        <p:txBody>
          <a:bodyPr wrap="square" rtlCol="0">
            <a:spAutoFit/>
          </a:bodyPr>
          <a:lstStyle/>
          <a:p>
            <a:pPr algn="ctr"/>
            <a:r>
              <a:rPr lang="en-US" sz="3200" b="1" dirty="0">
                <a:solidFill>
                  <a:schemeClr val="bg1"/>
                </a:solidFill>
              </a:rPr>
              <a:t>God gives life </a:t>
            </a:r>
          </a:p>
          <a:p>
            <a:pPr algn="ctr"/>
            <a:r>
              <a:rPr lang="en-US" sz="3200" dirty="0" smtClean="0">
                <a:solidFill>
                  <a:schemeClr val="bg1"/>
                </a:solidFill>
              </a:rPr>
              <a:t>Gen</a:t>
            </a:r>
            <a:r>
              <a:rPr lang="en-US" sz="3200" dirty="0">
                <a:solidFill>
                  <a:schemeClr val="bg1"/>
                </a:solidFill>
              </a:rPr>
              <a:t>. </a:t>
            </a:r>
            <a:r>
              <a:rPr lang="en-US" sz="3200" dirty="0" smtClean="0">
                <a:solidFill>
                  <a:schemeClr val="bg1"/>
                </a:solidFill>
              </a:rPr>
              <a:t>2:7</a:t>
            </a:r>
          </a:p>
          <a:p>
            <a:pPr algn="ctr"/>
            <a:r>
              <a:rPr lang="en-US" sz="3200" dirty="0" smtClean="0">
                <a:solidFill>
                  <a:schemeClr val="bg1"/>
                </a:solidFill>
              </a:rPr>
              <a:t>John 1:1-3</a:t>
            </a:r>
          </a:p>
          <a:p>
            <a:pPr algn="ctr"/>
            <a:r>
              <a:rPr lang="en-US" sz="2800" i="1" dirty="0" smtClean="0">
                <a:solidFill>
                  <a:schemeClr val="bg1"/>
                </a:solidFill>
              </a:rPr>
              <a:t>“</a:t>
            </a:r>
            <a:r>
              <a:rPr lang="en-US" sz="2800" i="1" dirty="0">
                <a:solidFill>
                  <a:schemeClr val="bg1"/>
                </a:solidFill>
              </a:rPr>
              <a:t>In the beginning was the Word, and the Word was with God, and the Word was God. </a:t>
            </a:r>
            <a:r>
              <a:rPr lang="en-US" sz="2800" i="1" baseline="30000" dirty="0">
                <a:solidFill>
                  <a:schemeClr val="bg1"/>
                </a:solidFill>
              </a:rPr>
              <a:t>2 </a:t>
            </a:r>
            <a:r>
              <a:rPr lang="en-US" sz="2800" i="1" dirty="0">
                <a:solidFill>
                  <a:schemeClr val="bg1"/>
                </a:solidFill>
              </a:rPr>
              <a:t>He was in the beginning with God. </a:t>
            </a:r>
            <a:r>
              <a:rPr lang="en-US" sz="2800" i="1" baseline="30000" dirty="0">
                <a:solidFill>
                  <a:schemeClr val="bg1"/>
                </a:solidFill>
              </a:rPr>
              <a:t>3 </a:t>
            </a:r>
            <a:r>
              <a:rPr lang="en-US" sz="2800" i="1" dirty="0">
                <a:solidFill>
                  <a:schemeClr val="bg1"/>
                </a:solidFill>
              </a:rPr>
              <a:t>All things came into being through Him, and apart from Him nothing came into being that has come into being</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8052823"/>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1938992"/>
          </a:xfrm>
          <a:prstGeom prst="rect">
            <a:avLst/>
          </a:prstGeom>
          <a:noFill/>
        </p:spPr>
        <p:txBody>
          <a:bodyPr wrap="square" rtlCol="0">
            <a:spAutoFit/>
          </a:bodyPr>
          <a:lstStyle/>
          <a:p>
            <a:pPr algn="ctr"/>
            <a:r>
              <a:rPr lang="en-US" sz="3200" b="1" dirty="0" smtClean="0">
                <a:solidFill>
                  <a:schemeClr val="bg1"/>
                </a:solidFill>
              </a:rPr>
              <a:t>Persecutors</a:t>
            </a:r>
            <a:endParaRPr lang="en-US" sz="3200" b="1" dirty="0">
              <a:solidFill>
                <a:schemeClr val="bg1"/>
              </a:solidFill>
            </a:endParaRPr>
          </a:p>
          <a:p>
            <a:pPr algn="ctr"/>
            <a:r>
              <a:rPr lang="en-US" sz="3200" dirty="0" smtClean="0">
                <a:solidFill>
                  <a:schemeClr val="bg1"/>
                </a:solidFill>
              </a:rPr>
              <a:t>Revelation 2:10</a:t>
            </a:r>
          </a:p>
          <a:p>
            <a:pPr algn="ctr"/>
            <a:r>
              <a:rPr lang="en-US" sz="2800" i="1" dirty="0" smtClean="0">
                <a:solidFill>
                  <a:schemeClr val="bg1"/>
                </a:solidFill>
              </a:rPr>
              <a:t>“</a:t>
            </a:r>
            <a:r>
              <a:rPr lang="en-US" sz="2800" i="1" dirty="0">
                <a:solidFill>
                  <a:schemeClr val="bg1"/>
                </a:solidFill>
              </a:rPr>
              <a:t>Be faithful until death, and I will give you the crown of life.</a:t>
            </a:r>
            <a:r>
              <a:rPr lang="en-US" sz="2800" i="1" dirty="0" smtClean="0">
                <a:solidFill>
                  <a:schemeClr val="bg1"/>
                </a:solidFill>
              </a:rPr>
              <a:t>.”</a:t>
            </a:r>
            <a:endParaRPr lang="en-US" sz="28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1384995"/>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endParaRPr lang="en-US" sz="2800" dirty="0"/>
          </a:p>
          <a:p>
            <a:pPr algn="ctr"/>
            <a:r>
              <a:rPr lang="en-US" sz="2800" dirty="0" smtClean="0"/>
              <a:t>Persecutors</a:t>
            </a:r>
          </a:p>
        </p:txBody>
      </p:sp>
    </p:spTree>
    <p:extLst>
      <p:ext uri="{BB962C8B-B14F-4D97-AF65-F5344CB8AC3E}">
        <p14:creationId xmlns:p14="http://schemas.microsoft.com/office/powerpoint/2010/main" val="1011922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3962400" y="381000"/>
            <a:ext cx="5029200" cy="6478697"/>
          </a:xfrm>
          <a:prstGeom prst="rect">
            <a:avLst/>
          </a:prstGeom>
          <a:noFill/>
        </p:spPr>
        <p:txBody>
          <a:bodyPr wrap="square" rtlCol="0">
            <a:spAutoFit/>
          </a:bodyPr>
          <a:lstStyle/>
          <a:p>
            <a:pPr algn="ctr"/>
            <a:r>
              <a:rPr lang="en-US" sz="3200" b="1" dirty="0" smtClean="0">
                <a:solidFill>
                  <a:schemeClr val="bg1"/>
                </a:solidFill>
              </a:rPr>
              <a:t>Our Own House</a:t>
            </a:r>
            <a:endParaRPr lang="en-US" sz="3200" b="1" dirty="0">
              <a:solidFill>
                <a:schemeClr val="bg1"/>
              </a:solidFill>
            </a:endParaRPr>
          </a:p>
          <a:p>
            <a:pPr algn="ctr"/>
            <a:r>
              <a:rPr lang="en-US" sz="3200" dirty="0" smtClean="0">
                <a:solidFill>
                  <a:schemeClr val="bg1"/>
                </a:solidFill>
              </a:rPr>
              <a:t>Matthew 10:34-37</a:t>
            </a:r>
          </a:p>
          <a:p>
            <a:pPr algn="ctr"/>
            <a:r>
              <a:rPr lang="en-US" sz="2700" i="1" dirty="0" smtClean="0">
                <a:solidFill>
                  <a:schemeClr val="bg1"/>
                </a:solidFill>
              </a:rPr>
              <a:t>“</a:t>
            </a:r>
            <a:r>
              <a:rPr lang="en-US" sz="2700" i="1" dirty="0">
                <a:solidFill>
                  <a:schemeClr val="bg1"/>
                </a:solidFill>
              </a:rPr>
              <a:t>Do not think that I came to bring peace on the earth; I did not come to bring peace, but a sword. </a:t>
            </a:r>
            <a:r>
              <a:rPr lang="en-US" sz="2700" i="1" baseline="30000" dirty="0">
                <a:solidFill>
                  <a:schemeClr val="bg1"/>
                </a:solidFill>
              </a:rPr>
              <a:t>35 </a:t>
            </a:r>
            <a:r>
              <a:rPr lang="en-US" sz="2700" i="1" dirty="0">
                <a:solidFill>
                  <a:schemeClr val="bg1"/>
                </a:solidFill>
              </a:rPr>
              <a:t>For I came to </a:t>
            </a:r>
            <a:r>
              <a:rPr lang="en-US" sz="2700" i="1" cap="small" dirty="0">
                <a:solidFill>
                  <a:schemeClr val="bg1"/>
                </a:solidFill>
              </a:rPr>
              <a:t>set a man against his father, and a daughter against her mother, and a daughter-in-law against her mother-in-law</a:t>
            </a:r>
            <a:r>
              <a:rPr lang="en-US" sz="2700" i="1" dirty="0">
                <a:solidFill>
                  <a:schemeClr val="bg1"/>
                </a:solidFill>
              </a:rPr>
              <a:t>; </a:t>
            </a:r>
            <a:r>
              <a:rPr lang="en-US" sz="2700" i="1" baseline="30000" dirty="0">
                <a:solidFill>
                  <a:schemeClr val="bg1"/>
                </a:solidFill>
              </a:rPr>
              <a:t>36 </a:t>
            </a:r>
            <a:r>
              <a:rPr lang="en-US" sz="2700" i="1" dirty="0">
                <a:solidFill>
                  <a:schemeClr val="bg1"/>
                </a:solidFill>
              </a:rPr>
              <a:t>and </a:t>
            </a:r>
            <a:r>
              <a:rPr lang="en-US" sz="2700" i="1" cap="small" dirty="0">
                <a:solidFill>
                  <a:schemeClr val="bg1"/>
                </a:solidFill>
              </a:rPr>
              <a:t>a man’s enemies will be the members of his </a:t>
            </a:r>
            <a:r>
              <a:rPr lang="en-US" sz="2700" i="1" cap="small" dirty="0" smtClean="0">
                <a:solidFill>
                  <a:schemeClr val="bg1"/>
                </a:solidFill>
              </a:rPr>
              <a:t>household</a:t>
            </a:r>
            <a:r>
              <a:rPr lang="en-US" sz="2700" i="1" dirty="0" smtClean="0">
                <a:solidFill>
                  <a:schemeClr val="bg1"/>
                </a:solidFill>
              </a:rPr>
              <a:t>.</a:t>
            </a:r>
            <a:r>
              <a:rPr lang="en-US" sz="2700" i="1" baseline="30000" dirty="0" smtClean="0">
                <a:solidFill>
                  <a:schemeClr val="bg1"/>
                </a:solidFill>
              </a:rPr>
              <a:t>37</a:t>
            </a:r>
            <a:r>
              <a:rPr lang="en-US" sz="2700" i="1" baseline="30000" dirty="0">
                <a:solidFill>
                  <a:schemeClr val="bg1"/>
                </a:solidFill>
              </a:rPr>
              <a:t> </a:t>
            </a:r>
            <a:r>
              <a:rPr lang="en-US" sz="2700" i="1" dirty="0">
                <a:solidFill>
                  <a:schemeClr val="bg1"/>
                </a:solidFill>
              </a:rPr>
              <a:t>“He who loves father or mother more than Me is not worthy of Me; and he who loves son or daughter more than Me is not worthy of Me</a:t>
            </a:r>
            <a:r>
              <a:rPr lang="en-US" sz="2700" i="1" dirty="0" smtClean="0">
                <a:solidFill>
                  <a:schemeClr val="bg1"/>
                </a:solidFill>
              </a:rPr>
              <a:t>.”</a:t>
            </a:r>
            <a:endParaRPr lang="en-US" sz="27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1815882"/>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endParaRPr lang="en-US" sz="2800" dirty="0"/>
          </a:p>
          <a:p>
            <a:pPr algn="ctr"/>
            <a:r>
              <a:rPr lang="en-US" sz="2800" dirty="0" smtClean="0"/>
              <a:t>Persecutors</a:t>
            </a:r>
          </a:p>
          <a:p>
            <a:pPr algn="ctr"/>
            <a:r>
              <a:rPr lang="en-US" sz="2800" dirty="0" smtClean="0"/>
              <a:t>Our Own House</a:t>
            </a:r>
            <a:endParaRPr lang="en-US" sz="2800" dirty="0" smtClean="0"/>
          </a:p>
        </p:txBody>
      </p:sp>
    </p:spTree>
    <p:extLst>
      <p:ext uri="{BB962C8B-B14F-4D97-AF65-F5344CB8AC3E}">
        <p14:creationId xmlns:p14="http://schemas.microsoft.com/office/powerpoint/2010/main" val="373428340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1754326"/>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b="1" dirty="0"/>
              <a:t>A Conflict</a:t>
            </a:r>
          </a:p>
        </p:txBody>
      </p:sp>
      <p:sp>
        <p:nvSpPr>
          <p:cNvPr id="6" name="TextBox 5"/>
          <p:cNvSpPr txBox="1"/>
          <p:nvPr/>
        </p:nvSpPr>
        <p:spPr>
          <a:xfrm>
            <a:off x="4343400" y="381000"/>
            <a:ext cx="4419600" cy="2739211"/>
          </a:xfrm>
          <a:prstGeom prst="rect">
            <a:avLst/>
          </a:prstGeom>
          <a:noFill/>
        </p:spPr>
        <p:txBody>
          <a:bodyPr wrap="square" rtlCol="0">
            <a:spAutoFit/>
          </a:bodyPr>
          <a:lstStyle/>
          <a:p>
            <a:pPr algn="ctr"/>
            <a:r>
              <a:rPr lang="en-US" sz="3200" b="1" dirty="0" smtClean="0">
                <a:solidFill>
                  <a:schemeClr val="bg1"/>
                </a:solidFill>
              </a:rPr>
              <a:t>1 Corinthians 15:58</a:t>
            </a:r>
          </a:p>
          <a:p>
            <a:pPr algn="ctr"/>
            <a:r>
              <a:rPr lang="en-US" sz="2700" i="1" dirty="0" smtClean="0">
                <a:solidFill>
                  <a:schemeClr val="bg1"/>
                </a:solidFill>
              </a:rPr>
              <a:t>“</a:t>
            </a:r>
            <a:r>
              <a:rPr lang="en-US" sz="2800" i="1" dirty="0">
                <a:solidFill>
                  <a:schemeClr val="bg1"/>
                </a:solidFill>
              </a:rPr>
              <a:t>be steadfast, immovable, always abounding in the work of the Lord, knowing that your toil is not in vain </a:t>
            </a:r>
            <a:r>
              <a:rPr lang="en-US" sz="2800" i="1" dirty="0" smtClean="0">
                <a:solidFill>
                  <a:schemeClr val="bg1"/>
                </a:solidFill>
              </a:rPr>
              <a:t>  in </a:t>
            </a:r>
            <a:r>
              <a:rPr lang="en-US" sz="2800" i="1" dirty="0">
                <a:solidFill>
                  <a:schemeClr val="bg1"/>
                </a:solidFill>
              </a:rPr>
              <a:t>the Lord.</a:t>
            </a:r>
            <a:r>
              <a:rPr lang="en-US" sz="2700" i="1" dirty="0" smtClean="0">
                <a:solidFill>
                  <a:schemeClr val="bg1"/>
                </a:solidFill>
              </a:rPr>
              <a:t>.”</a:t>
            </a:r>
            <a:endParaRPr lang="en-US" sz="2700" i="1" dirty="0">
              <a:solidFill>
                <a:schemeClr val="bg1"/>
              </a:solidFill>
            </a:endParaRPr>
          </a:p>
        </p:txBody>
      </p:sp>
      <p:sp>
        <p:nvSpPr>
          <p:cNvPr id="7" name="TextBox 6"/>
          <p:cNvSpPr txBox="1"/>
          <p:nvPr/>
        </p:nvSpPr>
        <p:spPr>
          <a:xfrm>
            <a:off x="0" y="2667000"/>
            <a:ext cx="3962400" cy="954107"/>
          </a:xfrm>
          <a:prstGeom prst="rect">
            <a:avLst/>
          </a:prstGeom>
          <a:noFill/>
        </p:spPr>
        <p:txBody>
          <a:bodyPr wrap="square" rtlCol="0">
            <a:spAutoFit/>
          </a:bodyPr>
          <a:lstStyle/>
          <a:p>
            <a:pPr algn="ctr"/>
            <a:r>
              <a:rPr lang="en-US" sz="2800" b="1" dirty="0" smtClean="0"/>
              <a:t>No Neutrality</a:t>
            </a:r>
          </a:p>
          <a:p>
            <a:pPr algn="ctr"/>
            <a:r>
              <a:rPr lang="en-US" sz="2800" b="1" dirty="0" smtClean="0"/>
              <a:t>War In Every Man</a:t>
            </a:r>
            <a:endParaRPr lang="en-US" sz="2800" dirty="0"/>
          </a:p>
        </p:txBody>
      </p:sp>
      <p:sp>
        <p:nvSpPr>
          <p:cNvPr id="8" name="TextBox 7"/>
          <p:cNvSpPr txBox="1"/>
          <p:nvPr/>
        </p:nvSpPr>
        <p:spPr>
          <a:xfrm>
            <a:off x="-38100" y="3508009"/>
            <a:ext cx="4038600" cy="1815882"/>
          </a:xfrm>
          <a:prstGeom prst="rect">
            <a:avLst/>
          </a:prstGeom>
          <a:noFill/>
        </p:spPr>
        <p:txBody>
          <a:bodyPr wrap="square" rtlCol="0">
            <a:spAutoFit/>
          </a:bodyPr>
          <a:lstStyle/>
          <a:p>
            <a:pPr algn="ctr"/>
            <a:r>
              <a:rPr lang="en-US" sz="2800" dirty="0" smtClean="0"/>
              <a:t>False Teachers</a:t>
            </a:r>
          </a:p>
          <a:p>
            <a:pPr algn="ctr"/>
            <a:r>
              <a:rPr lang="en-US" sz="2800" dirty="0" smtClean="0"/>
              <a:t>Supposed Religious</a:t>
            </a:r>
            <a:endParaRPr lang="en-US" sz="2800" dirty="0"/>
          </a:p>
          <a:p>
            <a:pPr algn="ctr"/>
            <a:r>
              <a:rPr lang="en-US" sz="2800" dirty="0" smtClean="0"/>
              <a:t>Persecutors</a:t>
            </a:r>
          </a:p>
          <a:p>
            <a:pPr algn="ctr"/>
            <a:r>
              <a:rPr lang="en-US" sz="2800" dirty="0" smtClean="0"/>
              <a:t>Our Own House</a:t>
            </a:r>
            <a:endParaRPr lang="en-US" sz="2800" dirty="0" smtClean="0"/>
          </a:p>
        </p:txBody>
      </p:sp>
    </p:spTree>
    <p:extLst>
      <p:ext uri="{BB962C8B-B14F-4D97-AF65-F5344CB8AC3E}">
        <p14:creationId xmlns:p14="http://schemas.microsoft.com/office/powerpoint/2010/main" val="256120170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308324"/>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b="1" dirty="0"/>
              <a:t>About Choices</a:t>
            </a:r>
          </a:p>
        </p:txBody>
      </p:sp>
      <p:sp>
        <p:nvSpPr>
          <p:cNvPr id="6" name="TextBox 5"/>
          <p:cNvSpPr txBox="1"/>
          <p:nvPr/>
        </p:nvSpPr>
        <p:spPr>
          <a:xfrm>
            <a:off x="4267200" y="381000"/>
            <a:ext cx="4648200" cy="2554545"/>
          </a:xfrm>
          <a:prstGeom prst="rect">
            <a:avLst/>
          </a:prstGeom>
          <a:noFill/>
        </p:spPr>
        <p:txBody>
          <a:bodyPr wrap="square" rtlCol="0">
            <a:spAutoFit/>
          </a:bodyPr>
          <a:lstStyle/>
          <a:p>
            <a:pPr algn="ctr"/>
            <a:r>
              <a:rPr lang="en-US" sz="3200" b="1" dirty="0" smtClean="0">
                <a:solidFill>
                  <a:schemeClr val="bg1"/>
                </a:solidFill>
              </a:rPr>
              <a:t>Galatians 6:7</a:t>
            </a:r>
          </a:p>
          <a:p>
            <a:pPr algn="ctr"/>
            <a:r>
              <a:rPr lang="en-US" sz="3200" i="1" dirty="0" smtClean="0">
                <a:solidFill>
                  <a:schemeClr val="bg1"/>
                </a:solidFill>
              </a:rPr>
              <a:t>“</a:t>
            </a:r>
            <a:r>
              <a:rPr lang="en-US" sz="3200" i="1" dirty="0">
                <a:solidFill>
                  <a:schemeClr val="bg1"/>
                </a:solidFill>
              </a:rPr>
              <a:t>Do not be deceived, </a:t>
            </a:r>
            <a:r>
              <a:rPr lang="en-US" sz="3200" i="1" dirty="0" smtClean="0">
                <a:solidFill>
                  <a:schemeClr val="bg1"/>
                </a:solidFill>
              </a:rPr>
              <a:t>       God </a:t>
            </a:r>
            <a:r>
              <a:rPr lang="en-US" sz="3200" i="1" dirty="0">
                <a:solidFill>
                  <a:schemeClr val="bg1"/>
                </a:solidFill>
              </a:rPr>
              <a:t>is not mocked; </a:t>
            </a:r>
            <a:r>
              <a:rPr lang="en-US" sz="3200" i="1" dirty="0" smtClean="0">
                <a:solidFill>
                  <a:schemeClr val="bg1"/>
                </a:solidFill>
              </a:rPr>
              <a:t>           for </a:t>
            </a:r>
            <a:r>
              <a:rPr lang="en-US" sz="3200" i="1" dirty="0">
                <a:solidFill>
                  <a:schemeClr val="bg1"/>
                </a:solidFill>
              </a:rPr>
              <a:t>whatever a man sows, this he will also reap</a:t>
            </a:r>
            <a:r>
              <a:rPr lang="en-US" sz="3200" i="1" dirty="0" smtClean="0">
                <a:solidFill>
                  <a:schemeClr val="bg1"/>
                </a:solidFill>
              </a:rPr>
              <a:t>.”</a:t>
            </a:r>
            <a:endParaRPr lang="en-US" sz="320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308324"/>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b="1" dirty="0"/>
              <a:t>About Choices</a:t>
            </a:r>
          </a:p>
        </p:txBody>
      </p:sp>
      <p:sp>
        <p:nvSpPr>
          <p:cNvPr id="6" name="TextBox 5"/>
          <p:cNvSpPr txBox="1"/>
          <p:nvPr/>
        </p:nvSpPr>
        <p:spPr>
          <a:xfrm>
            <a:off x="4267200" y="381000"/>
            <a:ext cx="4648200" cy="6494085"/>
          </a:xfrm>
          <a:prstGeom prst="rect">
            <a:avLst/>
          </a:prstGeom>
          <a:noFill/>
        </p:spPr>
        <p:txBody>
          <a:bodyPr wrap="square" rtlCol="0">
            <a:spAutoFit/>
          </a:bodyPr>
          <a:lstStyle/>
          <a:p>
            <a:pPr algn="ctr"/>
            <a:r>
              <a:rPr lang="en-US" sz="3200" b="1" dirty="0" smtClean="0">
                <a:solidFill>
                  <a:schemeClr val="bg1"/>
                </a:solidFill>
              </a:rPr>
              <a:t>Joshua 24:15</a:t>
            </a:r>
          </a:p>
          <a:p>
            <a:pPr algn="ctr"/>
            <a:r>
              <a:rPr lang="en-US" sz="3200" i="1" dirty="0" smtClean="0">
                <a:solidFill>
                  <a:schemeClr val="bg1"/>
                </a:solidFill>
              </a:rPr>
              <a:t>“</a:t>
            </a:r>
            <a:r>
              <a:rPr lang="en-US" sz="3200" i="1" dirty="0">
                <a:solidFill>
                  <a:schemeClr val="bg1"/>
                </a:solidFill>
              </a:rPr>
              <a:t>If it is disagreeable in your sight to serve the </a:t>
            </a:r>
            <a:r>
              <a:rPr lang="en-US" sz="3200" i="1" dirty="0" smtClean="0">
                <a:solidFill>
                  <a:schemeClr val="bg1"/>
                </a:solidFill>
              </a:rPr>
              <a:t>Lord, choose </a:t>
            </a:r>
            <a:r>
              <a:rPr lang="en-US" sz="3200" i="1" dirty="0">
                <a:solidFill>
                  <a:schemeClr val="bg1"/>
                </a:solidFill>
              </a:rPr>
              <a:t>for yourselves today whom you will serve: whether the gods which your fathers served which were beyond the River, or the gods of the Amorites in whose land you are living; but as for me and my house, we will serve the </a:t>
            </a:r>
            <a:r>
              <a:rPr lang="en-US" sz="3200" i="1" cap="small" dirty="0">
                <a:solidFill>
                  <a:schemeClr val="bg1"/>
                </a:solidFill>
              </a:rPr>
              <a:t>Lord</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41260491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308324"/>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b="1" dirty="0"/>
              <a:t>About Choices</a:t>
            </a:r>
          </a:p>
        </p:txBody>
      </p:sp>
      <p:sp>
        <p:nvSpPr>
          <p:cNvPr id="6" name="TextBox 5"/>
          <p:cNvSpPr txBox="1"/>
          <p:nvPr/>
        </p:nvSpPr>
        <p:spPr>
          <a:xfrm>
            <a:off x="4648200" y="381000"/>
            <a:ext cx="4114800" cy="5509200"/>
          </a:xfrm>
          <a:prstGeom prst="rect">
            <a:avLst/>
          </a:prstGeom>
          <a:noFill/>
        </p:spPr>
        <p:txBody>
          <a:bodyPr wrap="square" rtlCol="0">
            <a:spAutoFit/>
          </a:bodyPr>
          <a:lstStyle/>
          <a:p>
            <a:pPr algn="ctr"/>
            <a:r>
              <a:rPr lang="en-US" sz="3200" b="1" dirty="0" smtClean="0">
                <a:solidFill>
                  <a:schemeClr val="bg1"/>
                </a:solidFill>
              </a:rPr>
              <a:t>Hebrews 11:24-25</a:t>
            </a:r>
          </a:p>
          <a:p>
            <a:pPr algn="ctr"/>
            <a:r>
              <a:rPr lang="en-US" sz="3200" i="1" dirty="0" smtClean="0">
                <a:solidFill>
                  <a:schemeClr val="bg1"/>
                </a:solidFill>
              </a:rPr>
              <a:t>“</a:t>
            </a:r>
            <a:r>
              <a:rPr lang="en-US" sz="3200" i="1" dirty="0">
                <a:solidFill>
                  <a:schemeClr val="bg1"/>
                </a:solidFill>
              </a:rPr>
              <a:t>By faith Moses, when he had grown up, refused to be called the son of Pharaoh’s daughter, </a:t>
            </a:r>
            <a:r>
              <a:rPr lang="en-US" sz="3200" i="1" baseline="30000" dirty="0">
                <a:solidFill>
                  <a:schemeClr val="bg1"/>
                </a:solidFill>
              </a:rPr>
              <a:t>25 </a:t>
            </a:r>
            <a:r>
              <a:rPr lang="en-US" sz="3200" i="1" dirty="0">
                <a:solidFill>
                  <a:schemeClr val="bg1"/>
                </a:solidFill>
              </a:rPr>
              <a:t>choosing rather to endure ill-treatment with the people of God than to enjoy the passing pleasures of </a:t>
            </a:r>
            <a:r>
              <a:rPr lang="en-US" sz="3200" i="1" dirty="0" smtClean="0">
                <a:solidFill>
                  <a:schemeClr val="bg1"/>
                </a:solidFill>
              </a:rPr>
              <a:t>sin”</a:t>
            </a:r>
            <a:endParaRPr lang="en-US" sz="3200" i="1" dirty="0" smtClean="0">
              <a:solidFill>
                <a:schemeClr val="bg1"/>
              </a:solidFill>
            </a:endParaRPr>
          </a:p>
        </p:txBody>
      </p:sp>
    </p:spTree>
    <p:extLst>
      <p:ext uri="{BB962C8B-B14F-4D97-AF65-F5344CB8AC3E}">
        <p14:creationId xmlns:p14="http://schemas.microsoft.com/office/powerpoint/2010/main" val="357878692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308324"/>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b="1" dirty="0"/>
              <a:t>About Choices</a:t>
            </a:r>
          </a:p>
        </p:txBody>
      </p:sp>
      <p:sp>
        <p:nvSpPr>
          <p:cNvPr id="6" name="TextBox 5"/>
          <p:cNvSpPr txBox="1"/>
          <p:nvPr/>
        </p:nvSpPr>
        <p:spPr>
          <a:xfrm>
            <a:off x="4648200" y="381000"/>
            <a:ext cx="4114800" cy="2554545"/>
          </a:xfrm>
          <a:prstGeom prst="rect">
            <a:avLst/>
          </a:prstGeom>
          <a:noFill/>
        </p:spPr>
        <p:txBody>
          <a:bodyPr wrap="square" rtlCol="0">
            <a:spAutoFit/>
          </a:bodyPr>
          <a:lstStyle/>
          <a:p>
            <a:pPr algn="ctr"/>
            <a:r>
              <a:rPr lang="en-US" sz="3200" b="1" dirty="0" smtClean="0">
                <a:solidFill>
                  <a:schemeClr val="bg1"/>
                </a:solidFill>
              </a:rPr>
              <a:t>Matthew </a:t>
            </a:r>
            <a:r>
              <a:rPr lang="en-US" sz="3200" b="1" dirty="0">
                <a:solidFill>
                  <a:schemeClr val="bg1"/>
                </a:solidFill>
              </a:rPr>
              <a:t>6:33</a:t>
            </a:r>
          </a:p>
          <a:p>
            <a:pPr algn="ctr"/>
            <a:r>
              <a:rPr lang="en-US" sz="3200" i="1" dirty="0" smtClean="0">
                <a:solidFill>
                  <a:schemeClr val="bg1"/>
                </a:solidFill>
              </a:rPr>
              <a:t>“</a:t>
            </a:r>
            <a:r>
              <a:rPr lang="en-US" sz="3200" i="1" dirty="0">
                <a:solidFill>
                  <a:schemeClr val="bg1"/>
                </a:solidFill>
              </a:rPr>
              <a:t>seek first His kingdom and His righteousness, and all these things will be added to </a:t>
            </a:r>
            <a:r>
              <a:rPr lang="en-US" sz="3200" i="1" dirty="0" smtClean="0">
                <a:solidFill>
                  <a:schemeClr val="bg1"/>
                </a:solidFill>
              </a:rPr>
              <a:t>you”</a:t>
            </a:r>
            <a:endParaRPr lang="en-US" sz="3200" i="1" dirty="0">
              <a:solidFill>
                <a:schemeClr val="bg1"/>
              </a:solidFill>
            </a:endParaRPr>
          </a:p>
        </p:txBody>
      </p:sp>
    </p:spTree>
    <p:extLst>
      <p:ext uri="{BB962C8B-B14F-4D97-AF65-F5344CB8AC3E}">
        <p14:creationId xmlns:p14="http://schemas.microsoft.com/office/powerpoint/2010/main" val="224349841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308324"/>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b="1" dirty="0"/>
              <a:t>About Choices</a:t>
            </a:r>
          </a:p>
        </p:txBody>
      </p:sp>
      <p:sp>
        <p:nvSpPr>
          <p:cNvPr id="6" name="TextBox 5"/>
          <p:cNvSpPr txBox="1"/>
          <p:nvPr/>
        </p:nvSpPr>
        <p:spPr>
          <a:xfrm>
            <a:off x="4038600" y="381000"/>
            <a:ext cx="4876800" cy="4031873"/>
          </a:xfrm>
          <a:prstGeom prst="rect">
            <a:avLst/>
          </a:prstGeom>
          <a:noFill/>
        </p:spPr>
        <p:txBody>
          <a:bodyPr wrap="square" rtlCol="0">
            <a:spAutoFit/>
          </a:bodyPr>
          <a:lstStyle/>
          <a:p>
            <a:pPr algn="ctr"/>
            <a:r>
              <a:rPr lang="en-US" sz="3200" b="1" dirty="0" smtClean="0">
                <a:solidFill>
                  <a:schemeClr val="bg1"/>
                </a:solidFill>
              </a:rPr>
              <a:t>Proverbs 3:5-6</a:t>
            </a:r>
          </a:p>
          <a:p>
            <a:pPr algn="ctr"/>
            <a:r>
              <a:rPr lang="en-US" sz="3200" i="1" dirty="0" smtClean="0">
                <a:solidFill>
                  <a:schemeClr val="bg1"/>
                </a:solidFill>
              </a:rPr>
              <a:t>“Trust </a:t>
            </a:r>
            <a:r>
              <a:rPr lang="en-US" sz="3200" i="1" dirty="0">
                <a:solidFill>
                  <a:schemeClr val="bg1"/>
                </a:solidFill>
              </a:rPr>
              <a:t>in the </a:t>
            </a:r>
            <a:r>
              <a:rPr lang="en-US" sz="3200" i="1" cap="small" dirty="0">
                <a:solidFill>
                  <a:schemeClr val="bg1"/>
                </a:solidFill>
              </a:rPr>
              <a:t>Lord</a:t>
            </a:r>
            <a:r>
              <a:rPr lang="en-US" sz="3200" i="1" dirty="0">
                <a:solidFill>
                  <a:schemeClr val="bg1"/>
                </a:solidFill>
              </a:rPr>
              <a:t> with all your </a:t>
            </a:r>
            <a:r>
              <a:rPr lang="en-US" sz="3200" i="1" dirty="0" smtClean="0">
                <a:solidFill>
                  <a:schemeClr val="bg1"/>
                </a:solidFill>
              </a:rPr>
              <a:t>heart and </a:t>
            </a:r>
            <a:r>
              <a:rPr lang="en-US" sz="3200" i="1" dirty="0">
                <a:solidFill>
                  <a:schemeClr val="bg1"/>
                </a:solidFill>
              </a:rPr>
              <a:t>do not lean on your </a:t>
            </a:r>
            <a:r>
              <a:rPr lang="en-US" sz="3200" i="1" dirty="0" smtClean="0">
                <a:solidFill>
                  <a:schemeClr val="bg1"/>
                </a:solidFill>
              </a:rPr>
              <a:t>own understanding. </a:t>
            </a:r>
            <a:r>
              <a:rPr lang="en-US" sz="3200" i="1" baseline="30000" dirty="0" smtClean="0">
                <a:solidFill>
                  <a:schemeClr val="bg1"/>
                </a:solidFill>
              </a:rPr>
              <a:t>6</a:t>
            </a:r>
            <a:r>
              <a:rPr lang="en-US" sz="3200" i="1" baseline="30000" dirty="0">
                <a:solidFill>
                  <a:schemeClr val="bg1"/>
                </a:solidFill>
              </a:rPr>
              <a:t> </a:t>
            </a:r>
            <a:r>
              <a:rPr lang="en-US" sz="3200" i="1" dirty="0">
                <a:solidFill>
                  <a:schemeClr val="bg1"/>
                </a:solidFill>
              </a:rPr>
              <a:t>In all your </a:t>
            </a:r>
            <a:r>
              <a:rPr lang="en-US" sz="3200" i="1" dirty="0" smtClean="0">
                <a:solidFill>
                  <a:schemeClr val="bg1"/>
                </a:solidFill>
              </a:rPr>
              <a:t>ways acknowledge Him, </a:t>
            </a:r>
          </a:p>
          <a:p>
            <a:pPr algn="ctr"/>
            <a:r>
              <a:rPr lang="en-US" sz="3200" i="1" dirty="0" smtClean="0">
                <a:solidFill>
                  <a:schemeClr val="bg1"/>
                </a:solidFill>
              </a:rPr>
              <a:t>and </a:t>
            </a:r>
            <a:r>
              <a:rPr lang="en-US" sz="3200" i="1" dirty="0">
                <a:solidFill>
                  <a:schemeClr val="bg1"/>
                </a:solidFill>
              </a:rPr>
              <a:t>He will </a:t>
            </a:r>
            <a:endParaRPr lang="en-US" sz="3200" i="1" dirty="0" smtClean="0">
              <a:solidFill>
                <a:schemeClr val="bg1"/>
              </a:solidFill>
            </a:endParaRPr>
          </a:p>
          <a:p>
            <a:pPr algn="ctr"/>
            <a:r>
              <a:rPr lang="en-US" sz="3200" i="1" dirty="0" smtClean="0">
                <a:solidFill>
                  <a:schemeClr val="bg1"/>
                </a:solidFill>
              </a:rPr>
              <a:t>make </a:t>
            </a:r>
            <a:r>
              <a:rPr lang="en-US" sz="3200" i="1" dirty="0">
                <a:solidFill>
                  <a:schemeClr val="bg1"/>
                </a:solidFill>
              </a:rPr>
              <a:t>your paths straight</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94165642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92435"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038600" y="381000"/>
            <a:ext cx="4876800" cy="2554545"/>
          </a:xfrm>
          <a:prstGeom prst="rect">
            <a:avLst/>
          </a:prstGeom>
          <a:noFill/>
        </p:spPr>
        <p:txBody>
          <a:bodyPr wrap="square" rtlCol="0">
            <a:spAutoFit/>
          </a:bodyPr>
          <a:lstStyle/>
          <a:p>
            <a:pPr algn="ctr"/>
            <a:r>
              <a:rPr lang="en-US" sz="3200" b="1" dirty="0">
                <a:solidFill>
                  <a:schemeClr val="bg1"/>
                </a:solidFill>
              </a:rPr>
              <a:t>Can’t </a:t>
            </a:r>
            <a:r>
              <a:rPr lang="en-US" sz="3200" b="1" dirty="0">
                <a:solidFill>
                  <a:schemeClr val="bg1"/>
                </a:solidFill>
              </a:rPr>
              <a:t>C</a:t>
            </a:r>
            <a:r>
              <a:rPr lang="en-US" sz="3200" b="1" dirty="0" smtClean="0">
                <a:solidFill>
                  <a:schemeClr val="bg1"/>
                </a:solidFill>
              </a:rPr>
              <a:t>arry </a:t>
            </a:r>
            <a:r>
              <a:rPr lang="en-US" sz="3200" b="1" dirty="0">
                <a:solidFill>
                  <a:schemeClr val="bg1"/>
                </a:solidFill>
              </a:rPr>
              <a:t>P</a:t>
            </a:r>
            <a:r>
              <a:rPr lang="en-US" sz="3200" b="1" dirty="0" smtClean="0">
                <a:solidFill>
                  <a:schemeClr val="bg1"/>
                </a:solidFill>
              </a:rPr>
              <a:t>ast </a:t>
            </a:r>
            <a:r>
              <a:rPr lang="en-US" sz="3200" b="1" dirty="0">
                <a:solidFill>
                  <a:schemeClr val="bg1"/>
                </a:solidFill>
              </a:rPr>
              <a:t>B</a:t>
            </a:r>
            <a:r>
              <a:rPr lang="en-US" sz="3200" b="1" dirty="0" smtClean="0">
                <a:solidFill>
                  <a:schemeClr val="bg1"/>
                </a:solidFill>
              </a:rPr>
              <a:t>urdens</a:t>
            </a:r>
            <a:endParaRPr lang="en-US" sz="3200" b="1" dirty="0">
              <a:solidFill>
                <a:schemeClr val="bg1"/>
              </a:solidFill>
            </a:endParaRPr>
          </a:p>
          <a:p>
            <a:pPr algn="ctr"/>
            <a:r>
              <a:rPr lang="en-US" sz="3200" dirty="0" smtClean="0">
                <a:solidFill>
                  <a:schemeClr val="bg1"/>
                </a:solidFill>
              </a:rPr>
              <a:t>1 Peter 3:21</a:t>
            </a:r>
          </a:p>
          <a:p>
            <a:pPr algn="ctr"/>
            <a:r>
              <a:rPr lang="en-US" sz="3200" i="1" dirty="0" smtClean="0">
                <a:solidFill>
                  <a:schemeClr val="bg1"/>
                </a:solidFill>
              </a:rPr>
              <a:t>“baptism </a:t>
            </a:r>
            <a:r>
              <a:rPr lang="en-US" sz="3200" i="1" dirty="0">
                <a:solidFill>
                  <a:schemeClr val="bg1"/>
                </a:solidFill>
              </a:rPr>
              <a:t>now saves </a:t>
            </a:r>
            <a:r>
              <a:rPr lang="en-US" sz="3200" i="1" dirty="0" smtClean="0">
                <a:solidFill>
                  <a:schemeClr val="bg1"/>
                </a:solidFill>
              </a:rPr>
              <a:t>…       an </a:t>
            </a:r>
            <a:r>
              <a:rPr lang="en-US" sz="3200" i="1" dirty="0">
                <a:solidFill>
                  <a:schemeClr val="bg1"/>
                </a:solidFill>
              </a:rPr>
              <a:t>appeal to God </a:t>
            </a:r>
            <a:r>
              <a:rPr lang="en-US" sz="3200" i="1" dirty="0" smtClean="0">
                <a:solidFill>
                  <a:schemeClr val="bg1"/>
                </a:solidFill>
              </a:rPr>
              <a:t>               for </a:t>
            </a:r>
            <a:r>
              <a:rPr lang="en-US" sz="3200" i="1" dirty="0">
                <a:solidFill>
                  <a:schemeClr val="bg1"/>
                </a:solidFill>
              </a:rPr>
              <a:t>a good </a:t>
            </a:r>
            <a:r>
              <a:rPr lang="en-US" sz="3200" i="1" dirty="0" smtClean="0">
                <a:solidFill>
                  <a:schemeClr val="bg1"/>
                </a:solidFill>
              </a:rPr>
              <a:t>conscience”</a:t>
            </a:r>
          </a:p>
        </p:txBody>
      </p:sp>
      <p:sp>
        <p:nvSpPr>
          <p:cNvPr id="7" name="TextBox 6"/>
          <p:cNvSpPr txBox="1"/>
          <p:nvPr/>
        </p:nvSpPr>
        <p:spPr>
          <a:xfrm>
            <a:off x="-46165" y="3733800"/>
            <a:ext cx="4038600" cy="523220"/>
          </a:xfrm>
          <a:prstGeom prst="rect">
            <a:avLst/>
          </a:prstGeom>
          <a:noFill/>
        </p:spPr>
        <p:txBody>
          <a:bodyPr wrap="square" rtlCol="0">
            <a:spAutoFit/>
          </a:bodyPr>
          <a:lstStyle/>
          <a:p>
            <a:pPr algn="ctr"/>
            <a:r>
              <a:rPr lang="en-US" sz="2800" dirty="0" smtClean="0"/>
              <a:t>Can’t Carry Past Burdens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92435"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038600" y="381000"/>
            <a:ext cx="4876800" cy="5509200"/>
          </a:xfrm>
          <a:prstGeom prst="rect">
            <a:avLst/>
          </a:prstGeom>
          <a:noFill/>
        </p:spPr>
        <p:txBody>
          <a:bodyPr wrap="square" rtlCol="0">
            <a:spAutoFit/>
          </a:bodyPr>
          <a:lstStyle/>
          <a:p>
            <a:pPr algn="ctr"/>
            <a:r>
              <a:rPr lang="en-US" sz="3200" b="1" dirty="0">
                <a:solidFill>
                  <a:schemeClr val="bg1"/>
                </a:solidFill>
              </a:rPr>
              <a:t>Can’t </a:t>
            </a:r>
            <a:r>
              <a:rPr lang="en-US" sz="3200" b="1" dirty="0">
                <a:solidFill>
                  <a:schemeClr val="bg1"/>
                </a:solidFill>
              </a:rPr>
              <a:t>C</a:t>
            </a:r>
            <a:r>
              <a:rPr lang="en-US" sz="3200" b="1" dirty="0" smtClean="0">
                <a:solidFill>
                  <a:schemeClr val="bg1"/>
                </a:solidFill>
              </a:rPr>
              <a:t>arry </a:t>
            </a:r>
            <a:r>
              <a:rPr lang="en-US" sz="3200" b="1" dirty="0">
                <a:solidFill>
                  <a:schemeClr val="bg1"/>
                </a:solidFill>
              </a:rPr>
              <a:t>P</a:t>
            </a:r>
            <a:r>
              <a:rPr lang="en-US" sz="3200" b="1" dirty="0" smtClean="0">
                <a:solidFill>
                  <a:schemeClr val="bg1"/>
                </a:solidFill>
              </a:rPr>
              <a:t>ast </a:t>
            </a:r>
            <a:r>
              <a:rPr lang="en-US" sz="3200" b="1" dirty="0">
                <a:solidFill>
                  <a:schemeClr val="bg1"/>
                </a:solidFill>
              </a:rPr>
              <a:t>B</a:t>
            </a:r>
            <a:r>
              <a:rPr lang="en-US" sz="3200" b="1" dirty="0" smtClean="0">
                <a:solidFill>
                  <a:schemeClr val="bg1"/>
                </a:solidFill>
              </a:rPr>
              <a:t>urdens</a:t>
            </a:r>
            <a:endParaRPr lang="en-US" sz="3200" b="1" dirty="0">
              <a:solidFill>
                <a:schemeClr val="bg1"/>
              </a:solidFill>
            </a:endParaRPr>
          </a:p>
          <a:p>
            <a:pPr algn="ctr"/>
            <a:r>
              <a:rPr lang="en-US" sz="3200" dirty="0" smtClean="0">
                <a:solidFill>
                  <a:schemeClr val="bg1"/>
                </a:solidFill>
              </a:rPr>
              <a:t>Phil</a:t>
            </a:r>
            <a:r>
              <a:rPr lang="en-US" sz="3200" dirty="0" smtClean="0">
                <a:solidFill>
                  <a:schemeClr val="bg1"/>
                </a:solidFill>
              </a:rPr>
              <a:t>ippians </a:t>
            </a:r>
            <a:r>
              <a:rPr lang="en-US" sz="3200" dirty="0" smtClean="0">
                <a:solidFill>
                  <a:schemeClr val="bg1"/>
                </a:solidFill>
              </a:rPr>
              <a:t> 3:13-14</a:t>
            </a:r>
          </a:p>
          <a:p>
            <a:pPr algn="ctr"/>
            <a:r>
              <a:rPr lang="en-US" sz="3200" i="1" dirty="0" smtClean="0">
                <a:solidFill>
                  <a:schemeClr val="bg1"/>
                </a:solidFill>
              </a:rPr>
              <a:t>“</a:t>
            </a:r>
            <a:r>
              <a:rPr lang="en-US" sz="3200" i="1" baseline="30000" dirty="0">
                <a:solidFill>
                  <a:schemeClr val="bg1"/>
                </a:solidFill>
              </a:rPr>
              <a:t> </a:t>
            </a:r>
            <a:r>
              <a:rPr lang="en-US" sz="3200" i="1" dirty="0">
                <a:solidFill>
                  <a:schemeClr val="bg1"/>
                </a:solidFill>
              </a:rPr>
              <a:t>Brethren, I do not regard myself as having laid hold of it yet; but one thing I do: forgetting what lies behind and reaching forward to what lies ahead, </a:t>
            </a:r>
            <a:r>
              <a:rPr lang="en-US" sz="3200" i="1" baseline="30000" dirty="0">
                <a:solidFill>
                  <a:schemeClr val="bg1"/>
                </a:solidFill>
              </a:rPr>
              <a:t>14 </a:t>
            </a:r>
            <a:r>
              <a:rPr lang="en-US" sz="3200" i="1" dirty="0">
                <a:solidFill>
                  <a:schemeClr val="bg1"/>
                </a:solidFill>
              </a:rPr>
              <a:t>I press on toward the goal for the prize of the upward call of God in Christ Jesus</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46165" y="3733800"/>
            <a:ext cx="4038600" cy="523220"/>
          </a:xfrm>
          <a:prstGeom prst="rect">
            <a:avLst/>
          </a:prstGeom>
          <a:noFill/>
        </p:spPr>
        <p:txBody>
          <a:bodyPr wrap="square" rtlCol="0">
            <a:spAutoFit/>
          </a:bodyPr>
          <a:lstStyle/>
          <a:p>
            <a:pPr algn="ctr"/>
            <a:r>
              <a:rPr lang="en-US" sz="2800" dirty="0" smtClean="0"/>
              <a:t>Can’t Carry Past Burdens</a:t>
            </a:r>
          </a:p>
        </p:txBody>
      </p:sp>
    </p:spTree>
    <p:extLst>
      <p:ext uri="{BB962C8B-B14F-4D97-AF65-F5344CB8AC3E}">
        <p14:creationId xmlns:p14="http://schemas.microsoft.com/office/powerpoint/2010/main" val="15570214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5509200"/>
          </a:xfrm>
          <a:prstGeom prst="rect">
            <a:avLst/>
          </a:prstGeom>
          <a:noFill/>
        </p:spPr>
        <p:txBody>
          <a:bodyPr wrap="square" rtlCol="0">
            <a:spAutoFit/>
          </a:bodyPr>
          <a:lstStyle/>
          <a:p>
            <a:pPr algn="ctr"/>
            <a:r>
              <a:rPr lang="en-US" sz="3200" b="1" dirty="0">
                <a:solidFill>
                  <a:schemeClr val="bg1"/>
                </a:solidFill>
              </a:rPr>
              <a:t>God gives life </a:t>
            </a:r>
          </a:p>
          <a:p>
            <a:pPr algn="ctr"/>
            <a:r>
              <a:rPr lang="en-US" sz="3200" dirty="0" smtClean="0">
                <a:solidFill>
                  <a:schemeClr val="bg1"/>
                </a:solidFill>
              </a:rPr>
              <a:t>Gen</a:t>
            </a:r>
            <a:r>
              <a:rPr lang="en-US" sz="3200" dirty="0">
                <a:solidFill>
                  <a:schemeClr val="bg1"/>
                </a:solidFill>
              </a:rPr>
              <a:t>. </a:t>
            </a:r>
            <a:r>
              <a:rPr lang="en-US" sz="3200" dirty="0" smtClean="0">
                <a:solidFill>
                  <a:schemeClr val="bg1"/>
                </a:solidFill>
              </a:rPr>
              <a:t>2:7</a:t>
            </a:r>
          </a:p>
          <a:p>
            <a:pPr algn="ctr"/>
            <a:r>
              <a:rPr lang="en-US" sz="3200" dirty="0" smtClean="0">
                <a:solidFill>
                  <a:schemeClr val="bg1"/>
                </a:solidFill>
              </a:rPr>
              <a:t>John 1:1-3</a:t>
            </a:r>
          </a:p>
          <a:p>
            <a:pPr algn="ctr"/>
            <a:r>
              <a:rPr lang="en-US" sz="3200" dirty="0" smtClean="0">
                <a:solidFill>
                  <a:schemeClr val="bg1"/>
                </a:solidFill>
              </a:rPr>
              <a:t>James 1:17</a:t>
            </a:r>
          </a:p>
          <a:p>
            <a:pPr algn="ctr"/>
            <a:r>
              <a:rPr lang="en-US" sz="3200" i="1" dirty="0" smtClean="0">
                <a:solidFill>
                  <a:schemeClr val="bg1"/>
                </a:solidFill>
              </a:rPr>
              <a:t>“</a:t>
            </a:r>
            <a:r>
              <a:rPr lang="en-US" sz="3200" i="1" dirty="0">
                <a:solidFill>
                  <a:schemeClr val="bg1"/>
                </a:solidFill>
              </a:rPr>
              <a:t>Every good thing given and every perfect gift is from above, coming down from the Father of lights, with whom there is no variation or shifting shadow</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535650124"/>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648200" y="381000"/>
            <a:ext cx="4114800" cy="6001643"/>
          </a:xfrm>
          <a:prstGeom prst="rect">
            <a:avLst/>
          </a:prstGeom>
          <a:noFill/>
        </p:spPr>
        <p:txBody>
          <a:bodyPr wrap="square" rtlCol="0">
            <a:spAutoFit/>
          </a:bodyPr>
          <a:lstStyle/>
          <a:p>
            <a:pPr algn="ctr"/>
            <a:r>
              <a:rPr lang="en-US" sz="3200" b="1" dirty="0" smtClean="0">
                <a:solidFill>
                  <a:schemeClr val="bg1"/>
                </a:solidFill>
              </a:rPr>
              <a:t>Can’t </a:t>
            </a:r>
            <a:r>
              <a:rPr lang="en-US" sz="3200" b="1" dirty="0">
                <a:solidFill>
                  <a:schemeClr val="bg1"/>
                </a:solidFill>
              </a:rPr>
              <a:t>W</a:t>
            </a:r>
            <a:r>
              <a:rPr lang="en-US" sz="3200" b="1" dirty="0" smtClean="0">
                <a:solidFill>
                  <a:schemeClr val="bg1"/>
                </a:solidFill>
              </a:rPr>
              <a:t>orry                   </a:t>
            </a:r>
            <a:r>
              <a:rPr lang="en-US" sz="3200" b="1" dirty="0">
                <a:solidFill>
                  <a:schemeClr val="bg1"/>
                </a:solidFill>
              </a:rPr>
              <a:t>A</a:t>
            </a:r>
            <a:r>
              <a:rPr lang="en-US" sz="3200" b="1" dirty="0" smtClean="0">
                <a:solidFill>
                  <a:schemeClr val="bg1"/>
                </a:solidFill>
              </a:rPr>
              <a:t>bout </a:t>
            </a:r>
            <a:r>
              <a:rPr lang="en-US" sz="3200" b="1" dirty="0">
                <a:solidFill>
                  <a:schemeClr val="bg1"/>
                </a:solidFill>
              </a:rPr>
              <a:t>F</a:t>
            </a:r>
            <a:r>
              <a:rPr lang="en-US" sz="3200" b="1" dirty="0" smtClean="0">
                <a:solidFill>
                  <a:schemeClr val="bg1"/>
                </a:solidFill>
              </a:rPr>
              <a:t>uture</a:t>
            </a:r>
            <a:endParaRPr lang="en-US" sz="3200" b="1" dirty="0">
              <a:solidFill>
                <a:schemeClr val="bg1"/>
              </a:solidFill>
            </a:endParaRPr>
          </a:p>
          <a:p>
            <a:pPr algn="ctr"/>
            <a:r>
              <a:rPr lang="en-US" sz="3200" dirty="0" smtClean="0">
                <a:solidFill>
                  <a:schemeClr val="bg1"/>
                </a:solidFill>
              </a:rPr>
              <a:t>Matt</a:t>
            </a:r>
            <a:r>
              <a:rPr lang="en-US" sz="3200" dirty="0">
                <a:solidFill>
                  <a:schemeClr val="bg1"/>
                </a:solidFill>
              </a:rPr>
              <a:t>. </a:t>
            </a:r>
            <a:r>
              <a:rPr lang="en-US" sz="3200" dirty="0" smtClean="0">
                <a:solidFill>
                  <a:schemeClr val="bg1"/>
                </a:solidFill>
              </a:rPr>
              <a:t>6:25</a:t>
            </a:r>
          </a:p>
          <a:p>
            <a:pPr algn="ctr"/>
            <a:r>
              <a:rPr lang="en-US" sz="3200" i="1" dirty="0" smtClean="0">
                <a:solidFill>
                  <a:schemeClr val="bg1"/>
                </a:solidFill>
              </a:rPr>
              <a:t>“</a:t>
            </a:r>
            <a:r>
              <a:rPr lang="en-US" sz="3200" i="1" dirty="0">
                <a:solidFill>
                  <a:schemeClr val="bg1"/>
                </a:solidFill>
              </a:rPr>
              <a:t>do not be worried about your life, as to what you will eat or what you will drink; nor for your body, as to what you will put on. Is not life more than food, and the body more than clothing</a:t>
            </a:r>
            <a:r>
              <a:rPr lang="en-US" sz="3200" i="1" dirty="0" smtClean="0">
                <a:solidFill>
                  <a:schemeClr val="bg1"/>
                </a:solidFill>
              </a:rPr>
              <a:t>?”</a:t>
            </a:r>
            <a:endParaRPr lang="en-US" sz="3200" i="1" dirty="0" smtClean="0">
              <a:solidFill>
                <a:schemeClr val="bg1"/>
              </a:solidFill>
            </a:endParaRPr>
          </a:p>
        </p:txBody>
      </p:sp>
      <p:sp>
        <p:nvSpPr>
          <p:cNvPr id="7" name="TextBox 6"/>
          <p:cNvSpPr txBox="1"/>
          <p:nvPr/>
        </p:nvSpPr>
        <p:spPr>
          <a:xfrm>
            <a:off x="-46165" y="3733800"/>
            <a:ext cx="4038600" cy="954107"/>
          </a:xfrm>
          <a:prstGeom prst="rect">
            <a:avLst/>
          </a:prstGeom>
          <a:noFill/>
        </p:spPr>
        <p:txBody>
          <a:bodyPr wrap="square" rtlCol="0">
            <a:spAutoFit/>
          </a:bodyPr>
          <a:lstStyle/>
          <a:p>
            <a:pPr algn="ctr"/>
            <a:r>
              <a:rPr lang="en-US" sz="2800" dirty="0" smtClean="0"/>
              <a:t>Can’t Carry Past Burdens</a:t>
            </a:r>
          </a:p>
          <a:p>
            <a:pPr algn="ctr"/>
            <a:r>
              <a:rPr lang="en-US" sz="2800" dirty="0" smtClean="0"/>
              <a:t>Can’t Worry About Future</a:t>
            </a:r>
            <a:endParaRPr lang="en-US" sz="2800" dirty="0"/>
          </a:p>
        </p:txBody>
      </p:sp>
    </p:spTree>
    <p:extLst>
      <p:ext uri="{BB962C8B-B14F-4D97-AF65-F5344CB8AC3E}">
        <p14:creationId xmlns:p14="http://schemas.microsoft.com/office/powerpoint/2010/main" val="3031904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648200" y="381000"/>
            <a:ext cx="4114800" cy="3539430"/>
          </a:xfrm>
          <a:prstGeom prst="rect">
            <a:avLst/>
          </a:prstGeom>
          <a:noFill/>
        </p:spPr>
        <p:txBody>
          <a:bodyPr wrap="square" rtlCol="0">
            <a:spAutoFit/>
          </a:bodyPr>
          <a:lstStyle/>
          <a:p>
            <a:pPr algn="ctr"/>
            <a:r>
              <a:rPr lang="en-US" sz="3200" b="1" dirty="0" smtClean="0">
                <a:solidFill>
                  <a:schemeClr val="bg1"/>
                </a:solidFill>
              </a:rPr>
              <a:t>Can’t </a:t>
            </a:r>
            <a:r>
              <a:rPr lang="en-US" sz="3200" b="1" dirty="0">
                <a:solidFill>
                  <a:schemeClr val="bg1"/>
                </a:solidFill>
              </a:rPr>
              <a:t>W</a:t>
            </a:r>
            <a:r>
              <a:rPr lang="en-US" sz="3200" b="1" dirty="0" smtClean="0">
                <a:solidFill>
                  <a:schemeClr val="bg1"/>
                </a:solidFill>
              </a:rPr>
              <a:t>orry                   </a:t>
            </a:r>
            <a:r>
              <a:rPr lang="en-US" sz="3200" b="1" dirty="0">
                <a:solidFill>
                  <a:schemeClr val="bg1"/>
                </a:solidFill>
              </a:rPr>
              <a:t>A</a:t>
            </a:r>
            <a:r>
              <a:rPr lang="en-US" sz="3200" b="1" dirty="0" smtClean="0">
                <a:solidFill>
                  <a:schemeClr val="bg1"/>
                </a:solidFill>
              </a:rPr>
              <a:t>bout </a:t>
            </a:r>
            <a:r>
              <a:rPr lang="en-US" sz="3200" b="1" dirty="0">
                <a:solidFill>
                  <a:schemeClr val="bg1"/>
                </a:solidFill>
              </a:rPr>
              <a:t>F</a:t>
            </a:r>
            <a:r>
              <a:rPr lang="en-US" sz="3200" b="1" dirty="0" smtClean="0">
                <a:solidFill>
                  <a:schemeClr val="bg1"/>
                </a:solidFill>
              </a:rPr>
              <a:t>uture</a:t>
            </a:r>
            <a:endParaRPr lang="en-US" sz="3200" b="1" dirty="0">
              <a:solidFill>
                <a:schemeClr val="bg1"/>
              </a:solidFill>
            </a:endParaRPr>
          </a:p>
          <a:p>
            <a:pPr algn="ctr"/>
            <a:r>
              <a:rPr lang="en-US" sz="3200" dirty="0" smtClean="0">
                <a:solidFill>
                  <a:schemeClr val="bg1"/>
                </a:solidFill>
              </a:rPr>
              <a:t>Luke 12:15</a:t>
            </a:r>
          </a:p>
          <a:p>
            <a:pPr algn="ctr"/>
            <a:r>
              <a:rPr lang="en-US" sz="3200" i="1" dirty="0" smtClean="0">
                <a:solidFill>
                  <a:schemeClr val="bg1"/>
                </a:solidFill>
              </a:rPr>
              <a:t>“…not </a:t>
            </a:r>
            <a:r>
              <a:rPr lang="en-US" sz="3200" i="1" dirty="0">
                <a:solidFill>
                  <a:schemeClr val="bg1"/>
                </a:solidFill>
              </a:rPr>
              <a:t>even when one has an abundance does his life consist of his possessions</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46165" y="3733800"/>
            <a:ext cx="4038600" cy="954107"/>
          </a:xfrm>
          <a:prstGeom prst="rect">
            <a:avLst/>
          </a:prstGeom>
          <a:noFill/>
        </p:spPr>
        <p:txBody>
          <a:bodyPr wrap="square" rtlCol="0">
            <a:spAutoFit/>
          </a:bodyPr>
          <a:lstStyle/>
          <a:p>
            <a:pPr algn="ctr"/>
            <a:r>
              <a:rPr lang="en-US" sz="2800" dirty="0" smtClean="0"/>
              <a:t>Can’t Carry Past Burdens</a:t>
            </a:r>
          </a:p>
          <a:p>
            <a:pPr algn="ctr"/>
            <a:r>
              <a:rPr lang="en-US" sz="2800" dirty="0" smtClean="0"/>
              <a:t>Can’t Worry About Future</a:t>
            </a:r>
            <a:endParaRPr lang="en-US" sz="2800" dirty="0"/>
          </a:p>
        </p:txBody>
      </p:sp>
    </p:spTree>
    <p:extLst>
      <p:ext uri="{BB962C8B-B14F-4D97-AF65-F5344CB8AC3E}">
        <p14:creationId xmlns:p14="http://schemas.microsoft.com/office/powerpoint/2010/main" val="105946783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smtClean="0">
                <a:solidFill>
                  <a:schemeClr val="bg1"/>
                </a:solidFill>
              </a:rPr>
              <a:t>Can’t </a:t>
            </a:r>
            <a:r>
              <a:rPr lang="en-US" sz="3200" b="1" dirty="0">
                <a:solidFill>
                  <a:schemeClr val="bg1"/>
                </a:solidFill>
              </a:rPr>
              <a:t>W</a:t>
            </a:r>
            <a:r>
              <a:rPr lang="en-US" sz="3200" b="1" dirty="0" smtClean="0">
                <a:solidFill>
                  <a:schemeClr val="bg1"/>
                </a:solidFill>
              </a:rPr>
              <a:t>orry                   </a:t>
            </a:r>
            <a:r>
              <a:rPr lang="en-US" sz="3200" b="1" dirty="0">
                <a:solidFill>
                  <a:schemeClr val="bg1"/>
                </a:solidFill>
              </a:rPr>
              <a:t>A</a:t>
            </a:r>
            <a:r>
              <a:rPr lang="en-US" sz="3200" b="1" dirty="0" smtClean="0">
                <a:solidFill>
                  <a:schemeClr val="bg1"/>
                </a:solidFill>
              </a:rPr>
              <a:t>bout </a:t>
            </a:r>
            <a:r>
              <a:rPr lang="en-US" sz="3200" b="1" dirty="0">
                <a:solidFill>
                  <a:schemeClr val="bg1"/>
                </a:solidFill>
              </a:rPr>
              <a:t>F</a:t>
            </a:r>
            <a:r>
              <a:rPr lang="en-US" sz="3200" b="1" dirty="0" smtClean="0">
                <a:solidFill>
                  <a:schemeClr val="bg1"/>
                </a:solidFill>
              </a:rPr>
              <a:t>uture</a:t>
            </a:r>
            <a:endParaRPr lang="en-US" sz="3200" b="1" dirty="0">
              <a:solidFill>
                <a:schemeClr val="bg1"/>
              </a:solidFill>
            </a:endParaRPr>
          </a:p>
          <a:p>
            <a:pPr algn="ctr"/>
            <a:r>
              <a:rPr lang="en-US" sz="3200" dirty="0" smtClean="0">
                <a:solidFill>
                  <a:schemeClr val="bg1"/>
                </a:solidFill>
              </a:rPr>
              <a:t>Prov</a:t>
            </a:r>
            <a:r>
              <a:rPr lang="en-US" sz="3200" dirty="0" smtClean="0">
                <a:solidFill>
                  <a:schemeClr val="bg1"/>
                </a:solidFill>
              </a:rPr>
              <a:t>erbs</a:t>
            </a:r>
            <a:r>
              <a:rPr lang="en-US" sz="3200" dirty="0" smtClean="0">
                <a:solidFill>
                  <a:schemeClr val="bg1"/>
                </a:solidFill>
              </a:rPr>
              <a:t> 27:1</a:t>
            </a:r>
          </a:p>
          <a:p>
            <a:pPr algn="ctr"/>
            <a:r>
              <a:rPr lang="en-US" sz="3200" i="1" dirty="0" smtClean="0">
                <a:solidFill>
                  <a:schemeClr val="bg1"/>
                </a:solidFill>
              </a:rPr>
              <a:t>“</a:t>
            </a:r>
            <a:r>
              <a:rPr lang="en-US" sz="3200" i="1" dirty="0">
                <a:solidFill>
                  <a:schemeClr val="bg1"/>
                </a:solidFill>
              </a:rPr>
              <a:t>Do not boast about tomorrow,</a:t>
            </a:r>
            <a:br>
              <a:rPr lang="en-US" sz="3200" i="1" dirty="0">
                <a:solidFill>
                  <a:schemeClr val="bg1"/>
                </a:solidFill>
              </a:rPr>
            </a:br>
            <a:r>
              <a:rPr lang="en-US" sz="3200" i="1" dirty="0">
                <a:solidFill>
                  <a:schemeClr val="bg1"/>
                </a:solidFill>
              </a:rPr>
              <a:t>For you do not know what a day </a:t>
            </a:r>
            <a:r>
              <a:rPr lang="en-US" sz="3200" i="1" dirty="0" smtClean="0">
                <a:solidFill>
                  <a:schemeClr val="bg1"/>
                </a:solidFill>
              </a:rPr>
              <a:t>               may </a:t>
            </a:r>
            <a:r>
              <a:rPr lang="en-US" sz="3200" i="1" dirty="0">
                <a:solidFill>
                  <a:schemeClr val="bg1"/>
                </a:solidFill>
              </a:rPr>
              <a:t>bring </a:t>
            </a:r>
            <a:r>
              <a:rPr lang="en-US" sz="3200" i="1" dirty="0" smtClean="0">
                <a:solidFill>
                  <a:schemeClr val="bg1"/>
                </a:solidFill>
              </a:rPr>
              <a:t>forth”</a:t>
            </a:r>
            <a:endParaRPr lang="en-US" sz="3200" i="1" dirty="0">
              <a:solidFill>
                <a:schemeClr val="bg1"/>
              </a:solidFill>
            </a:endParaRPr>
          </a:p>
        </p:txBody>
      </p:sp>
      <p:sp>
        <p:nvSpPr>
          <p:cNvPr id="7" name="TextBox 6"/>
          <p:cNvSpPr txBox="1"/>
          <p:nvPr/>
        </p:nvSpPr>
        <p:spPr>
          <a:xfrm>
            <a:off x="-46165" y="3733800"/>
            <a:ext cx="4038600" cy="954107"/>
          </a:xfrm>
          <a:prstGeom prst="rect">
            <a:avLst/>
          </a:prstGeom>
          <a:noFill/>
        </p:spPr>
        <p:txBody>
          <a:bodyPr wrap="square" rtlCol="0">
            <a:spAutoFit/>
          </a:bodyPr>
          <a:lstStyle/>
          <a:p>
            <a:pPr algn="ctr"/>
            <a:r>
              <a:rPr lang="en-US" sz="2800" dirty="0" smtClean="0"/>
              <a:t>Can’t Carry Past Burdens</a:t>
            </a:r>
          </a:p>
          <a:p>
            <a:pPr algn="ctr"/>
            <a:r>
              <a:rPr lang="en-US" sz="2800" dirty="0" smtClean="0"/>
              <a:t>Can’t Worry About Future</a:t>
            </a:r>
            <a:endParaRPr lang="en-US" sz="2800" dirty="0"/>
          </a:p>
        </p:txBody>
      </p:sp>
    </p:spTree>
    <p:extLst>
      <p:ext uri="{BB962C8B-B14F-4D97-AF65-F5344CB8AC3E}">
        <p14:creationId xmlns:p14="http://schemas.microsoft.com/office/powerpoint/2010/main" val="19864483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smtClean="0">
                <a:solidFill>
                  <a:schemeClr val="bg1"/>
                </a:solidFill>
              </a:rPr>
              <a:t>Life </a:t>
            </a:r>
            <a:r>
              <a:rPr lang="en-US" sz="3200" b="1" dirty="0">
                <a:solidFill>
                  <a:schemeClr val="bg1"/>
                </a:solidFill>
              </a:rPr>
              <a:t>I</a:t>
            </a:r>
            <a:r>
              <a:rPr lang="en-US" sz="3200" b="1" dirty="0" smtClean="0">
                <a:solidFill>
                  <a:schemeClr val="bg1"/>
                </a:solidFill>
              </a:rPr>
              <a:t>s </a:t>
            </a:r>
            <a:r>
              <a:rPr lang="en-US" sz="3200" b="1" dirty="0">
                <a:solidFill>
                  <a:schemeClr val="bg1"/>
                </a:solidFill>
              </a:rPr>
              <a:t>A</a:t>
            </a:r>
            <a:r>
              <a:rPr lang="en-US" sz="3200" b="1" dirty="0" smtClean="0">
                <a:solidFill>
                  <a:schemeClr val="bg1"/>
                </a:solidFill>
              </a:rPr>
              <a:t>bout </a:t>
            </a:r>
            <a:r>
              <a:rPr lang="en-US" sz="3200" b="1" dirty="0">
                <a:solidFill>
                  <a:schemeClr val="bg1"/>
                </a:solidFill>
              </a:rPr>
              <a:t>T</a:t>
            </a:r>
            <a:r>
              <a:rPr lang="en-US" sz="3200" b="1" dirty="0" smtClean="0">
                <a:solidFill>
                  <a:schemeClr val="bg1"/>
                </a:solidFill>
              </a:rPr>
              <a:t>oday</a:t>
            </a:r>
            <a:r>
              <a:rPr lang="en-US" sz="3200" b="1" dirty="0">
                <a:solidFill>
                  <a:schemeClr val="bg1"/>
                </a:solidFill>
              </a:rPr>
              <a:t>!</a:t>
            </a:r>
          </a:p>
          <a:p>
            <a:pPr algn="ctr"/>
            <a:r>
              <a:rPr lang="en-US" sz="3200" dirty="0" smtClean="0">
                <a:solidFill>
                  <a:schemeClr val="bg1"/>
                </a:solidFill>
              </a:rPr>
              <a:t>Matthew 6:34</a:t>
            </a:r>
          </a:p>
          <a:p>
            <a:pPr algn="ctr"/>
            <a:r>
              <a:rPr lang="en-US" sz="3200" i="1" dirty="0" smtClean="0">
                <a:solidFill>
                  <a:schemeClr val="bg1"/>
                </a:solidFill>
              </a:rPr>
              <a:t>“</a:t>
            </a:r>
            <a:r>
              <a:rPr lang="en-US" sz="3200" i="1" dirty="0">
                <a:solidFill>
                  <a:schemeClr val="bg1"/>
                </a:solidFill>
              </a:rPr>
              <a:t>do not worry about tomorrow; for tomorrow will care for itself. Each day has enough trouble </a:t>
            </a:r>
            <a:r>
              <a:rPr lang="en-US" sz="3200" i="1" dirty="0" smtClean="0">
                <a:solidFill>
                  <a:schemeClr val="bg1"/>
                </a:solidFill>
              </a:rPr>
              <a:t>             of </a:t>
            </a:r>
            <a:r>
              <a:rPr lang="en-US" sz="3200" i="1" dirty="0">
                <a:solidFill>
                  <a:schemeClr val="bg1"/>
                </a:solidFill>
              </a:rPr>
              <a:t>its </a:t>
            </a:r>
            <a:r>
              <a:rPr lang="en-US" sz="3200" i="1" dirty="0" smtClean="0">
                <a:solidFill>
                  <a:schemeClr val="bg1"/>
                </a:solidFill>
              </a:rPr>
              <a:t>own”</a:t>
            </a:r>
            <a:endParaRPr lang="en-US" sz="3200" i="1" dirty="0">
              <a:solidFill>
                <a:schemeClr val="bg1"/>
              </a:solidFill>
            </a:endParaRPr>
          </a:p>
        </p:txBody>
      </p:sp>
      <p:sp>
        <p:nvSpPr>
          <p:cNvPr id="7" name="TextBox 6"/>
          <p:cNvSpPr txBox="1"/>
          <p:nvPr/>
        </p:nvSpPr>
        <p:spPr>
          <a:xfrm>
            <a:off x="-46165" y="3733800"/>
            <a:ext cx="4038600" cy="1384995"/>
          </a:xfrm>
          <a:prstGeom prst="rect">
            <a:avLst/>
          </a:prstGeom>
          <a:noFill/>
        </p:spPr>
        <p:txBody>
          <a:bodyPr wrap="square" rtlCol="0">
            <a:spAutoFit/>
          </a:bodyPr>
          <a:lstStyle/>
          <a:p>
            <a:pPr algn="ctr"/>
            <a:r>
              <a:rPr lang="en-US" sz="2800" dirty="0" smtClean="0"/>
              <a:t>Can’t Carry Past Burdens</a:t>
            </a:r>
          </a:p>
          <a:p>
            <a:pPr algn="ctr"/>
            <a:r>
              <a:rPr lang="en-US" sz="2800" dirty="0" smtClean="0"/>
              <a:t>Can’t Worry About Future</a:t>
            </a:r>
            <a:endParaRPr lang="en-US" sz="2800" dirty="0"/>
          </a:p>
          <a:p>
            <a:pPr algn="ctr"/>
            <a:r>
              <a:rPr lang="en-US" sz="2800" dirty="0" smtClean="0"/>
              <a:t>Life Is About Today!</a:t>
            </a:r>
          </a:p>
        </p:txBody>
      </p:sp>
    </p:spTree>
    <p:extLst>
      <p:ext uri="{BB962C8B-B14F-4D97-AF65-F5344CB8AC3E}">
        <p14:creationId xmlns:p14="http://schemas.microsoft.com/office/powerpoint/2010/main" val="251274417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2862322"/>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b="1" dirty="0"/>
              <a:t>Little At A Time</a:t>
            </a:r>
          </a:p>
        </p:txBody>
      </p:sp>
      <p:sp>
        <p:nvSpPr>
          <p:cNvPr id="6" name="TextBox 5"/>
          <p:cNvSpPr txBox="1"/>
          <p:nvPr/>
        </p:nvSpPr>
        <p:spPr>
          <a:xfrm>
            <a:off x="4648200" y="381000"/>
            <a:ext cx="4114800" cy="3046988"/>
          </a:xfrm>
          <a:prstGeom prst="rect">
            <a:avLst/>
          </a:prstGeom>
          <a:noFill/>
        </p:spPr>
        <p:txBody>
          <a:bodyPr wrap="square" rtlCol="0">
            <a:spAutoFit/>
          </a:bodyPr>
          <a:lstStyle/>
          <a:p>
            <a:pPr algn="ctr"/>
            <a:r>
              <a:rPr lang="en-US" sz="3200" b="1" dirty="0" smtClean="0">
                <a:solidFill>
                  <a:schemeClr val="bg1"/>
                </a:solidFill>
              </a:rPr>
              <a:t>Life </a:t>
            </a:r>
            <a:r>
              <a:rPr lang="en-US" sz="3200" b="1" dirty="0">
                <a:solidFill>
                  <a:schemeClr val="bg1"/>
                </a:solidFill>
              </a:rPr>
              <a:t>I</a:t>
            </a:r>
            <a:r>
              <a:rPr lang="en-US" sz="3200" b="1" dirty="0" smtClean="0">
                <a:solidFill>
                  <a:schemeClr val="bg1"/>
                </a:solidFill>
              </a:rPr>
              <a:t>s </a:t>
            </a:r>
            <a:r>
              <a:rPr lang="en-US" sz="3200" b="1" dirty="0">
                <a:solidFill>
                  <a:schemeClr val="bg1"/>
                </a:solidFill>
              </a:rPr>
              <a:t>A</a:t>
            </a:r>
            <a:r>
              <a:rPr lang="en-US" sz="3200" b="1" dirty="0" smtClean="0">
                <a:solidFill>
                  <a:schemeClr val="bg1"/>
                </a:solidFill>
              </a:rPr>
              <a:t>bout </a:t>
            </a:r>
            <a:r>
              <a:rPr lang="en-US" sz="3200" b="1" dirty="0">
                <a:solidFill>
                  <a:schemeClr val="bg1"/>
                </a:solidFill>
              </a:rPr>
              <a:t>T</a:t>
            </a:r>
            <a:r>
              <a:rPr lang="en-US" sz="3200" b="1" dirty="0" smtClean="0">
                <a:solidFill>
                  <a:schemeClr val="bg1"/>
                </a:solidFill>
              </a:rPr>
              <a:t>oday</a:t>
            </a:r>
            <a:r>
              <a:rPr lang="en-US" sz="3200" b="1" dirty="0">
                <a:solidFill>
                  <a:schemeClr val="bg1"/>
                </a:solidFill>
              </a:rPr>
              <a:t>!</a:t>
            </a:r>
          </a:p>
          <a:p>
            <a:pPr algn="ctr"/>
            <a:r>
              <a:rPr lang="en-US" sz="3200" dirty="0" smtClean="0">
                <a:solidFill>
                  <a:schemeClr val="bg1"/>
                </a:solidFill>
              </a:rPr>
              <a:t>2 </a:t>
            </a:r>
            <a:r>
              <a:rPr lang="en-US" sz="3200" dirty="0">
                <a:solidFill>
                  <a:schemeClr val="bg1"/>
                </a:solidFill>
              </a:rPr>
              <a:t>Corinthians </a:t>
            </a:r>
            <a:r>
              <a:rPr lang="en-US" sz="3200" dirty="0" smtClean="0">
                <a:solidFill>
                  <a:schemeClr val="bg1"/>
                </a:solidFill>
              </a:rPr>
              <a:t>6:2</a:t>
            </a:r>
          </a:p>
          <a:p>
            <a:pPr algn="ctr"/>
            <a:r>
              <a:rPr lang="en-US" sz="3200" i="1" dirty="0" smtClean="0">
                <a:solidFill>
                  <a:schemeClr val="bg1"/>
                </a:solidFill>
              </a:rPr>
              <a:t>“…</a:t>
            </a:r>
            <a:r>
              <a:rPr lang="en-US" sz="3200" i="1" dirty="0">
                <a:solidFill>
                  <a:schemeClr val="bg1"/>
                </a:solidFill>
              </a:rPr>
              <a:t>Behold, now is “</a:t>
            </a:r>
            <a:r>
              <a:rPr lang="en-US" sz="3200" i="1" cap="small" dirty="0">
                <a:solidFill>
                  <a:schemeClr val="bg1"/>
                </a:solidFill>
              </a:rPr>
              <a:t>the acceptable time</a:t>
            </a:r>
            <a:r>
              <a:rPr lang="en-US" sz="3200" i="1" dirty="0">
                <a:solidFill>
                  <a:schemeClr val="bg1"/>
                </a:solidFill>
              </a:rPr>
              <a:t>,” behold, now is “</a:t>
            </a:r>
            <a:r>
              <a:rPr lang="en-US" sz="3200" i="1" cap="small" dirty="0">
                <a:solidFill>
                  <a:schemeClr val="bg1"/>
                </a:solidFill>
              </a:rPr>
              <a:t>the day of </a:t>
            </a:r>
            <a:r>
              <a:rPr lang="en-US" sz="3200" i="1" cap="small" dirty="0" smtClean="0">
                <a:solidFill>
                  <a:schemeClr val="bg1"/>
                </a:solidFill>
              </a:rPr>
              <a:t>salvation</a:t>
            </a:r>
            <a:r>
              <a:rPr lang="en-US" sz="3200" i="1" dirty="0" smtClean="0">
                <a:solidFill>
                  <a:schemeClr val="bg1"/>
                </a:solidFill>
              </a:rPr>
              <a:t>”</a:t>
            </a:r>
            <a:endParaRPr lang="en-US" sz="3200" i="1" dirty="0">
              <a:solidFill>
                <a:schemeClr val="bg1"/>
              </a:solidFill>
            </a:endParaRPr>
          </a:p>
        </p:txBody>
      </p:sp>
      <p:sp>
        <p:nvSpPr>
          <p:cNvPr id="7" name="TextBox 6"/>
          <p:cNvSpPr txBox="1"/>
          <p:nvPr/>
        </p:nvSpPr>
        <p:spPr>
          <a:xfrm>
            <a:off x="-46165" y="3733800"/>
            <a:ext cx="4038600" cy="1384995"/>
          </a:xfrm>
          <a:prstGeom prst="rect">
            <a:avLst/>
          </a:prstGeom>
          <a:noFill/>
        </p:spPr>
        <p:txBody>
          <a:bodyPr wrap="square" rtlCol="0">
            <a:spAutoFit/>
          </a:bodyPr>
          <a:lstStyle/>
          <a:p>
            <a:pPr algn="ctr"/>
            <a:r>
              <a:rPr lang="en-US" sz="2800" dirty="0" smtClean="0"/>
              <a:t>Can’t Carry Past Burdens</a:t>
            </a:r>
          </a:p>
          <a:p>
            <a:pPr algn="ctr"/>
            <a:r>
              <a:rPr lang="en-US" sz="2800" dirty="0" smtClean="0"/>
              <a:t>Can’t Worry About Future</a:t>
            </a:r>
            <a:endParaRPr lang="en-US" sz="2800" dirty="0"/>
          </a:p>
          <a:p>
            <a:pPr algn="ctr"/>
            <a:r>
              <a:rPr lang="en-US" sz="2800" dirty="0" smtClean="0"/>
              <a:t>Life Is About Today!</a:t>
            </a:r>
          </a:p>
        </p:txBody>
      </p:sp>
    </p:spTree>
    <p:extLst>
      <p:ext uri="{BB962C8B-B14F-4D97-AF65-F5344CB8AC3E}">
        <p14:creationId xmlns:p14="http://schemas.microsoft.com/office/powerpoint/2010/main" val="248590329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aming coffee.jpg"/>
          <p:cNvPicPr>
            <a:picLocks noChangeAspect="1"/>
          </p:cNvPicPr>
          <p:nvPr/>
        </p:nvPicPr>
        <p:blipFill>
          <a:blip r:embed="rId2"/>
          <a:srcRect l="26667" r="28944" b="6000"/>
          <a:stretch>
            <a:fillRect/>
          </a:stretch>
        </p:blipFill>
        <p:spPr>
          <a:xfrm>
            <a:off x="331893" y="2895600"/>
            <a:ext cx="2993814" cy="3962400"/>
          </a:xfrm>
          <a:prstGeom prst="rect">
            <a:avLst/>
          </a:prstGeom>
        </p:spPr>
      </p:pic>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dirty="0"/>
              <a:t>Little At A Time</a:t>
            </a:r>
          </a:p>
          <a:p>
            <a:pPr algn="ctr"/>
            <a:r>
              <a:rPr lang="en-US" sz="3600" b="1" dirty="0"/>
              <a:t>A Vapor</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a:solidFill>
                  <a:schemeClr val="bg1"/>
                </a:solidFill>
              </a:rPr>
              <a:t>James 4:14</a:t>
            </a:r>
          </a:p>
          <a:p>
            <a:pPr algn="ctr"/>
            <a:r>
              <a:rPr lang="en-US" sz="3200" b="1" i="1" dirty="0" smtClean="0">
                <a:solidFill>
                  <a:schemeClr val="bg1"/>
                </a:solidFill>
              </a:rPr>
              <a:t>“</a:t>
            </a:r>
            <a:r>
              <a:rPr lang="en-US" sz="3200" i="1" dirty="0">
                <a:solidFill>
                  <a:schemeClr val="bg1"/>
                </a:solidFill>
              </a:rPr>
              <a:t>Yet you do not know what your life will be like tomorrow. You are just a vapor that appears for a little while and then vanishes away</a:t>
            </a:r>
            <a:r>
              <a:rPr lang="en-US" sz="3200" i="1" dirty="0" smtClean="0">
                <a:solidFill>
                  <a:schemeClr val="bg1"/>
                </a:solidFill>
              </a:rPr>
              <a:t>.”</a:t>
            </a:r>
            <a:endParaRPr lang="en-US" sz="3200" b="1" i="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aming coffee.jpg"/>
          <p:cNvPicPr>
            <a:picLocks noChangeAspect="1"/>
          </p:cNvPicPr>
          <p:nvPr/>
        </p:nvPicPr>
        <p:blipFill>
          <a:blip r:embed="rId2"/>
          <a:srcRect l="26667" r="28944" b="6000"/>
          <a:stretch>
            <a:fillRect/>
          </a:stretch>
        </p:blipFill>
        <p:spPr>
          <a:xfrm>
            <a:off x="331893" y="2895600"/>
            <a:ext cx="2993814" cy="3962400"/>
          </a:xfrm>
          <a:prstGeom prst="rect">
            <a:avLst/>
          </a:prstGeom>
        </p:spPr>
      </p:pic>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dirty="0"/>
              <a:t>Little At A Time</a:t>
            </a:r>
          </a:p>
          <a:p>
            <a:pPr algn="ctr"/>
            <a:r>
              <a:rPr lang="en-US" sz="3600" b="1" dirty="0"/>
              <a:t>A Vapor</a:t>
            </a:r>
          </a:p>
        </p:txBody>
      </p:sp>
      <p:sp>
        <p:nvSpPr>
          <p:cNvPr id="6" name="TextBox 5"/>
          <p:cNvSpPr txBox="1"/>
          <p:nvPr/>
        </p:nvSpPr>
        <p:spPr>
          <a:xfrm>
            <a:off x="4648200" y="381000"/>
            <a:ext cx="4114800" cy="4031873"/>
          </a:xfrm>
          <a:prstGeom prst="rect">
            <a:avLst/>
          </a:prstGeom>
          <a:noFill/>
        </p:spPr>
        <p:txBody>
          <a:bodyPr wrap="square" rtlCol="0">
            <a:spAutoFit/>
          </a:bodyPr>
          <a:lstStyle/>
          <a:p>
            <a:pPr algn="ctr"/>
            <a:r>
              <a:rPr lang="en-US" sz="3200" b="1" dirty="0" smtClean="0">
                <a:solidFill>
                  <a:schemeClr val="bg1"/>
                </a:solidFill>
              </a:rPr>
              <a:t>Job 14:1-2</a:t>
            </a:r>
            <a:endParaRPr lang="en-US" sz="3200" b="1" dirty="0">
              <a:solidFill>
                <a:schemeClr val="bg1"/>
              </a:solidFill>
            </a:endParaRPr>
          </a:p>
          <a:p>
            <a:pPr algn="ctr"/>
            <a:r>
              <a:rPr lang="en-US" sz="3200" i="1" dirty="0" smtClean="0">
                <a:solidFill>
                  <a:schemeClr val="bg1"/>
                </a:solidFill>
              </a:rPr>
              <a:t>“</a:t>
            </a:r>
            <a:r>
              <a:rPr lang="en-US" sz="3200" i="1" dirty="0">
                <a:solidFill>
                  <a:schemeClr val="bg1"/>
                </a:solidFill>
              </a:rPr>
              <a:t>Man, who is born of </a:t>
            </a:r>
            <a:r>
              <a:rPr lang="en-US" sz="3200" i="1" dirty="0" smtClean="0">
                <a:solidFill>
                  <a:schemeClr val="bg1"/>
                </a:solidFill>
              </a:rPr>
              <a:t>woman, Is </a:t>
            </a:r>
            <a:r>
              <a:rPr lang="en-US" sz="3200" i="1" dirty="0">
                <a:solidFill>
                  <a:schemeClr val="bg1"/>
                </a:solidFill>
              </a:rPr>
              <a:t>short-lived and full of </a:t>
            </a:r>
            <a:r>
              <a:rPr lang="en-US" sz="3200" i="1" dirty="0" smtClean="0">
                <a:solidFill>
                  <a:schemeClr val="bg1"/>
                </a:solidFill>
              </a:rPr>
              <a:t>turmoil. Like </a:t>
            </a:r>
            <a:r>
              <a:rPr lang="en-US" sz="3200" i="1" dirty="0">
                <a:solidFill>
                  <a:schemeClr val="bg1"/>
                </a:solidFill>
              </a:rPr>
              <a:t>a flower he comes forth and </a:t>
            </a:r>
            <a:r>
              <a:rPr lang="en-US" sz="3200" i="1" dirty="0" smtClean="0">
                <a:solidFill>
                  <a:schemeClr val="bg1"/>
                </a:solidFill>
              </a:rPr>
              <a:t>withers. He </a:t>
            </a:r>
            <a:r>
              <a:rPr lang="en-US" sz="3200" i="1" dirty="0">
                <a:solidFill>
                  <a:schemeClr val="bg1"/>
                </a:solidFill>
              </a:rPr>
              <a:t>also flees like a shadow </a:t>
            </a:r>
            <a:r>
              <a:rPr lang="en-US" sz="3200" i="1" dirty="0" smtClean="0">
                <a:solidFill>
                  <a:schemeClr val="bg1"/>
                </a:solidFill>
              </a:rPr>
              <a:t>  and </a:t>
            </a:r>
            <a:r>
              <a:rPr lang="en-US" sz="3200" i="1" dirty="0">
                <a:solidFill>
                  <a:schemeClr val="bg1"/>
                </a:solidFill>
              </a:rPr>
              <a:t>does not </a:t>
            </a:r>
            <a:r>
              <a:rPr lang="en-US" sz="3200" i="1" dirty="0" smtClean="0">
                <a:solidFill>
                  <a:schemeClr val="bg1"/>
                </a:solidFill>
              </a:rPr>
              <a:t>remain”</a:t>
            </a:r>
            <a:endParaRPr lang="en-US" sz="3200" b="1" i="1" dirty="0">
              <a:solidFill>
                <a:schemeClr val="bg1"/>
              </a:solidFill>
            </a:endParaRPr>
          </a:p>
        </p:txBody>
      </p:sp>
    </p:spTree>
    <p:extLst>
      <p:ext uri="{BB962C8B-B14F-4D97-AF65-F5344CB8AC3E}">
        <p14:creationId xmlns:p14="http://schemas.microsoft.com/office/powerpoint/2010/main" val="179098288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aming coffee.jpg"/>
          <p:cNvPicPr>
            <a:picLocks noChangeAspect="1"/>
          </p:cNvPicPr>
          <p:nvPr/>
        </p:nvPicPr>
        <p:blipFill>
          <a:blip r:embed="rId2"/>
          <a:srcRect l="26667" r="28944" b="6000"/>
          <a:stretch>
            <a:fillRect/>
          </a:stretch>
        </p:blipFill>
        <p:spPr>
          <a:xfrm>
            <a:off x="331893" y="2895600"/>
            <a:ext cx="2993814" cy="3962400"/>
          </a:xfrm>
          <a:prstGeom prst="rect">
            <a:avLst/>
          </a:prstGeom>
        </p:spPr>
      </p:pic>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dirty="0"/>
              <a:t>Little At A Time</a:t>
            </a:r>
          </a:p>
          <a:p>
            <a:pPr algn="ctr"/>
            <a:r>
              <a:rPr lang="en-US" sz="3600" b="1" dirty="0"/>
              <a:t>A Vapor</a:t>
            </a:r>
          </a:p>
        </p:txBody>
      </p:sp>
      <p:sp>
        <p:nvSpPr>
          <p:cNvPr id="6" name="TextBox 5"/>
          <p:cNvSpPr txBox="1"/>
          <p:nvPr/>
        </p:nvSpPr>
        <p:spPr>
          <a:xfrm>
            <a:off x="4648200" y="381000"/>
            <a:ext cx="4114800" cy="5016758"/>
          </a:xfrm>
          <a:prstGeom prst="rect">
            <a:avLst/>
          </a:prstGeom>
          <a:noFill/>
        </p:spPr>
        <p:txBody>
          <a:bodyPr wrap="square" rtlCol="0">
            <a:spAutoFit/>
          </a:bodyPr>
          <a:lstStyle/>
          <a:p>
            <a:pPr algn="ctr"/>
            <a:r>
              <a:rPr lang="en-US" sz="3200" b="1" dirty="0" smtClean="0">
                <a:solidFill>
                  <a:schemeClr val="bg1"/>
                </a:solidFill>
              </a:rPr>
              <a:t>Psalm 90:10</a:t>
            </a:r>
            <a:endParaRPr lang="en-US" sz="3200" b="1" dirty="0">
              <a:solidFill>
                <a:schemeClr val="bg1"/>
              </a:solidFill>
            </a:endParaRPr>
          </a:p>
          <a:p>
            <a:pPr algn="ctr"/>
            <a:r>
              <a:rPr lang="en-US" sz="3200" i="1" dirty="0" smtClean="0">
                <a:solidFill>
                  <a:schemeClr val="bg1"/>
                </a:solidFill>
              </a:rPr>
              <a:t>“</a:t>
            </a:r>
            <a:r>
              <a:rPr lang="en-US" sz="3200" i="1" dirty="0">
                <a:solidFill>
                  <a:schemeClr val="bg1"/>
                </a:solidFill>
              </a:rPr>
              <a:t>As for the days of our life, they contain seventy years,</a:t>
            </a:r>
            <a:br>
              <a:rPr lang="en-US" sz="3200" i="1" dirty="0">
                <a:solidFill>
                  <a:schemeClr val="bg1"/>
                </a:solidFill>
              </a:rPr>
            </a:br>
            <a:r>
              <a:rPr lang="en-US" sz="3200" i="1" dirty="0">
                <a:solidFill>
                  <a:schemeClr val="bg1"/>
                </a:solidFill>
              </a:rPr>
              <a:t>Or if due to strength, eighty years,</a:t>
            </a:r>
            <a:br>
              <a:rPr lang="en-US" sz="3200" i="1" dirty="0">
                <a:solidFill>
                  <a:schemeClr val="bg1"/>
                </a:solidFill>
              </a:rPr>
            </a:br>
            <a:r>
              <a:rPr lang="en-US" sz="3200" i="1" dirty="0">
                <a:solidFill>
                  <a:schemeClr val="bg1"/>
                </a:solidFill>
              </a:rPr>
              <a:t>Yet their pride is but labor and sorrow;</a:t>
            </a:r>
            <a:br>
              <a:rPr lang="en-US" sz="3200" i="1" dirty="0">
                <a:solidFill>
                  <a:schemeClr val="bg1"/>
                </a:solidFill>
              </a:rPr>
            </a:br>
            <a:r>
              <a:rPr lang="en-US" sz="3200" i="1" dirty="0">
                <a:solidFill>
                  <a:schemeClr val="bg1"/>
                </a:solidFill>
              </a:rPr>
              <a:t>For soon it is gone and we fly away</a:t>
            </a:r>
            <a:r>
              <a:rPr lang="en-US" sz="3200" i="1" dirty="0" smtClean="0">
                <a:solidFill>
                  <a:schemeClr val="bg1"/>
                </a:solidFill>
              </a:rPr>
              <a:t>”</a:t>
            </a:r>
            <a:endParaRPr lang="en-US" sz="3200" b="1" i="1" dirty="0">
              <a:solidFill>
                <a:schemeClr val="bg1"/>
              </a:solidFill>
            </a:endParaRPr>
          </a:p>
        </p:txBody>
      </p:sp>
    </p:spTree>
    <p:extLst>
      <p:ext uri="{BB962C8B-B14F-4D97-AF65-F5344CB8AC3E}">
        <p14:creationId xmlns:p14="http://schemas.microsoft.com/office/powerpoint/2010/main" val="89090057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aming coffee.jpg"/>
          <p:cNvPicPr>
            <a:picLocks noChangeAspect="1"/>
          </p:cNvPicPr>
          <p:nvPr/>
        </p:nvPicPr>
        <p:blipFill>
          <a:blip r:embed="rId2"/>
          <a:srcRect l="26667" r="28944" b="6000"/>
          <a:stretch>
            <a:fillRect/>
          </a:stretch>
        </p:blipFill>
        <p:spPr>
          <a:xfrm>
            <a:off x="331893" y="2895600"/>
            <a:ext cx="2993814" cy="3962400"/>
          </a:xfrm>
          <a:prstGeom prst="rect">
            <a:avLst/>
          </a:prstGeom>
        </p:spPr>
      </p:pic>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dirty="0"/>
              <a:t>A Gift</a:t>
            </a:r>
          </a:p>
          <a:p>
            <a:pPr algn="ctr"/>
            <a:r>
              <a:rPr lang="en-US" sz="3600" dirty="0"/>
              <a:t>A Preparation</a:t>
            </a:r>
          </a:p>
          <a:p>
            <a:pPr algn="ctr"/>
            <a:r>
              <a:rPr lang="en-US" sz="3600" dirty="0"/>
              <a:t>A Conflict</a:t>
            </a:r>
          </a:p>
          <a:p>
            <a:pPr algn="ctr"/>
            <a:r>
              <a:rPr lang="en-US" sz="3600" dirty="0"/>
              <a:t>About Choices</a:t>
            </a:r>
          </a:p>
          <a:p>
            <a:pPr algn="ctr"/>
            <a:r>
              <a:rPr lang="en-US" sz="3600" dirty="0"/>
              <a:t>Little At A Time</a:t>
            </a:r>
          </a:p>
          <a:p>
            <a:pPr algn="ctr"/>
            <a:r>
              <a:rPr lang="en-US" sz="3600" b="1" dirty="0"/>
              <a:t>A Vapor</a:t>
            </a:r>
          </a:p>
        </p:txBody>
      </p:sp>
      <p:sp>
        <p:nvSpPr>
          <p:cNvPr id="6" name="TextBox 5"/>
          <p:cNvSpPr txBox="1"/>
          <p:nvPr/>
        </p:nvSpPr>
        <p:spPr>
          <a:xfrm>
            <a:off x="4648200" y="381000"/>
            <a:ext cx="4114800" cy="2554545"/>
          </a:xfrm>
          <a:prstGeom prst="rect">
            <a:avLst/>
          </a:prstGeom>
          <a:noFill/>
        </p:spPr>
        <p:txBody>
          <a:bodyPr wrap="square" rtlCol="0">
            <a:spAutoFit/>
          </a:bodyPr>
          <a:lstStyle/>
          <a:p>
            <a:pPr algn="ctr"/>
            <a:r>
              <a:rPr lang="en-US" sz="3200" b="1" dirty="0" smtClean="0">
                <a:solidFill>
                  <a:schemeClr val="bg1"/>
                </a:solidFill>
              </a:rPr>
              <a:t>Psalm 90:12</a:t>
            </a:r>
            <a:endParaRPr lang="en-US" sz="3200" b="1" dirty="0">
              <a:solidFill>
                <a:schemeClr val="bg1"/>
              </a:solidFill>
            </a:endParaRPr>
          </a:p>
          <a:p>
            <a:pPr algn="ctr"/>
            <a:r>
              <a:rPr lang="en-US" sz="3200" i="1" dirty="0" smtClean="0">
                <a:solidFill>
                  <a:schemeClr val="bg1"/>
                </a:solidFill>
              </a:rPr>
              <a:t>“</a:t>
            </a:r>
            <a:r>
              <a:rPr lang="en-US" sz="3200" i="1" dirty="0">
                <a:solidFill>
                  <a:schemeClr val="bg1"/>
                </a:solidFill>
              </a:rPr>
              <a:t>So teach us to number our </a:t>
            </a:r>
            <a:r>
              <a:rPr lang="en-US" sz="3200" i="1" dirty="0" smtClean="0">
                <a:solidFill>
                  <a:schemeClr val="bg1"/>
                </a:solidFill>
              </a:rPr>
              <a:t>days, That </a:t>
            </a:r>
            <a:r>
              <a:rPr lang="en-US" sz="3200" i="1" dirty="0">
                <a:solidFill>
                  <a:schemeClr val="bg1"/>
                </a:solidFill>
              </a:rPr>
              <a:t>we may present to You a heart of wisdom</a:t>
            </a:r>
            <a:r>
              <a:rPr lang="en-US" sz="3200" i="1" dirty="0" smtClean="0">
                <a:solidFill>
                  <a:schemeClr val="bg1"/>
                </a:solidFill>
              </a:rPr>
              <a:t>”</a:t>
            </a:r>
            <a:endParaRPr lang="en-US" sz="3200" b="1" i="1" dirty="0">
              <a:solidFill>
                <a:schemeClr val="bg1"/>
              </a:solidFill>
            </a:endParaRPr>
          </a:p>
        </p:txBody>
      </p:sp>
    </p:spTree>
    <p:extLst>
      <p:ext uri="{BB962C8B-B14F-4D97-AF65-F5344CB8AC3E}">
        <p14:creationId xmlns:p14="http://schemas.microsoft.com/office/powerpoint/2010/main" val="223432645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b="1" dirty="0"/>
              <a:t>A Gift</a:t>
            </a:r>
          </a:p>
          <a:p>
            <a:pPr algn="ctr"/>
            <a:r>
              <a:rPr lang="en-US" sz="3600" b="1" dirty="0"/>
              <a:t>A Preparation</a:t>
            </a:r>
          </a:p>
          <a:p>
            <a:pPr algn="ctr"/>
            <a:r>
              <a:rPr lang="en-US" sz="3600" b="1" dirty="0"/>
              <a:t>A Conflict</a:t>
            </a:r>
          </a:p>
          <a:p>
            <a:pPr algn="ctr"/>
            <a:r>
              <a:rPr lang="en-US" sz="3600" b="1" dirty="0"/>
              <a:t>About Choices</a:t>
            </a:r>
          </a:p>
          <a:p>
            <a:pPr algn="ctr"/>
            <a:r>
              <a:rPr lang="en-US" sz="3600" b="1" dirty="0"/>
              <a:t>Little At A Time</a:t>
            </a:r>
          </a:p>
          <a:p>
            <a:pPr algn="ctr"/>
            <a:r>
              <a:rPr lang="en-US" sz="3600" b="1" dirty="0"/>
              <a:t>A Vapor</a:t>
            </a:r>
          </a:p>
        </p:txBody>
      </p:sp>
      <p:sp>
        <p:nvSpPr>
          <p:cNvPr id="6" name="TextBox 5"/>
          <p:cNvSpPr txBox="1"/>
          <p:nvPr/>
        </p:nvSpPr>
        <p:spPr>
          <a:xfrm>
            <a:off x="3962400" y="152400"/>
            <a:ext cx="5029200" cy="6494085"/>
          </a:xfrm>
          <a:prstGeom prst="rect">
            <a:avLst/>
          </a:prstGeom>
          <a:noFill/>
        </p:spPr>
        <p:txBody>
          <a:bodyPr wrap="square" rtlCol="0">
            <a:spAutoFit/>
          </a:bodyPr>
          <a:lstStyle/>
          <a:p>
            <a:pPr algn="ctr"/>
            <a:r>
              <a:rPr lang="en-US" sz="3200" b="1" dirty="0" smtClean="0">
                <a:solidFill>
                  <a:schemeClr val="bg1"/>
                </a:solidFill>
                <a:latin typeface="Brush Script MT" panose="03060802040406070304" pitchFamily="66" charset="0"/>
              </a:rPr>
              <a:t>Conclusion</a:t>
            </a:r>
            <a:endParaRPr lang="en-US" sz="3200" dirty="0">
              <a:solidFill>
                <a:schemeClr val="bg1"/>
              </a:solidFill>
            </a:endParaRPr>
          </a:p>
          <a:p>
            <a:pPr algn="ctr"/>
            <a:r>
              <a:rPr lang="en-US" sz="3200" b="1" dirty="0" smtClean="0">
                <a:solidFill>
                  <a:schemeClr val="bg1"/>
                </a:solidFill>
              </a:rPr>
              <a:t>Ephesians 4:1-3</a:t>
            </a:r>
          </a:p>
          <a:p>
            <a:pPr algn="ctr"/>
            <a:r>
              <a:rPr lang="en-US" sz="3200" b="1" i="1" dirty="0" smtClean="0">
                <a:solidFill>
                  <a:schemeClr val="bg1"/>
                </a:solidFill>
              </a:rPr>
              <a:t>“</a:t>
            </a:r>
            <a:r>
              <a:rPr lang="en-US" sz="3200" i="1" dirty="0">
                <a:solidFill>
                  <a:schemeClr val="bg1"/>
                </a:solidFill>
              </a:rPr>
              <a:t>Therefore I, the prisoner of the Lord, implore you to walk in a manner worthy of the calling with which you have been called, </a:t>
            </a:r>
            <a:r>
              <a:rPr lang="en-US" sz="3200" i="1" baseline="30000" dirty="0">
                <a:solidFill>
                  <a:schemeClr val="bg1"/>
                </a:solidFill>
              </a:rPr>
              <a:t>2 </a:t>
            </a:r>
            <a:r>
              <a:rPr lang="en-US" sz="3200" i="1" dirty="0">
                <a:solidFill>
                  <a:schemeClr val="bg1"/>
                </a:solidFill>
              </a:rPr>
              <a:t>with all humility and gentleness, with patience, showing tolerance for one another in love, </a:t>
            </a:r>
            <a:r>
              <a:rPr lang="en-US" sz="3200" i="1" baseline="30000" dirty="0">
                <a:solidFill>
                  <a:schemeClr val="bg1"/>
                </a:solidFill>
              </a:rPr>
              <a:t>3 </a:t>
            </a:r>
            <a:r>
              <a:rPr lang="en-US" sz="3200" i="1" dirty="0">
                <a:solidFill>
                  <a:schemeClr val="bg1"/>
                </a:solidFill>
              </a:rPr>
              <a:t>being diligent to preserve the unity of the Spirit in the bond of peace</a:t>
            </a:r>
            <a:r>
              <a:rPr lang="en-US" sz="3200" i="1" dirty="0" smtClean="0">
                <a:solidFill>
                  <a:schemeClr val="bg1"/>
                </a:solidFill>
              </a:rPr>
              <a:t>.”</a:t>
            </a:r>
            <a:endParaRPr lang="en-US" sz="3200" b="1"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4031873"/>
          </a:xfrm>
          <a:prstGeom prst="rect">
            <a:avLst/>
          </a:prstGeom>
          <a:noFill/>
        </p:spPr>
        <p:txBody>
          <a:bodyPr wrap="square" rtlCol="0">
            <a:spAutoFit/>
          </a:bodyPr>
          <a:lstStyle/>
          <a:p>
            <a:pPr algn="ctr"/>
            <a:r>
              <a:rPr lang="en-US" sz="3200" b="1" dirty="0">
                <a:solidFill>
                  <a:schemeClr val="bg1"/>
                </a:solidFill>
              </a:rPr>
              <a:t>God gives life </a:t>
            </a:r>
          </a:p>
          <a:p>
            <a:pPr algn="ctr"/>
            <a:r>
              <a:rPr lang="en-US" sz="3200" dirty="0" smtClean="0">
                <a:solidFill>
                  <a:schemeClr val="bg1"/>
                </a:solidFill>
              </a:rPr>
              <a:t>Gen</a:t>
            </a:r>
            <a:r>
              <a:rPr lang="en-US" sz="3200" dirty="0">
                <a:solidFill>
                  <a:schemeClr val="bg1"/>
                </a:solidFill>
              </a:rPr>
              <a:t>. </a:t>
            </a:r>
            <a:r>
              <a:rPr lang="en-US" sz="3200" dirty="0" smtClean="0">
                <a:solidFill>
                  <a:schemeClr val="bg1"/>
                </a:solidFill>
              </a:rPr>
              <a:t>2:7</a:t>
            </a:r>
          </a:p>
          <a:p>
            <a:pPr algn="ctr"/>
            <a:r>
              <a:rPr lang="en-US" sz="3200" dirty="0" smtClean="0">
                <a:solidFill>
                  <a:schemeClr val="bg1"/>
                </a:solidFill>
              </a:rPr>
              <a:t>John 1:1-3</a:t>
            </a:r>
          </a:p>
          <a:p>
            <a:pPr algn="ctr"/>
            <a:r>
              <a:rPr lang="en-US" sz="3200" dirty="0" smtClean="0">
                <a:solidFill>
                  <a:schemeClr val="bg1"/>
                </a:solidFill>
              </a:rPr>
              <a:t>James 1:17</a:t>
            </a:r>
          </a:p>
          <a:p>
            <a:pPr algn="ctr"/>
            <a:r>
              <a:rPr lang="en-US" sz="3200" dirty="0" smtClean="0">
                <a:solidFill>
                  <a:schemeClr val="bg1"/>
                </a:solidFill>
              </a:rPr>
              <a:t>Ecclesiastes 12:1</a:t>
            </a:r>
            <a:endParaRPr lang="en-US" sz="3200" dirty="0" smtClean="0">
              <a:solidFill>
                <a:schemeClr val="bg1"/>
              </a:solidFill>
            </a:endParaRPr>
          </a:p>
          <a:p>
            <a:pPr algn="ctr"/>
            <a:r>
              <a:rPr lang="en-US" sz="3200" i="1" dirty="0" smtClean="0">
                <a:solidFill>
                  <a:schemeClr val="bg1"/>
                </a:solidFill>
              </a:rPr>
              <a:t>“Remember also your Creator in the days of your youth”</a:t>
            </a:r>
            <a:endParaRPr lang="en-US" sz="3200" i="1" dirty="0">
              <a:solidFill>
                <a:schemeClr val="bg1"/>
              </a:solidFill>
            </a:endParaRPr>
          </a:p>
        </p:txBody>
      </p:sp>
    </p:spTree>
    <p:extLst>
      <p:ext uri="{BB962C8B-B14F-4D97-AF65-F5344CB8AC3E}">
        <p14:creationId xmlns:p14="http://schemas.microsoft.com/office/powerpoint/2010/main" val="529155159"/>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3" name="Rectangle 2"/>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990600"/>
            <a:ext cx="3657600" cy="3416320"/>
          </a:xfrm>
          <a:prstGeom prst="rect">
            <a:avLst/>
          </a:prstGeom>
          <a:noFill/>
        </p:spPr>
        <p:txBody>
          <a:bodyPr wrap="square" rtlCol="0">
            <a:spAutoFit/>
          </a:bodyPr>
          <a:lstStyle/>
          <a:p>
            <a:pPr algn="ctr"/>
            <a:r>
              <a:rPr lang="en-US" sz="3600" b="1" dirty="0"/>
              <a:t>A Gift</a:t>
            </a:r>
          </a:p>
          <a:p>
            <a:pPr algn="ctr"/>
            <a:r>
              <a:rPr lang="en-US" sz="3600" b="1" dirty="0"/>
              <a:t>A Preparation</a:t>
            </a:r>
          </a:p>
          <a:p>
            <a:pPr algn="ctr"/>
            <a:r>
              <a:rPr lang="en-US" sz="3600" b="1" dirty="0"/>
              <a:t>A Conflict</a:t>
            </a:r>
          </a:p>
          <a:p>
            <a:pPr algn="ctr"/>
            <a:r>
              <a:rPr lang="en-US" sz="3600" b="1" dirty="0"/>
              <a:t>About Choices</a:t>
            </a:r>
          </a:p>
          <a:p>
            <a:pPr algn="ctr"/>
            <a:r>
              <a:rPr lang="en-US" sz="3600" b="1" dirty="0"/>
              <a:t>Little At A Time</a:t>
            </a:r>
          </a:p>
          <a:p>
            <a:pPr algn="ctr"/>
            <a:r>
              <a:rPr lang="en-US" sz="3600" b="1" dirty="0"/>
              <a:t>A Vapor</a:t>
            </a:r>
          </a:p>
        </p:txBody>
      </p:sp>
      <p:sp>
        <p:nvSpPr>
          <p:cNvPr id="6" name="TextBox 5"/>
          <p:cNvSpPr txBox="1"/>
          <p:nvPr/>
        </p:nvSpPr>
        <p:spPr>
          <a:xfrm>
            <a:off x="4648200" y="152400"/>
            <a:ext cx="4114800" cy="5016758"/>
          </a:xfrm>
          <a:prstGeom prst="rect">
            <a:avLst/>
          </a:prstGeom>
          <a:noFill/>
        </p:spPr>
        <p:txBody>
          <a:bodyPr wrap="square" rtlCol="0">
            <a:spAutoFit/>
          </a:bodyPr>
          <a:lstStyle/>
          <a:p>
            <a:pPr algn="ctr"/>
            <a:r>
              <a:rPr lang="en-US" sz="3200" b="1" dirty="0">
                <a:solidFill>
                  <a:schemeClr val="bg1"/>
                </a:solidFill>
                <a:latin typeface="Brush Script MT" panose="03060802040406070304" pitchFamily="66" charset="0"/>
              </a:rPr>
              <a:t>Conclusion</a:t>
            </a:r>
          </a:p>
          <a:p>
            <a:pPr algn="ctr"/>
            <a:endParaRPr lang="en-US" sz="3200" dirty="0">
              <a:solidFill>
                <a:schemeClr val="bg1"/>
              </a:solidFill>
            </a:endParaRPr>
          </a:p>
          <a:p>
            <a:pPr algn="ctr"/>
            <a:r>
              <a:rPr lang="en-US" sz="3200" b="1" dirty="0">
                <a:solidFill>
                  <a:schemeClr val="bg1"/>
                </a:solidFill>
              </a:rPr>
              <a:t>Are you living in righteousness?</a:t>
            </a:r>
          </a:p>
          <a:p>
            <a:pPr algn="ctr"/>
            <a:endParaRPr lang="en-US" sz="3200" b="1" dirty="0">
              <a:solidFill>
                <a:schemeClr val="bg1"/>
              </a:solidFill>
            </a:endParaRPr>
          </a:p>
          <a:p>
            <a:pPr algn="ctr"/>
            <a:r>
              <a:rPr lang="en-US" sz="3200" b="1" dirty="0">
                <a:solidFill>
                  <a:schemeClr val="bg1"/>
                </a:solidFill>
              </a:rPr>
              <a:t>Have you obeyed </a:t>
            </a:r>
            <a:r>
              <a:rPr lang="en-US" sz="3200" b="1" dirty="0" smtClean="0">
                <a:solidFill>
                  <a:schemeClr val="bg1"/>
                </a:solidFill>
              </a:rPr>
              <a:t>     the </a:t>
            </a:r>
            <a:r>
              <a:rPr lang="en-US" sz="3200" b="1" dirty="0">
                <a:solidFill>
                  <a:schemeClr val="bg1"/>
                </a:solidFill>
              </a:rPr>
              <a:t>gospel?</a:t>
            </a:r>
          </a:p>
          <a:p>
            <a:pPr algn="ctr"/>
            <a:endParaRPr lang="en-US" sz="3200" b="1" dirty="0">
              <a:solidFill>
                <a:schemeClr val="bg1"/>
              </a:solidFill>
            </a:endParaRPr>
          </a:p>
          <a:p>
            <a:pPr algn="ctr"/>
            <a:r>
              <a:rPr lang="en-US" sz="3200" b="1" dirty="0">
                <a:solidFill>
                  <a:schemeClr val="bg1"/>
                </a:solidFill>
              </a:rPr>
              <a:t>What is life         without God?</a:t>
            </a:r>
          </a:p>
        </p:txBody>
      </p:sp>
    </p:spTree>
    <p:extLst>
      <p:ext uri="{BB962C8B-B14F-4D97-AF65-F5344CB8AC3E}">
        <p14:creationId xmlns:p14="http://schemas.microsoft.com/office/powerpoint/2010/main" val="210724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6247864"/>
          </a:xfrm>
          <a:prstGeom prst="rect">
            <a:avLst/>
          </a:prstGeom>
          <a:noFill/>
        </p:spPr>
        <p:txBody>
          <a:bodyPr wrap="square" rtlCol="0">
            <a:spAutoFit/>
          </a:bodyPr>
          <a:lstStyle/>
          <a:p>
            <a:pPr algn="ctr"/>
            <a:r>
              <a:rPr lang="en-US" sz="3200" b="1" dirty="0">
                <a:solidFill>
                  <a:schemeClr val="bg1"/>
                </a:solidFill>
              </a:rPr>
              <a:t>God gives </a:t>
            </a:r>
            <a:r>
              <a:rPr lang="en-US" sz="3200" b="1" dirty="0" smtClean="0">
                <a:solidFill>
                  <a:schemeClr val="bg1"/>
                </a:solidFill>
              </a:rPr>
              <a:t>life… </a:t>
            </a:r>
            <a:endParaRPr lang="en-US" sz="3200" b="1" dirty="0">
              <a:solidFill>
                <a:schemeClr val="bg1"/>
              </a:solidFill>
            </a:endParaRPr>
          </a:p>
          <a:p>
            <a:pPr algn="ctr"/>
            <a:endParaRPr lang="en-US" sz="1600" dirty="0">
              <a:solidFill>
                <a:schemeClr val="bg1"/>
              </a:solidFill>
            </a:endParaRPr>
          </a:p>
          <a:p>
            <a:pPr algn="ctr"/>
            <a:r>
              <a:rPr lang="en-US" sz="3200" b="1" dirty="0">
                <a:solidFill>
                  <a:schemeClr val="bg1"/>
                </a:solidFill>
              </a:rPr>
              <a:t>We are         responsible to Him</a:t>
            </a:r>
            <a:r>
              <a:rPr lang="en-US" sz="3200" dirty="0">
                <a:solidFill>
                  <a:schemeClr val="bg1"/>
                </a:solidFill>
              </a:rPr>
              <a:t> </a:t>
            </a:r>
          </a:p>
          <a:p>
            <a:pPr algn="ctr"/>
            <a:r>
              <a:rPr lang="en-US" sz="3200" dirty="0" smtClean="0">
                <a:solidFill>
                  <a:schemeClr val="bg1"/>
                </a:solidFill>
              </a:rPr>
              <a:t>Psalm 100:3</a:t>
            </a:r>
          </a:p>
          <a:p>
            <a:pPr algn="ctr"/>
            <a:r>
              <a:rPr lang="en-US" sz="3200" i="1" dirty="0" smtClean="0">
                <a:solidFill>
                  <a:schemeClr val="bg1"/>
                </a:solidFill>
              </a:rPr>
              <a:t>“</a:t>
            </a:r>
            <a:r>
              <a:rPr lang="en-US" sz="3200" i="1" dirty="0">
                <a:solidFill>
                  <a:schemeClr val="bg1"/>
                </a:solidFill>
              </a:rPr>
              <a:t>Know that the </a:t>
            </a:r>
            <a:r>
              <a:rPr lang="en-US" sz="3200" i="1" cap="small" dirty="0">
                <a:solidFill>
                  <a:schemeClr val="bg1"/>
                </a:solidFill>
              </a:rPr>
              <a:t>Lord</a:t>
            </a:r>
            <a:r>
              <a:rPr lang="en-US" sz="3200" i="1" dirty="0">
                <a:solidFill>
                  <a:schemeClr val="bg1"/>
                </a:solidFill>
              </a:rPr>
              <a:t> Himself is </a:t>
            </a:r>
            <a:r>
              <a:rPr lang="en-US" sz="3200" i="1" dirty="0" smtClean="0">
                <a:solidFill>
                  <a:schemeClr val="bg1"/>
                </a:solidFill>
              </a:rPr>
              <a:t>God; It </a:t>
            </a:r>
            <a:r>
              <a:rPr lang="en-US" sz="3200" i="1" dirty="0">
                <a:solidFill>
                  <a:schemeClr val="bg1"/>
                </a:solidFill>
              </a:rPr>
              <a:t>is He who has made us, and not we </a:t>
            </a:r>
            <a:r>
              <a:rPr lang="en-US" sz="3200" i="1" dirty="0" smtClean="0">
                <a:solidFill>
                  <a:schemeClr val="bg1"/>
                </a:solidFill>
              </a:rPr>
              <a:t>ourselves; We </a:t>
            </a:r>
            <a:r>
              <a:rPr lang="en-US" sz="3200" i="1" dirty="0">
                <a:solidFill>
                  <a:schemeClr val="bg1"/>
                </a:solidFill>
              </a:rPr>
              <a:t>are His people and the sheep of His pasture</a:t>
            </a:r>
            <a:r>
              <a:rPr lang="en-US" sz="3200" i="1" dirty="0" smtClean="0">
                <a:solidFill>
                  <a:schemeClr val="bg1"/>
                </a:solidFill>
              </a:rPr>
              <a:t>.”</a:t>
            </a:r>
            <a:endParaRPr lang="en-US" sz="3200" i="1" dirty="0" smtClean="0">
              <a:solidFill>
                <a:schemeClr val="bg1"/>
              </a:solidFill>
            </a:endParaRPr>
          </a:p>
          <a:p>
            <a:pPr algn="ctr"/>
            <a:r>
              <a:rPr lang="en-US" sz="3200" dirty="0" smtClean="0">
                <a:solidFill>
                  <a:schemeClr val="bg1"/>
                </a:solidFill>
              </a:rPr>
              <a:t>Matt</a:t>
            </a:r>
            <a:r>
              <a:rPr lang="en-US" sz="3200" dirty="0">
                <a:solidFill>
                  <a:schemeClr val="bg1"/>
                </a:solidFill>
              </a:rPr>
              <a:t>. 5:16; Rev. 20:12; 2 Cor. </a:t>
            </a:r>
            <a:r>
              <a:rPr lang="en-US" sz="3200" dirty="0" smtClean="0">
                <a:solidFill>
                  <a:schemeClr val="bg1"/>
                </a:solidFill>
              </a:rPr>
              <a:t>5:10</a:t>
            </a:r>
            <a:endParaRPr lang="en-US" sz="3200" dirty="0">
              <a:solidFill>
                <a:schemeClr val="bg1"/>
              </a:solidFill>
            </a:endParaRPr>
          </a:p>
        </p:txBody>
      </p:sp>
    </p:spTree>
    <p:extLst>
      <p:ext uri="{BB962C8B-B14F-4D97-AF65-F5344CB8AC3E}">
        <p14:creationId xmlns:p14="http://schemas.microsoft.com/office/powerpoint/2010/main" val="158822650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5262979"/>
          </a:xfrm>
          <a:prstGeom prst="rect">
            <a:avLst/>
          </a:prstGeom>
          <a:noFill/>
        </p:spPr>
        <p:txBody>
          <a:bodyPr wrap="square" rtlCol="0">
            <a:spAutoFit/>
          </a:bodyPr>
          <a:lstStyle/>
          <a:p>
            <a:pPr algn="ctr"/>
            <a:r>
              <a:rPr lang="en-US" sz="3200" b="1" dirty="0">
                <a:solidFill>
                  <a:schemeClr val="bg1"/>
                </a:solidFill>
              </a:rPr>
              <a:t>God gives life </a:t>
            </a:r>
          </a:p>
          <a:p>
            <a:pPr algn="ctr"/>
            <a:endParaRPr lang="en-US" sz="1600" dirty="0">
              <a:solidFill>
                <a:schemeClr val="bg1"/>
              </a:solidFill>
            </a:endParaRPr>
          </a:p>
          <a:p>
            <a:pPr algn="ctr"/>
            <a:r>
              <a:rPr lang="en-US" sz="3200" b="1" dirty="0">
                <a:solidFill>
                  <a:schemeClr val="bg1"/>
                </a:solidFill>
              </a:rPr>
              <a:t>We are         responsible to Him</a:t>
            </a:r>
            <a:r>
              <a:rPr lang="en-US" sz="3200" dirty="0">
                <a:solidFill>
                  <a:schemeClr val="bg1"/>
                </a:solidFill>
              </a:rPr>
              <a:t> </a:t>
            </a:r>
          </a:p>
          <a:p>
            <a:pPr algn="ctr"/>
            <a:r>
              <a:rPr lang="en-US" sz="3200" dirty="0" smtClean="0">
                <a:solidFill>
                  <a:schemeClr val="bg1"/>
                </a:solidFill>
              </a:rPr>
              <a:t>Ecclesiastes 12:13</a:t>
            </a:r>
          </a:p>
          <a:p>
            <a:pPr algn="ctr"/>
            <a:r>
              <a:rPr lang="en-US" sz="3200" i="1" dirty="0" smtClean="0">
                <a:solidFill>
                  <a:schemeClr val="bg1"/>
                </a:solidFill>
              </a:rPr>
              <a:t>“</a:t>
            </a:r>
            <a:r>
              <a:rPr lang="en-US" sz="3200" i="1" dirty="0">
                <a:solidFill>
                  <a:schemeClr val="bg1"/>
                </a:solidFill>
              </a:rPr>
              <a:t>The conclusion, when all has been heard, is: fear God and keep His commandments, because this applies </a:t>
            </a:r>
            <a:r>
              <a:rPr lang="en-US" sz="3200" i="1" dirty="0" smtClean="0">
                <a:solidFill>
                  <a:schemeClr val="bg1"/>
                </a:solidFill>
              </a:rPr>
              <a:t>   to </a:t>
            </a:r>
            <a:r>
              <a:rPr lang="en-US" sz="3200" i="1" dirty="0">
                <a:solidFill>
                  <a:schemeClr val="bg1"/>
                </a:solidFill>
              </a:rPr>
              <a:t>every person</a:t>
            </a:r>
            <a:r>
              <a:rPr lang="en-US" sz="3200" i="1" dirty="0" smtClean="0">
                <a:solidFill>
                  <a:schemeClr val="bg1"/>
                </a:solidFill>
              </a:rPr>
              <a:t>.”</a:t>
            </a:r>
            <a:endParaRPr lang="en-US" sz="3200" i="1" dirty="0" smtClean="0">
              <a:solidFill>
                <a:schemeClr val="bg1"/>
              </a:solidFill>
            </a:endParaRPr>
          </a:p>
        </p:txBody>
      </p:sp>
    </p:spTree>
    <p:extLst>
      <p:ext uri="{BB962C8B-B14F-4D97-AF65-F5344CB8AC3E}">
        <p14:creationId xmlns:p14="http://schemas.microsoft.com/office/powerpoint/2010/main" val="285290656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57600" cy="830997"/>
          </a:xfrm>
          <a:prstGeom prst="rect">
            <a:avLst/>
          </a:prstGeom>
          <a:noFill/>
        </p:spPr>
        <p:txBody>
          <a:bodyPr wrap="square" rtlCol="0">
            <a:spAutoFit/>
          </a:bodyPr>
          <a:lstStyle/>
          <a:p>
            <a:pPr algn="ctr"/>
            <a:r>
              <a:rPr lang="en-US" sz="4800" b="1" dirty="0">
                <a:latin typeface="Brush Script MT" panose="03060802040406070304" pitchFamily="66" charset="0"/>
              </a:rPr>
              <a:t>What Is Life?</a:t>
            </a:r>
          </a:p>
        </p:txBody>
      </p:sp>
      <p:sp>
        <p:nvSpPr>
          <p:cNvPr id="4" name="Rectangle 3"/>
          <p:cNvSpPr/>
          <p:nvPr/>
        </p:nvSpPr>
        <p:spPr>
          <a:xfrm>
            <a:off x="3962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0"/>
            <a:ext cx="1143000" cy="6858000"/>
          </a:xfrm>
          <a:prstGeom prst="rect">
            <a:avLst/>
          </a:prstGeom>
          <a:gradFill flip="none" rotWithShape="1">
            <a:gsLst>
              <a:gs pos="0">
                <a:schemeClr val="bg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3657600" cy="646331"/>
          </a:xfrm>
          <a:prstGeom prst="rect">
            <a:avLst/>
          </a:prstGeom>
          <a:noFill/>
        </p:spPr>
        <p:txBody>
          <a:bodyPr wrap="square" rtlCol="0">
            <a:spAutoFit/>
          </a:bodyPr>
          <a:lstStyle/>
          <a:p>
            <a:pPr algn="ctr"/>
            <a:r>
              <a:rPr lang="en-US" sz="3600" b="1" dirty="0"/>
              <a:t>A Gift</a:t>
            </a:r>
          </a:p>
        </p:txBody>
      </p:sp>
      <p:sp>
        <p:nvSpPr>
          <p:cNvPr id="7" name="TextBox 6"/>
          <p:cNvSpPr txBox="1"/>
          <p:nvPr/>
        </p:nvSpPr>
        <p:spPr>
          <a:xfrm>
            <a:off x="4648200" y="381000"/>
            <a:ext cx="4114800" cy="5262979"/>
          </a:xfrm>
          <a:prstGeom prst="rect">
            <a:avLst/>
          </a:prstGeom>
          <a:noFill/>
        </p:spPr>
        <p:txBody>
          <a:bodyPr wrap="square" rtlCol="0">
            <a:spAutoFit/>
          </a:bodyPr>
          <a:lstStyle/>
          <a:p>
            <a:pPr algn="ctr"/>
            <a:r>
              <a:rPr lang="en-US" sz="3200" b="1" dirty="0">
                <a:solidFill>
                  <a:schemeClr val="bg1"/>
                </a:solidFill>
              </a:rPr>
              <a:t>God gives life </a:t>
            </a:r>
          </a:p>
          <a:p>
            <a:pPr algn="ctr"/>
            <a:endParaRPr lang="en-US" sz="1600" dirty="0">
              <a:solidFill>
                <a:schemeClr val="bg1"/>
              </a:solidFill>
            </a:endParaRPr>
          </a:p>
          <a:p>
            <a:pPr algn="ctr"/>
            <a:r>
              <a:rPr lang="en-US" sz="3200" b="1" dirty="0">
                <a:solidFill>
                  <a:schemeClr val="bg1"/>
                </a:solidFill>
              </a:rPr>
              <a:t>We are         responsible to Him</a:t>
            </a:r>
            <a:r>
              <a:rPr lang="en-US" sz="3200" dirty="0">
                <a:solidFill>
                  <a:schemeClr val="bg1"/>
                </a:solidFill>
              </a:rPr>
              <a:t> </a:t>
            </a:r>
          </a:p>
          <a:p>
            <a:pPr algn="ctr"/>
            <a:r>
              <a:rPr lang="en-US" sz="3200" dirty="0" smtClean="0">
                <a:solidFill>
                  <a:schemeClr val="bg1"/>
                </a:solidFill>
              </a:rPr>
              <a:t>Matthew 5:16 </a:t>
            </a:r>
          </a:p>
          <a:p>
            <a:pPr algn="ctr"/>
            <a:r>
              <a:rPr lang="en-US" sz="3200" i="1" dirty="0" smtClean="0">
                <a:solidFill>
                  <a:schemeClr val="bg1"/>
                </a:solidFill>
              </a:rPr>
              <a:t>“Let </a:t>
            </a:r>
            <a:r>
              <a:rPr lang="en-US" sz="3200" i="1" dirty="0">
                <a:solidFill>
                  <a:schemeClr val="bg1"/>
                </a:solidFill>
              </a:rPr>
              <a:t>your light shine before men in such a way that they may see your good works, and glorify your Father who is in heaven</a:t>
            </a:r>
            <a:r>
              <a:rPr lang="en-US" sz="3200" i="1" dirty="0" smtClean="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349963772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2540</Words>
  <Application>Microsoft Office PowerPoint</Application>
  <PresentationFormat>On-screen Show (4:3)</PresentationFormat>
  <Paragraphs>512</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Brush Script MT</vt:lpstr>
      <vt:lpstr>Calibri</vt:lpstr>
      <vt:lpstr>Elina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Christ/New Caney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Willis</dc:creator>
  <cp:lastModifiedBy>Microsoft account</cp:lastModifiedBy>
  <cp:revision>22</cp:revision>
  <dcterms:created xsi:type="dcterms:W3CDTF">2014-12-09T21:09:40Z</dcterms:created>
  <dcterms:modified xsi:type="dcterms:W3CDTF">2026-07-06T17:16:45Z</dcterms:modified>
</cp:coreProperties>
</file>