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7" r:id="rId2"/>
    <p:sldId id="264" r:id="rId3"/>
    <p:sldId id="256"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63" r:id="rId30"/>
  </p:sldIdLst>
  <p:sldSz cx="9144000" cy="6858000" type="screen4x3"/>
  <p:notesSz cx="6858000" cy="9144000"/>
  <p:embeddedFontLst>
    <p:embeddedFont>
      <p:font typeface="Calibri" panose="020F050202020403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EFE"/>
    <a:srgbClr val="DDDEC8"/>
    <a:srgbClr val="406792"/>
    <a:srgbClr val="406192"/>
    <a:srgbClr val="436B8F"/>
    <a:srgbClr val="4771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6" d="100"/>
          <a:sy n="156" d="100"/>
        </p:scale>
        <p:origin x="1944" y="1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460C4A0-81AD-4AB9-920B-7A91380939CA}" type="datetimeFigureOut">
              <a:rPr lang="en-US" smtClean="0"/>
              <a:t>6/22/2026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43A49-B80F-4CDC-B350-784CEDD76B25}" type="slidenum">
              <a:rPr lang="en-US" smtClean="0"/>
              <a:t>‹#›</a:t>
            </a:fld>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60C4A0-81AD-4AB9-920B-7A91380939CA}" type="datetimeFigureOut">
              <a:rPr lang="en-US" smtClean="0"/>
              <a:t>6/22/2026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43A49-B80F-4CDC-B350-784CEDD76B25}" type="slidenum">
              <a:rPr lang="en-US" smtClean="0"/>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60C4A0-81AD-4AB9-920B-7A91380939CA}" type="datetimeFigureOut">
              <a:rPr lang="en-US" smtClean="0"/>
              <a:t>6/22/2026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43A49-B80F-4CDC-B350-784CEDD76B25}" type="slidenum">
              <a:rPr lang="en-US" smtClean="0"/>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60C4A0-81AD-4AB9-920B-7A91380939CA}" type="datetimeFigureOut">
              <a:rPr lang="en-US" smtClean="0"/>
              <a:t>6/22/2026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43A49-B80F-4CDC-B350-784CEDD76B25}" type="slidenum">
              <a:rPr lang="en-US" smtClean="0"/>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60C4A0-81AD-4AB9-920B-7A91380939CA}" type="datetimeFigureOut">
              <a:rPr lang="en-US" smtClean="0"/>
              <a:t>6/22/2026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43A49-B80F-4CDC-B350-784CEDD76B25}" type="slidenum">
              <a:rPr lang="en-US" smtClean="0"/>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60C4A0-81AD-4AB9-920B-7A91380939CA}" type="datetimeFigureOut">
              <a:rPr lang="en-US" smtClean="0"/>
              <a:t>6/22/2026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A43A49-B80F-4CDC-B350-784CEDD76B25}" type="slidenum">
              <a:rPr lang="en-US" smtClean="0"/>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60C4A0-81AD-4AB9-920B-7A91380939CA}" type="datetimeFigureOut">
              <a:rPr lang="en-US" smtClean="0"/>
              <a:t>6/22/2026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A43A49-B80F-4CDC-B350-784CEDD76B25}" type="slidenum">
              <a:rPr lang="en-US" smtClean="0"/>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60C4A0-81AD-4AB9-920B-7A91380939CA}" type="datetimeFigureOut">
              <a:rPr lang="en-US" smtClean="0"/>
              <a:t>6/22/2026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A43A49-B80F-4CDC-B350-784CEDD76B25}" type="slidenum">
              <a:rPr lang="en-US" smtClean="0"/>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60C4A0-81AD-4AB9-920B-7A91380939CA}" type="datetimeFigureOut">
              <a:rPr lang="en-US" smtClean="0"/>
              <a:t>6/22/2026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A43A49-B80F-4CDC-B350-784CEDD76B25}" type="slidenum">
              <a:rPr lang="en-US" smtClean="0"/>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60C4A0-81AD-4AB9-920B-7A91380939CA}" type="datetimeFigureOut">
              <a:rPr lang="en-US" smtClean="0"/>
              <a:t>6/22/2026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A43A49-B80F-4CDC-B350-784CEDD76B25}" type="slidenum">
              <a:rPr lang="en-US" smtClean="0"/>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60C4A0-81AD-4AB9-920B-7A91380939CA}" type="datetimeFigureOut">
              <a:rPr lang="en-US" smtClean="0"/>
              <a:t>6/22/2026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A43A49-B80F-4CDC-B350-784CEDD76B25}" type="slidenum">
              <a:rPr lang="en-US" smtClean="0"/>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60C4A0-81AD-4AB9-920B-7A91380939CA}" type="datetimeFigureOut">
              <a:rPr lang="en-US" smtClean="0"/>
              <a:t>6/22/2026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A43A49-B80F-4CDC-B350-784CEDD76B25}"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791200"/>
            <a:ext cx="9144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0" y="914400"/>
            <a:ext cx="9144000" cy="5016758"/>
          </a:xfrm>
          <a:prstGeom prst="rect">
            <a:avLst/>
          </a:prstGeom>
          <a:noFill/>
        </p:spPr>
        <p:txBody>
          <a:bodyPr wrap="square" rtlCol="0">
            <a:spAutoFit/>
          </a:bodyPr>
          <a:lstStyle/>
          <a:p>
            <a:pPr algn="ctr"/>
            <a:r>
              <a:rPr lang="en-US" sz="3200" dirty="0" smtClean="0">
                <a:solidFill>
                  <a:srgbClr val="FEFEFE"/>
                </a:solidFill>
              </a:rPr>
              <a:t>“</a:t>
            </a:r>
            <a:r>
              <a:rPr lang="en-US" sz="3200" dirty="0"/>
              <a:t>the Christ was to suffer, and that by reason </a:t>
            </a:r>
            <a:r>
              <a:rPr lang="en-US" sz="3200" dirty="0" smtClean="0"/>
              <a:t>               of </a:t>
            </a:r>
            <a:r>
              <a:rPr lang="en-US" sz="3200" dirty="0"/>
              <a:t>His resurrection from the dead He would be </a:t>
            </a:r>
            <a:r>
              <a:rPr lang="en-US" sz="3200" dirty="0" smtClean="0"/>
              <a:t>               the </a:t>
            </a:r>
            <a:r>
              <a:rPr lang="en-US" sz="3200" dirty="0"/>
              <a:t>first to proclaim light both to the Jewish people and to the </a:t>
            </a:r>
            <a:r>
              <a:rPr lang="en-US" sz="3200" dirty="0" smtClean="0"/>
              <a:t>Gentiles.”</a:t>
            </a:r>
          </a:p>
          <a:p>
            <a:pPr algn="ctr"/>
            <a:r>
              <a:rPr lang="en-US" sz="3200" dirty="0" smtClean="0">
                <a:solidFill>
                  <a:srgbClr val="FEFEFE"/>
                </a:solidFill>
              </a:rPr>
              <a:t>(Acts 26:23)</a:t>
            </a:r>
          </a:p>
          <a:p>
            <a:pPr algn="ctr"/>
            <a:endParaRPr lang="en-US" sz="3200" dirty="0">
              <a:solidFill>
                <a:srgbClr val="FEFEFE"/>
              </a:solidFill>
            </a:endParaRPr>
          </a:p>
          <a:p>
            <a:pPr algn="ctr"/>
            <a:r>
              <a:rPr lang="en-US" sz="3200" dirty="0" smtClean="0">
                <a:solidFill>
                  <a:srgbClr val="FEFEFE"/>
                </a:solidFill>
              </a:rPr>
              <a:t>“</a:t>
            </a:r>
            <a:r>
              <a:rPr lang="en-US" sz="3200" dirty="0"/>
              <a:t>For the promise is for you and your children </a:t>
            </a:r>
            <a:r>
              <a:rPr lang="en-US" sz="3200" dirty="0" smtClean="0"/>
              <a:t>              and </a:t>
            </a:r>
            <a:r>
              <a:rPr lang="en-US" sz="3200" dirty="0"/>
              <a:t>for all who are far off, as many as the Lord </a:t>
            </a:r>
            <a:r>
              <a:rPr lang="en-US" sz="3200" dirty="0" smtClean="0"/>
              <a:t>            our </a:t>
            </a:r>
            <a:r>
              <a:rPr lang="en-US" sz="3200" dirty="0"/>
              <a:t>God will call to Himself</a:t>
            </a:r>
            <a:r>
              <a:rPr lang="en-US" sz="3200" dirty="0" smtClean="0"/>
              <a:t>.”</a:t>
            </a:r>
            <a:endParaRPr lang="en-US" sz="3200" dirty="0" smtClean="0">
              <a:solidFill>
                <a:srgbClr val="FEFEFE"/>
              </a:solidFill>
            </a:endParaRPr>
          </a:p>
          <a:p>
            <a:pPr algn="ctr"/>
            <a:r>
              <a:rPr lang="en-US" sz="3200" dirty="0" smtClean="0">
                <a:solidFill>
                  <a:srgbClr val="FEFEFE"/>
                </a:solidFill>
              </a:rPr>
              <a:t>(Acts 2:39)</a:t>
            </a:r>
            <a:endParaRPr lang="en-US" sz="3200" dirty="0" smtClean="0">
              <a:solidFill>
                <a:srgbClr val="FEFEFE"/>
              </a:solidFill>
            </a:endParaRPr>
          </a:p>
        </p:txBody>
      </p:sp>
      <p:pic>
        <p:nvPicPr>
          <p:cNvPr id="22" name="Picture 21"/>
          <p:cNvPicPr>
            <a:picLocks noChangeAspect="1"/>
          </p:cNvPicPr>
          <p:nvPr/>
        </p:nvPicPr>
        <p:blipFill rotWithShape="1">
          <a:blip r:embed="rId2"/>
          <a:srcRect l="21100" t="29062" r="21100" b="35469"/>
          <a:stretch/>
        </p:blipFill>
        <p:spPr>
          <a:xfrm>
            <a:off x="3429000" y="13625"/>
            <a:ext cx="1981200" cy="810490"/>
          </a:xfrm>
          <a:prstGeom prst="rect">
            <a:avLst/>
          </a:prstGeom>
        </p:spPr>
      </p:pic>
      <p:sp>
        <p:nvSpPr>
          <p:cNvPr id="10" name="Rectangle 9"/>
          <p:cNvSpPr/>
          <p:nvPr/>
        </p:nvSpPr>
        <p:spPr>
          <a:xfrm>
            <a:off x="0" y="-114530"/>
            <a:ext cx="91440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rgbClr val="FEFEFE"/>
                </a:solidFill>
              </a:rPr>
              <a:t>Jesus Is The               Of The World </a:t>
            </a:r>
            <a:endParaRPr lang="en-US" sz="4400" dirty="0">
              <a:solidFill>
                <a:srgbClr val="FEFEFE"/>
              </a:solidFill>
            </a:endParaRPr>
          </a:p>
        </p:txBody>
      </p:sp>
    </p:spTree>
    <p:extLst>
      <p:ext uri="{BB962C8B-B14F-4D97-AF65-F5344CB8AC3E}">
        <p14:creationId xmlns:p14="http://schemas.microsoft.com/office/powerpoint/2010/main" val="28659910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3" end="3"/>
                                            </p:txEl>
                                          </p:spTgt>
                                        </p:tgtEl>
                                        <p:attrNameLst>
                                          <p:attrName>style.visibility</p:attrName>
                                        </p:attrNameLst>
                                      </p:cBhvr>
                                      <p:to>
                                        <p:strVal val="visible"/>
                                      </p:to>
                                    </p:set>
                                    <p:animEffect transition="in" filter="fade">
                                      <p:cBhvr>
                                        <p:cTn id="7" dur="1000"/>
                                        <p:tgtEl>
                                          <p:spTgt spid="21">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1">
                                            <p:txEl>
                                              <p:pRg st="4" end="4"/>
                                            </p:txEl>
                                          </p:spTgt>
                                        </p:tgtEl>
                                        <p:attrNameLst>
                                          <p:attrName>style.visibility</p:attrName>
                                        </p:attrNameLst>
                                      </p:cBhvr>
                                      <p:to>
                                        <p:strVal val="visible"/>
                                      </p:to>
                                    </p:set>
                                    <p:animEffect transition="in" filter="fade">
                                      <p:cBhvr>
                                        <p:cTn id="10" dur="1000"/>
                                        <p:tgtEl>
                                          <p:spTgt spid="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791200"/>
            <a:ext cx="9144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0" y="914400"/>
            <a:ext cx="9144000" cy="3539430"/>
          </a:xfrm>
          <a:prstGeom prst="rect">
            <a:avLst/>
          </a:prstGeom>
          <a:noFill/>
        </p:spPr>
        <p:txBody>
          <a:bodyPr wrap="square" rtlCol="0">
            <a:spAutoFit/>
          </a:bodyPr>
          <a:lstStyle/>
          <a:p>
            <a:pPr algn="ctr"/>
            <a:r>
              <a:rPr lang="en-US" sz="3200" dirty="0" smtClean="0">
                <a:solidFill>
                  <a:srgbClr val="FEFEFE"/>
                </a:solidFill>
              </a:rPr>
              <a:t>“</a:t>
            </a:r>
            <a:r>
              <a:rPr lang="en-US" sz="3200" dirty="0"/>
              <a:t>It was necessary that the word of God be spoken to you first; since you repudiate it and judge yourselves unworthy of eternal life, behold, we are turning to the Gentiles. </a:t>
            </a:r>
            <a:r>
              <a:rPr lang="en-US" sz="3200" dirty="0" smtClean="0"/>
              <a:t>For </a:t>
            </a:r>
            <a:r>
              <a:rPr lang="en-US" sz="3200" dirty="0"/>
              <a:t>so the Lord has commanded us</a:t>
            </a:r>
            <a:r>
              <a:rPr lang="en-US" sz="3200" dirty="0" smtClean="0"/>
              <a:t>, ‘</a:t>
            </a:r>
            <a:r>
              <a:rPr lang="en-US" sz="3200" dirty="0"/>
              <a:t>I </a:t>
            </a:r>
            <a:r>
              <a:rPr lang="en-US" sz="3200" cap="small" dirty="0"/>
              <a:t>have placed You as a</a:t>
            </a:r>
            <a:r>
              <a:rPr lang="en-US" sz="3200" dirty="0"/>
              <a:t> </a:t>
            </a:r>
            <a:r>
              <a:rPr lang="en-US" sz="3200" cap="small" dirty="0"/>
              <a:t>light for the </a:t>
            </a:r>
            <a:r>
              <a:rPr lang="en-US" sz="3200" cap="small" dirty="0" smtClean="0"/>
              <a:t>Gentiles</a:t>
            </a:r>
            <a:r>
              <a:rPr lang="en-US" sz="3200" dirty="0" smtClean="0"/>
              <a:t>, </a:t>
            </a:r>
            <a:r>
              <a:rPr lang="en-US" sz="3200" cap="small" dirty="0" smtClean="0"/>
              <a:t>That </a:t>
            </a:r>
            <a:r>
              <a:rPr lang="en-US" sz="3200" cap="small" dirty="0"/>
              <a:t>You may</a:t>
            </a:r>
            <a:r>
              <a:rPr lang="en-US" sz="3200" dirty="0"/>
              <a:t> </a:t>
            </a:r>
            <a:r>
              <a:rPr lang="en-US" sz="3200" cap="small" dirty="0"/>
              <a:t>bring salvation to the end of the earth</a:t>
            </a:r>
            <a:r>
              <a:rPr lang="en-US" sz="3200" dirty="0" smtClean="0"/>
              <a:t>.’”</a:t>
            </a:r>
          </a:p>
          <a:p>
            <a:pPr algn="ctr"/>
            <a:r>
              <a:rPr lang="en-US" sz="3200" dirty="0" smtClean="0">
                <a:solidFill>
                  <a:srgbClr val="FEFEFE"/>
                </a:solidFill>
              </a:rPr>
              <a:t>(Acts 13:46-47)</a:t>
            </a:r>
          </a:p>
        </p:txBody>
      </p:sp>
      <p:pic>
        <p:nvPicPr>
          <p:cNvPr id="22" name="Picture 21"/>
          <p:cNvPicPr>
            <a:picLocks noChangeAspect="1"/>
          </p:cNvPicPr>
          <p:nvPr/>
        </p:nvPicPr>
        <p:blipFill rotWithShape="1">
          <a:blip r:embed="rId2"/>
          <a:srcRect l="21100" t="29062" r="21100" b="35469"/>
          <a:stretch/>
        </p:blipFill>
        <p:spPr>
          <a:xfrm>
            <a:off x="3429000" y="13625"/>
            <a:ext cx="1981200" cy="810490"/>
          </a:xfrm>
          <a:prstGeom prst="rect">
            <a:avLst/>
          </a:prstGeom>
        </p:spPr>
      </p:pic>
      <p:sp>
        <p:nvSpPr>
          <p:cNvPr id="10" name="Rectangle 9"/>
          <p:cNvSpPr/>
          <p:nvPr/>
        </p:nvSpPr>
        <p:spPr>
          <a:xfrm>
            <a:off x="0" y="-114530"/>
            <a:ext cx="91440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rgbClr val="FEFEFE"/>
                </a:solidFill>
              </a:rPr>
              <a:t>Jesus Is The               Of The World </a:t>
            </a:r>
            <a:endParaRPr lang="en-US" sz="4400" dirty="0">
              <a:solidFill>
                <a:srgbClr val="FEFEFE"/>
              </a:solidFill>
            </a:endParaRPr>
          </a:p>
        </p:txBody>
      </p:sp>
    </p:spTree>
    <p:extLst>
      <p:ext uri="{BB962C8B-B14F-4D97-AF65-F5344CB8AC3E}">
        <p14:creationId xmlns:p14="http://schemas.microsoft.com/office/powerpoint/2010/main" val="1279676675"/>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791200"/>
            <a:ext cx="9144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0" y="914400"/>
            <a:ext cx="9144000" cy="6093976"/>
          </a:xfrm>
          <a:prstGeom prst="rect">
            <a:avLst/>
          </a:prstGeom>
          <a:noFill/>
        </p:spPr>
        <p:txBody>
          <a:bodyPr wrap="square" rtlCol="0">
            <a:spAutoFit/>
          </a:bodyPr>
          <a:lstStyle/>
          <a:p>
            <a:pPr algn="ctr"/>
            <a:r>
              <a:rPr lang="en-US" sz="3000" dirty="0" smtClean="0">
                <a:solidFill>
                  <a:srgbClr val="FEFEFE"/>
                </a:solidFill>
              </a:rPr>
              <a:t>“</a:t>
            </a:r>
            <a:r>
              <a:rPr lang="en-US" sz="3000" dirty="0"/>
              <a:t>even if our gospel is veiled, it is veiled to those who are perishing, </a:t>
            </a:r>
            <a:r>
              <a:rPr lang="en-US" sz="3000" dirty="0" smtClean="0"/>
              <a:t>in </a:t>
            </a:r>
            <a:r>
              <a:rPr lang="en-US" sz="3000" dirty="0"/>
              <a:t>whose case the god of this world has blinded the minds of the unbelieving so that they might not see the light of the gospel of the glory of Christ, who is the image of God. </a:t>
            </a:r>
            <a:r>
              <a:rPr lang="en-US" sz="3000" dirty="0" smtClean="0"/>
              <a:t>For </a:t>
            </a:r>
            <a:r>
              <a:rPr lang="en-US" sz="3000" dirty="0"/>
              <a:t>we do not preach ourselves but Christ Jesus as Lord, and ourselves as your bond-servants for Jesus’ sake. </a:t>
            </a:r>
            <a:r>
              <a:rPr lang="en-US" sz="3000" dirty="0" smtClean="0"/>
              <a:t>For </a:t>
            </a:r>
            <a:r>
              <a:rPr lang="en-US" sz="3000" dirty="0"/>
              <a:t>God, who said, “Light shall shine out of darkness,” is the One who has shone in our hearts to give the Light of the knowledge of the glory of God in the face of </a:t>
            </a:r>
            <a:r>
              <a:rPr lang="en-US" sz="3000" dirty="0" smtClean="0"/>
              <a:t>Christ. But </a:t>
            </a:r>
            <a:r>
              <a:rPr lang="en-US" sz="3000" dirty="0"/>
              <a:t>we have this treasure in earthen vessels, so that the surpassing greatness of the power will be of God and not from </a:t>
            </a:r>
            <a:r>
              <a:rPr lang="en-US" sz="3000" dirty="0" smtClean="0"/>
              <a:t>ourselves.’”</a:t>
            </a:r>
          </a:p>
          <a:p>
            <a:pPr algn="ctr"/>
            <a:r>
              <a:rPr lang="en-US" sz="3000" dirty="0" smtClean="0">
                <a:solidFill>
                  <a:srgbClr val="FEFEFE"/>
                </a:solidFill>
              </a:rPr>
              <a:t>(2 Corinthians 4:3-7)</a:t>
            </a:r>
          </a:p>
        </p:txBody>
      </p:sp>
      <p:pic>
        <p:nvPicPr>
          <p:cNvPr id="22" name="Picture 21"/>
          <p:cNvPicPr>
            <a:picLocks noChangeAspect="1"/>
          </p:cNvPicPr>
          <p:nvPr/>
        </p:nvPicPr>
        <p:blipFill rotWithShape="1">
          <a:blip r:embed="rId2"/>
          <a:srcRect l="21100" t="29062" r="21100" b="35469"/>
          <a:stretch/>
        </p:blipFill>
        <p:spPr>
          <a:xfrm>
            <a:off x="2438400" y="0"/>
            <a:ext cx="1981200" cy="810490"/>
          </a:xfrm>
          <a:prstGeom prst="rect">
            <a:avLst/>
          </a:prstGeom>
        </p:spPr>
      </p:pic>
      <p:sp>
        <p:nvSpPr>
          <p:cNvPr id="10" name="Rectangle 9"/>
          <p:cNvSpPr/>
          <p:nvPr/>
        </p:nvSpPr>
        <p:spPr>
          <a:xfrm>
            <a:off x="0" y="-152400"/>
            <a:ext cx="91440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rgbClr val="FEFEFE"/>
                </a:solidFill>
              </a:rPr>
              <a:t>The              Of The Gospel</a:t>
            </a:r>
            <a:endParaRPr lang="en-US" sz="4400" dirty="0">
              <a:solidFill>
                <a:srgbClr val="FEFEFE"/>
              </a:solidFill>
            </a:endParaRPr>
          </a:p>
        </p:txBody>
      </p:sp>
    </p:spTree>
    <p:extLst>
      <p:ext uri="{BB962C8B-B14F-4D97-AF65-F5344CB8AC3E}">
        <p14:creationId xmlns:p14="http://schemas.microsoft.com/office/powerpoint/2010/main" val="3565456845"/>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791200"/>
            <a:ext cx="9144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0" y="914400"/>
            <a:ext cx="9144000" cy="6093976"/>
          </a:xfrm>
          <a:prstGeom prst="rect">
            <a:avLst/>
          </a:prstGeom>
          <a:noFill/>
        </p:spPr>
        <p:txBody>
          <a:bodyPr wrap="square" rtlCol="0">
            <a:spAutoFit/>
          </a:bodyPr>
          <a:lstStyle/>
          <a:p>
            <a:pPr algn="ctr"/>
            <a:r>
              <a:rPr lang="en-US" sz="3000" dirty="0" smtClean="0">
                <a:solidFill>
                  <a:srgbClr val="FEFEFE"/>
                </a:solidFill>
              </a:rPr>
              <a:t>“</a:t>
            </a:r>
            <a:r>
              <a:rPr lang="en-US" sz="3000" dirty="0"/>
              <a:t>even if our gospel is veiled, it is veiled to those who are perishing, </a:t>
            </a:r>
            <a:r>
              <a:rPr lang="en-US" sz="3000" dirty="0" smtClean="0"/>
              <a:t>in </a:t>
            </a:r>
            <a:r>
              <a:rPr lang="en-US" sz="3000" dirty="0"/>
              <a:t>whose case the god of this world has blinded the minds of the unbelieving so that they might not see </a:t>
            </a:r>
            <a:r>
              <a:rPr lang="en-US" sz="3000" dirty="0">
                <a:solidFill>
                  <a:srgbClr val="FFC000"/>
                </a:solidFill>
              </a:rPr>
              <a:t>the light of the gospel of the glory of Christ</a:t>
            </a:r>
            <a:r>
              <a:rPr lang="en-US" sz="3000" dirty="0"/>
              <a:t>, who is the image of God. </a:t>
            </a:r>
            <a:r>
              <a:rPr lang="en-US" sz="3000" dirty="0" smtClean="0"/>
              <a:t>For </a:t>
            </a:r>
            <a:r>
              <a:rPr lang="en-US" sz="3000" dirty="0"/>
              <a:t>we do not preach ourselves but Christ Jesus as Lord, and ourselves as your bond-servants for Jesus’ sake. </a:t>
            </a:r>
            <a:r>
              <a:rPr lang="en-US" sz="3000" dirty="0" smtClean="0"/>
              <a:t>For </a:t>
            </a:r>
            <a:r>
              <a:rPr lang="en-US" sz="3000" dirty="0"/>
              <a:t>God, who said, “Light shall shine out of darkness,” is the One who has shone in our hearts to give the Light of the knowledge of the glory of God in the face of </a:t>
            </a:r>
            <a:r>
              <a:rPr lang="en-US" sz="3000" dirty="0" smtClean="0"/>
              <a:t>Christ. But </a:t>
            </a:r>
            <a:r>
              <a:rPr lang="en-US" sz="3000" dirty="0"/>
              <a:t>we have this treasure in earthen vessels, so that the surpassing greatness of the power will be of God and not from </a:t>
            </a:r>
            <a:r>
              <a:rPr lang="en-US" sz="3000" dirty="0" smtClean="0"/>
              <a:t>ourselves.’”</a:t>
            </a:r>
          </a:p>
          <a:p>
            <a:pPr algn="ctr"/>
            <a:r>
              <a:rPr lang="en-US" sz="3000" dirty="0" smtClean="0">
                <a:solidFill>
                  <a:srgbClr val="FEFEFE"/>
                </a:solidFill>
              </a:rPr>
              <a:t>(2 Corinthians 4:3-7)</a:t>
            </a:r>
          </a:p>
        </p:txBody>
      </p:sp>
      <p:pic>
        <p:nvPicPr>
          <p:cNvPr id="22" name="Picture 21"/>
          <p:cNvPicPr>
            <a:picLocks noChangeAspect="1"/>
          </p:cNvPicPr>
          <p:nvPr/>
        </p:nvPicPr>
        <p:blipFill rotWithShape="1">
          <a:blip r:embed="rId2"/>
          <a:srcRect l="21100" t="29062" r="21100" b="35469"/>
          <a:stretch/>
        </p:blipFill>
        <p:spPr>
          <a:xfrm>
            <a:off x="2438400" y="0"/>
            <a:ext cx="1981200" cy="810490"/>
          </a:xfrm>
          <a:prstGeom prst="rect">
            <a:avLst/>
          </a:prstGeom>
        </p:spPr>
      </p:pic>
      <p:sp>
        <p:nvSpPr>
          <p:cNvPr id="10" name="Rectangle 9"/>
          <p:cNvSpPr/>
          <p:nvPr/>
        </p:nvSpPr>
        <p:spPr>
          <a:xfrm>
            <a:off x="0" y="-152400"/>
            <a:ext cx="91440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rgbClr val="FEFEFE"/>
                </a:solidFill>
              </a:rPr>
              <a:t>The              Of The Gospel</a:t>
            </a:r>
            <a:endParaRPr lang="en-US" sz="4400" dirty="0">
              <a:solidFill>
                <a:srgbClr val="FEFEFE"/>
              </a:solidFill>
            </a:endParaRPr>
          </a:p>
        </p:txBody>
      </p:sp>
    </p:spTree>
    <p:extLst>
      <p:ext uri="{BB962C8B-B14F-4D97-AF65-F5344CB8AC3E}">
        <p14:creationId xmlns:p14="http://schemas.microsoft.com/office/powerpoint/2010/main" val="1933771503"/>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791200"/>
            <a:ext cx="9144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0" y="914400"/>
            <a:ext cx="9144000" cy="6093976"/>
          </a:xfrm>
          <a:prstGeom prst="rect">
            <a:avLst/>
          </a:prstGeom>
          <a:noFill/>
        </p:spPr>
        <p:txBody>
          <a:bodyPr wrap="square" rtlCol="0">
            <a:spAutoFit/>
          </a:bodyPr>
          <a:lstStyle/>
          <a:p>
            <a:pPr algn="ctr"/>
            <a:r>
              <a:rPr lang="en-US" sz="3000" dirty="0" smtClean="0">
                <a:solidFill>
                  <a:srgbClr val="FEFEFE"/>
                </a:solidFill>
              </a:rPr>
              <a:t>“</a:t>
            </a:r>
            <a:r>
              <a:rPr lang="en-US" sz="3000" dirty="0"/>
              <a:t>even if our gospel is veiled, it is veiled to those who are perishing, </a:t>
            </a:r>
            <a:r>
              <a:rPr lang="en-US" sz="3000" dirty="0" smtClean="0"/>
              <a:t>in </a:t>
            </a:r>
            <a:r>
              <a:rPr lang="en-US" sz="3000" dirty="0"/>
              <a:t>whose case the god of this world has blinded the minds of the unbelieving so that they might not see </a:t>
            </a:r>
            <a:r>
              <a:rPr lang="en-US" sz="3000" dirty="0">
                <a:solidFill>
                  <a:srgbClr val="FFC000"/>
                </a:solidFill>
              </a:rPr>
              <a:t>the light of the gospel of the glory of Christ</a:t>
            </a:r>
            <a:r>
              <a:rPr lang="en-US" sz="3000" dirty="0"/>
              <a:t>, who is the image of God. </a:t>
            </a:r>
            <a:r>
              <a:rPr lang="en-US" sz="3000" dirty="0" smtClean="0"/>
              <a:t>For </a:t>
            </a:r>
            <a:r>
              <a:rPr lang="en-US" sz="3000" dirty="0"/>
              <a:t>we do not preach ourselves but Christ Jesus as Lord, and ourselves as your bond-servants for Jesus’ sake. </a:t>
            </a:r>
            <a:r>
              <a:rPr lang="en-US" sz="3000" dirty="0" smtClean="0"/>
              <a:t>For </a:t>
            </a:r>
            <a:r>
              <a:rPr lang="en-US" sz="3000" dirty="0"/>
              <a:t>God, who said, “Light shall shine out of darkness,” is the One who has shone in our hearts to give </a:t>
            </a:r>
            <a:r>
              <a:rPr lang="en-US" sz="3000" dirty="0">
                <a:solidFill>
                  <a:srgbClr val="FFC000"/>
                </a:solidFill>
              </a:rPr>
              <a:t>the Light of the knowledge of the glory of God in the face of </a:t>
            </a:r>
            <a:r>
              <a:rPr lang="en-US" sz="3000" dirty="0" smtClean="0">
                <a:solidFill>
                  <a:srgbClr val="FFC000"/>
                </a:solidFill>
              </a:rPr>
              <a:t>Christ</a:t>
            </a:r>
            <a:r>
              <a:rPr lang="en-US" sz="3000" dirty="0" smtClean="0"/>
              <a:t>. But </a:t>
            </a:r>
            <a:r>
              <a:rPr lang="en-US" sz="3000" dirty="0"/>
              <a:t>we have this treasure in earthen vessels, so that the surpassing greatness of the power will be of God and not from </a:t>
            </a:r>
            <a:r>
              <a:rPr lang="en-US" sz="3000" dirty="0" smtClean="0"/>
              <a:t>ourselves.’”</a:t>
            </a:r>
          </a:p>
          <a:p>
            <a:pPr algn="ctr"/>
            <a:r>
              <a:rPr lang="en-US" sz="3000" dirty="0" smtClean="0">
                <a:solidFill>
                  <a:srgbClr val="FEFEFE"/>
                </a:solidFill>
              </a:rPr>
              <a:t>(2 Corinthians 4:3-7)</a:t>
            </a:r>
          </a:p>
        </p:txBody>
      </p:sp>
      <p:pic>
        <p:nvPicPr>
          <p:cNvPr id="22" name="Picture 21"/>
          <p:cNvPicPr>
            <a:picLocks noChangeAspect="1"/>
          </p:cNvPicPr>
          <p:nvPr/>
        </p:nvPicPr>
        <p:blipFill rotWithShape="1">
          <a:blip r:embed="rId2"/>
          <a:srcRect l="21100" t="29062" r="21100" b="35469"/>
          <a:stretch/>
        </p:blipFill>
        <p:spPr>
          <a:xfrm>
            <a:off x="2438400" y="0"/>
            <a:ext cx="1981200" cy="810490"/>
          </a:xfrm>
          <a:prstGeom prst="rect">
            <a:avLst/>
          </a:prstGeom>
        </p:spPr>
      </p:pic>
      <p:sp>
        <p:nvSpPr>
          <p:cNvPr id="10" name="Rectangle 9"/>
          <p:cNvSpPr/>
          <p:nvPr/>
        </p:nvSpPr>
        <p:spPr>
          <a:xfrm>
            <a:off x="0" y="-152400"/>
            <a:ext cx="91440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rgbClr val="FEFEFE"/>
                </a:solidFill>
              </a:rPr>
              <a:t>The              Of The Gospel</a:t>
            </a:r>
            <a:endParaRPr lang="en-US" sz="4400" dirty="0">
              <a:solidFill>
                <a:srgbClr val="FEFEFE"/>
              </a:solidFill>
            </a:endParaRPr>
          </a:p>
        </p:txBody>
      </p:sp>
    </p:spTree>
    <p:extLst>
      <p:ext uri="{BB962C8B-B14F-4D97-AF65-F5344CB8AC3E}">
        <p14:creationId xmlns:p14="http://schemas.microsoft.com/office/powerpoint/2010/main" val="1117871705"/>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791200"/>
            <a:ext cx="9144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0" y="914400"/>
            <a:ext cx="9144000" cy="3385542"/>
          </a:xfrm>
          <a:prstGeom prst="rect">
            <a:avLst/>
          </a:prstGeom>
          <a:noFill/>
        </p:spPr>
        <p:txBody>
          <a:bodyPr wrap="square" rtlCol="0">
            <a:spAutoFit/>
          </a:bodyPr>
          <a:lstStyle/>
          <a:p>
            <a:pPr algn="ctr"/>
            <a:r>
              <a:rPr lang="en-US" sz="3000" dirty="0" smtClean="0">
                <a:solidFill>
                  <a:srgbClr val="FEFEFE"/>
                </a:solidFill>
              </a:rPr>
              <a:t>“</a:t>
            </a:r>
            <a:r>
              <a:rPr lang="en-US" sz="3200" dirty="0"/>
              <a:t>The unfolding of Your words gives light;</a:t>
            </a:r>
            <a:br>
              <a:rPr lang="en-US" sz="3200" dirty="0"/>
            </a:br>
            <a:r>
              <a:rPr lang="en-US" sz="3200" dirty="0"/>
              <a:t>It gives understanding to the simple</a:t>
            </a:r>
            <a:r>
              <a:rPr lang="en-US" sz="3200" dirty="0" smtClean="0"/>
              <a:t>.”</a:t>
            </a:r>
          </a:p>
          <a:p>
            <a:pPr algn="ctr"/>
            <a:r>
              <a:rPr lang="en-US" sz="3000" dirty="0" smtClean="0">
                <a:solidFill>
                  <a:srgbClr val="FEFEFE"/>
                </a:solidFill>
              </a:rPr>
              <a:t>(Psalm 119:130)</a:t>
            </a:r>
          </a:p>
          <a:p>
            <a:pPr algn="ctr"/>
            <a:endParaRPr lang="en-US" sz="3000" dirty="0">
              <a:solidFill>
                <a:srgbClr val="FEFEFE"/>
              </a:solidFill>
            </a:endParaRPr>
          </a:p>
          <a:p>
            <a:pPr algn="ctr"/>
            <a:r>
              <a:rPr lang="en-US" sz="3000" dirty="0" smtClean="0">
                <a:solidFill>
                  <a:srgbClr val="FEFEFE"/>
                </a:solidFill>
              </a:rPr>
              <a:t>“For the commandment is a lamp                                             and the teaching is light”</a:t>
            </a:r>
          </a:p>
          <a:p>
            <a:pPr algn="ctr"/>
            <a:r>
              <a:rPr lang="en-US" sz="3000" dirty="0" smtClean="0">
                <a:solidFill>
                  <a:srgbClr val="FEFEFE"/>
                </a:solidFill>
              </a:rPr>
              <a:t>(Proverbs 6:23)</a:t>
            </a:r>
            <a:endParaRPr lang="en-US" sz="3000" dirty="0" smtClean="0">
              <a:solidFill>
                <a:srgbClr val="FEFEFE"/>
              </a:solidFill>
            </a:endParaRPr>
          </a:p>
        </p:txBody>
      </p:sp>
      <p:pic>
        <p:nvPicPr>
          <p:cNvPr id="22" name="Picture 21"/>
          <p:cNvPicPr>
            <a:picLocks noChangeAspect="1"/>
          </p:cNvPicPr>
          <p:nvPr/>
        </p:nvPicPr>
        <p:blipFill rotWithShape="1">
          <a:blip r:embed="rId2"/>
          <a:srcRect l="21100" t="29062" r="21100" b="35469"/>
          <a:stretch/>
        </p:blipFill>
        <p:spPr>
          <a:xfrm>
            <a:off x="2438400" y="0"/>
            <a:ext cx="1981200" cy="810490"/>
          </a:xfrm>
          <a:prstGeom prst="rect">
            <a:avLst/>
          </a:prstGeom>
        </p:spPr>
      </p:pic>
      <p:sp>
        <p:nvSpPr>
          <p:cNvPr id="10" name="Rectangle 9"/>
          <p:cNvSpPr/>
          <p:nvPr/>
        </p:nvSpPr>
        <p:spPr>
          <a:xfrm>
            <a:off x="0" y="-152400"/>
            <a:ext cx="91440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rgbClr val="FEFEFE"/>
                </a:solidFill>
              </a:rPr>
              <a:t>The              Of The Gospel</a:t>
            </a:r>
            <a:endParaRPr lang="en-US" sz="4400" dirty="0">
              <a:solidFill>
                <a:srgbClr val="FEFEFE"/>
              </a:solidFill>
            </a:endParaRPr>
          </a:p>
        </p:txBody>
      </p:sp>
    </p:spTree>
    <p:extLst>
      <p:ext uri="{BB962C8B-B14F-4D97-AF65-F5344CB8AC3E}">
        <p14:creationId xmlns:p14="http://schemas.microsoft.com/office/powerpoint/2010/main" val="193706564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3" end="3"/>
                                            </p:txEl>
                                          </p:spTgt>
                                        </p:tgtEl>
                                        <p:attrNameLst>
                                          <p:attrName>style.visibility</p:attrName>
                                        </p:attrNameLst>
                                      </p:cBhvr>
                                      <p:to>
                                        <p:strVal val="visible"/>
                                      </p:to>
                                    </p:set>
                                    <p:animEffect transition="in" filter="fade">
                                      <p:cBhvr>
                                        <p:cTn id="7" dur="1000"/>
                                        <p:tgtEl>
                                          <p:spTgt spid="21">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1">
                                            <p:txEl>
                                              <p:pRg st="4" end="4"/>
                                            </p:txEl>
                                          </p:spTgt>
                                        </p:tgtEl>
                                        <p:attrNameLst>
                                          <p:attrName>style.visibility</p:attrName>
                                        </p:attrNameLst>
                                      </p:cBhvr>
                                      <p:to>
                                        <p:strVal val="visible"/>
                                      </p:to>
                                    </p:set>
                                    <p:animEffect transition="in" filter="fade">
                                      <p:cBhvr>
                                        <p:cTn id="10" dur="1000"/>
                                        <p:tgtEl>
                                          <p:spTgt spid="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791200"/>
            <a:ext cx="9144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0" y="914400"/>
            <a:ext cx="9144000" cy="3508653"/>
          </a:xfrm>
          <a:prstGeom prst="rect">
            <a:avLst/>
          </a:prstGeom>
          <a:noFill/>
        </p:spPr>
        <p:txBody>
          <a:bodyPr wrap="square" rtlCol="0">
            <a:spAutoFit/>
          </a:bodyPr>
          <a:lstStyle/>
          <a:p>
            <a:pPr algn="ctr"/>
            <a:r>
              <a:rPr lang="en-US" sz="3000" dirty="0" smtClean="0">
                <a:solidFill>
                  <a:srgbClr val="FEFEFE"/>
                </a:solidFill>
              </a:rPr>
              <a:t>“</a:t>
            </a:r>
            <a:r>
              <a:rPr lang="en-US" sz="3200" dirty="0" smtClean="0"/>
              <a:t>For </a:t>
            </a:r>
            <a:r>
              <a:rPr lang="en-US" sz="3200" dirty="0"/>
              <a:t>a little while longer the Light is among you. Walk while you have the Light, so that darkness will not overtake you; he who walks in the darkness does not know where he goes. </a:t>
            </a:r>
            <a:r>
              <a:rPr lang="en-US" sz="3200" dirty="0" smtClean="0"/>
              <a:t>While </a:t>
            </a:r>
            <a:r>
              <a:rPr lang="en-US" sz="3200" dirty="0"/>
              <a:t>you have the Light, believe in the Light, so that you may become </a:t>
            </a:r>
            <a:r>
              <a:rPr lang="en-US" sz="3200" dirty="0" smtClean="0"/>
              <a:t>                  sons </a:t>
            </a:r>
            <a:r>
              <a:rPr lang="en-US" sz="3200" dirty="0"/>
              <a:t>of Light</a:t>
            </a:r>
            <a:r>
              <a:rPr lang="en-US" sz="3200" dirty="0" smtClean="0"/>
              <a:t>.”</a:t>
            </a:r>
          </a:p>
          <a:p>
            <a:pPr algn="ctr"/>
            <a:r>
              <a:rPr lang="en-US" sz="3000" dirty="0">
                <a:solidFill>
                  <a:srgbClr val="FEFEFE"/>
                </a:solidFill>
              </a:rPr>
              <a:t>(</a:t>
            </a:r>
            <a:r>
              <a:rPr lang="en-US" sz="3000" dirty="0" smtClean="0">
                <a:solidFill>
                  <a:srgbClr val="FEFEFE"/>
                </a:solidFill>
              </a:rPr>
              <a:t>John 12:35-36)</a:t>
            </a:r>
          </a:p>
        </p:txBody>
      </p:sp>
      <p:pic>
        <p:nvPicPr>
          <p:cNvPr id="22" name="Picture 21"/>
          <p:cNvPicPr>
            <a:picLocks noChangeAspect="1"/>
          </p:cNvPicPr>
          <p:nvPr/>
        </p:nvPicPr>
        <p:blipFill rotWithShape="1">
          <a:blip r:embed="rId2"/>
          <a:srcRect l="21100" t="29062" r="21100" b="35469"/>
          <a:stretch/>
        </p:blipFill>
        <p:spPr>
          <a:xfrm>
            <a:off x="2438400" y="0"/>
            <a:ext cx="1981200" cy="810490"/>
          </a:xfrm>
          <a:prstGeom prst="rect">
            <a:avLst/>
          </a:prstGeom>
        </p:spPr>
      </p:pic>
      <p:sp>
        <p:nvSpPr>
          <p:cNvPr id="10" name="Rectangle 9"/>
          <p:cNvSpPr/>
          <p:nvPr/>
        </p:nvSpPr>
        <p:spPr>
          <a:xfrm>
            <a:off x="0" y="-152400"/>
            <a:ext cx="91440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rgbClr val="FEFEFE"/>
                </a:solidFill>
              </a:rPr>
              <a:t>The              Of The Gospel</a:t>
            </a:r>
            <a:endParaRPr lang="en-US" sz="4400" dirty="0">
              <a:solidFill>
                <a:srgbClr val="FEFEFE"/>
              </a:solidFill>
            </a:endParaRPr>
          </a:p>
        </p:txBody>
      </p:sp>
    </p:spTree>
    <p:extLst>
      <p:ext uri="{BB962C8B-B14F-4D97-AF65-F5344CB8AC3E}">
        <p14:creationId xmlns:p14="http://schemas.microsoft.com/office/powerpoint/2010/main" val="1294275091"/>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a:srcRect l="21100" t="29062" r="21100" b="35469"/>
          <a:stretch/>
        </p:blipFill>
        <p:spPr>
          <a:xfrm>
            <a:off x="4038600" y="0"/>
            <a:ext cx="1981200" cy="810490"/>
          </a:xfrm>
          <a:prstGeom prst="rect">
            <a:avLst/>
          </a:prstGeom>
        </p:spPr>
      </p:pic>
      <p:sp>
        <p:nvSpPr>
          <p:cNvPr id="9" name="Rectangle 8"/>
          <p:cNvSpPr/>
          <p:nvPr/>
        </p:nvSpPr>
        <p:spPr>
          <a:xfrm>
            <a:off x="0" y="5791200"/>
            <a:ext cx="9144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0" y="914400"/>
            <a:ext cx="9144000" cy="1569660"/>
          </a:xfrm>
          <a:prstGeom prst="rect">
            <a:avLst/>
          </a:prstGeom>
          <a:noFill/>
        </p:spPr>
        <p:txBody>
          <a:bodyPr wrap="square" rtlCol="0">
            <a:spAutoFit/>
          </a:bodyPr>
          <a:lstStyle/>
          <a:p>
            <a:pPr algn="ctr"/>
            <a:r>
              <a:rPr lang="en-US" sz="3200" dirty="0" smtClean="0">
                <a:solidFill>
                  <a:srgbClr val="FEFEFE"/>
                </a:solidFill>
              </a:rPr>
              <a:t>“as many as received Him, to them He gave the right to become children of God”</a:t>
            </a:r>
            <a:endParaRPr lang="en-US" sz="3200" dirty="0" smtClean="0"/>
          </a:p>
          <a:p>
            <a:pPr algn="ctr"/>
            <a:r>
              <a:rPr lang="en-US" sz="3200" dirty="0">
                <a:solidFill>
                  <a:srgbClr val="FEFEFE"/>
                </a:solidFill>
              </a:rPr>
              <a:t>(</a:t>
            </a:r>
            <a:r>
              <a:rPr lang="en-US" sz="3200" dirty="0" smtClean="0">
                <a:solidFill>
                  <a:srgbClr val="FEFEFE"/>
                </a:solidFill>
              </a:rPr>
              <a:t>John 1:12)</a:t>
            </a:r>
          </a:p>
        </p:txBody>
      </p:sp>
      <p:sp>
        <p:nvSpPr>
          <p:cNvPr id="10" name="Rectangle 9"/>
          <p:cNvSpPr/>
          <p:nvPr/>
        </p:nvSpPr>
        <p:spPr>
          <a:xfrm>
            <a:off x="0" y="-128155"/>
            <a:ext cx="65532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rgbClr val="FEFEFE"/>
                </a:solidFill>
              </a:rPr>
              <a:t>Sons Of</a:t>
            </a:r>
            <a:endParaRPr lang="en-US" sz="4400" dirty="0">
              <a:solidFill>
                <a:schemeClr val="bg1"/>
              </a:solidFill>
            </a:endParaRPr>
          </a:p>
        </p:txBody>
      </p:sp>
    </p:spTree>
    <p:extLst>
      <p:ext uri="{BB962C8B-B14F-4D97-AF65-F5344CB8AC3E}">
        <p14:creationId xmlns:p14="http://schemas.microsoft.com/office/powerpoint/2010/main" val="337251520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1000"/>
                                        <p:tgtEl>
                                          <p:spTgt spid="2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1">
                                            <p:txEl>
                                              <p:pRg st="1" end="1"/>
                                            </p:txEl>
                                          </p:spTgt>
                                        </p:tgtEl>
                                        <p:attrNameLst>
                                          <p:attrName>style.visibility</p:attrName>
                                        </p:attrNameLst>
                                      </p:cBhvr>
                                      <p:to>
                                        <p:strVal val="visible"/>
                                      </p:to>
                                    </p:set>
                                    <p:animEffect transition="in" filter="fade">
                                      <p:cBhvr>
                                        <p:cTn id="10" dur="10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a:srcRect l="21100" t="29062" r="21100" b="35469"/>
          <a:stretch/>
        </p:blipFill>
        <p:spPr>
          <a:xfrm>
            <a:off x="4038600" y="0"/>
            <a:ext cx="1981200" cy="810490"/>
          </a:xfrm>
          <a:prstGeom prst="rect">
            <a:avLst/>
          </a:prstGeom>
        </p:spPr>
      </p:pic>
      <p:sp>
        <p:nvSpPr>
          <p:cNvPr id="9" name="Rectangle 8"/>
          <p:cNvSpPr/>
          <p:nvPr/>
        </p:nvSpPr>
        <p:spPr>
          <a:xfrm>
            <a:off x="0" y="5791200"/>
            <a:ext cx="9144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0" y="914400"/>
            <a:ext cx="9144000" cy="5693866"/>
          </a:xfrm>
          <a:prstGeom prst="rect">
            <a:avLst/>
          </a:prstGeom>
          <a:noFill/>
        </p:spPr>
        <p:txBody>
          <a:bodyPr wrap="square" rtlCol="0">
            <a:spAutoFit/>
          </a:bodyPr>
          <a:lstStyle/>
          <a:p>
            <a:pPr algn="ctr"/>
            <a:r>
              <a:rPr lang="en-US" sz="2800" dirty="0" smtClean="0">
                <a:solidFill>
                  <a:srgbClr val="FEFEFE"/>
                </a:solidFill>
              </a:rPr>
              <a:t>“</a:t>
            </a:r>
            <a:r>
              <a:rPr lang="en-US" sz="2800" dirty="0"/>
              <a:t>Or do you not know that all of us who have been baptized into Christ Jesus have been baptized into His death? </a:t>
            </a:r>
            <a:r>
              <a:rPr lang="en-US" sz="2800" dirty="0" smtClean="0"/>
              <a:t>Therefore </a:t>
            </a:r>
            <a:r>
              <a:rPr lang="en-US" sz="2800" dirty="0"/>
              <a:t>we have been buried with Him through baptism into death, so that as Christ was raised from the dead through the glory of the Father, so we too might walk in newness of life. </a:t>
            </a:r>
            <a:r>
              <a:rPr lang="en-US" sz="2800" dirty="0" smtClean="0"/>
              <a:t>For </a:t>
            </a:r>
            <a:r>
              <a:rPr lang="en-US" sz="2800" dirty="0"/>
              <a:t>if we have become united with Him in the likeness of His death, certainly we shall also be in the likeness of His resurrection, </a:t>
            </a:r>
            <a:r>
              <a:rPr lang="en-US" sz="2800" dirty="0" smtClean="0"/>
              <a:t>knowing </a:t>
            </a:r>
            <a:r>
              <a:rPr lang="en-US" sz="2800" dirty="0"/>
              <a:t>this, that our old self was crucified with Him, in order that our body of sin might be done away with, so that we would no longer be slaves to sin; </a:t>
            </a:r>
            <a:r>
              <a:rPr lang="en-US" sz="2800" dirty="0" smtClean="0"/>
              <a:t>for </a:t>
            </a:r>
            <a:r>
              <a:rPr lang="en-US" sz="2800" dirty="0"/>
              <a:t>he who has died is freed from </a:t>
            </a:r>
            <a:r>
              <a:rPr lang="en-US" sz="2800" dirty="0" smtClean="0"/>
              <a:t>sin. Now </a:t>
            </a:r>
            <a:r>
              <a:rPr lang="en-US" sz="2800" dirty="0"/>
              <a:t>if we have died with Christ, we believe that we shall also live with </a:t>
            </a:r>
            <a:r>
              <a:rPr lang="en-US" sz="2800" dirty="0" smtClean="0"/>
              <a:t>Him”</a:t>
            </a:r>
            <a:endParaRPr lang="en-US" sz="2800" dirty="0"/>
          </a:p>
          <a:p>
            <a:pPr algn="ctr"/>
            <a:r>
              <a:rPr lang="en-US" sz="2800" dirty="0" smtClean="0">
                <a:solidFill>
                  <a:srgbClr val="FEFEFE"/>
                </a:solidFill>
              </a:rPr>
              <a:t>(</a:t>
            </a:r>
            <a:r>
              <a:rPr lang="en-US" sz="2800" dirty="0" smtClean="0">
                <a:solidFill>
                  <a:srgbClr val="FEFEFE"/>
                </a:solidFill>
              </a:rPr>
              <a:t>Romans 6:3-8)</a:t>
            </a:r>
          </a:p>
        </p:txBody>
      </p:sp>
      <p:sp>
        <p:nvSpPr>
          <p:cNvPr id="10" name="Rectangle 9"/>
          <p:cNvSpPr/>
          <p:nvPr/>
        </p:nvSpPr>
        <p:spPr>
          <a:xfrm>
            <a:off x="0" y="-128155"/>
            <a:ext cx="65532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rgbClr val="FEFEFE"/>
                </a:solidFill>
              </a:rPr>
              <a:t>Sons Of</a:t>
            </a:r>
            <a:endParaRPr lang="en-US" sz="4400" dirty="0">
              <a:solidFill>
                <a:schemeClr val="bg1"/>
              </a:solidFill>
            </a:endParaRPr>
          </a:p>
        </p:txBody>
      </p:sp>
    </p:spTree>
    <p:extLst>
      <p:ext uri="{BB962C8B-B14F-4D97-AF65-F5344CB8AC3E}">
        <p14:creationId xmlns:p14="http://schemas.microsoft.com/office/powerpoint/2010/main" val="1890636469"/>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a:srcRect l="21100" t="29062" r="21100" b="35469"/>
          <a:stretch/>
        </p:blipFill>
        <p:spPr>
          <a:xfrm>
            <a:off x="4038600" y="0"/>
            <a:ext cx="1981200" cy="810490"/>
          </a:xfrm>
          <a:prstGeom prst="rect">
            <a:avLst/>
          </a:prstGeom>
        </p:spPr>
      </p:pic>
      <p:sp>
        <p:nvSpPr>
          <p:cNvPr id="9" name="Rectangle 8"/>
          <p:cNvSpPr/>
          <p:nvPr/>
        </p:nvSpPr>
        <p:spPr>
          <a:xfrm>
            <a:off x="0" y="5791200"/>
            <a:ext cx="9144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0" y="914400"/>
            <a:ext cx="9144000" cy="1569660"/>
          </a:xfrm>
          <a:prstGeom prst="rect">
            <a:avLst/>
          </a:prstGeom>
          <a:noFill/>
        </p:spPr>
        <p:txBody>
          <a:bodyPr wrap="square" rtlCol="0">
            <a:spAutoFit/>
          </a:bodyPr>
          <a:lstStyle/>
          <a:p>
            <a:pPr algn="ctr"/>
            <a:r>
              <a:rPr lang="en-US" sz="3200" dirty="0" smtClean="0">
                <a:solidFill>
                  <a:srgbClr val="FEFEFE"/>
                </a:solidFill>
              </a:rPr>
              <a:t>“</a:t>
            </a:r>
            <a:r>
              <a:rPr lang="en-US" sz="3200" dirty="0"/>
              <a:t>While you have the Light, believe in the Light, so that you may become </a:t>
            </a:r>
            <a:r>
              <a:rPr lang="en-US" sz="3200" dirty="0">
                <a:solidFill>
                  <a:srgbClr val="FFC000"/>
                </a:solidFill>
              </a:rPr>
              <a:t>sons of Light</a:t>
            </a:r>
            <a:r>
              <a:rPr lang="en-US" sz="3200" dirty="0" smtClean="0"/>
              <a:t>.”</a:t>
            </a:r>
          </a:p>
          <a:p>
            <a:pPr algn="ctr"/>
            <a:r>
              <a:rPr lang="en-US" sz="3200" dirty="0" smtClean="0">
                <a:solidFill>
                  <a:srgbClr val="FEFEFE"/>
                </a:solidFill>
              </a:rPr>
              <a:t>(</a:t>
            </a:r>
            <a:r>
              <a:rPr lang="en-US" sz="3200" dirty="0" smtClean="0">
                <a:solidFill>
                  <a:srgbClr val="FEFEFE"/>
                </a:solidFill>
              </a:rPr>
              <a:t>John 12:36)</a:t>
            </a:r>
          </a:p>
        </p:txBody>
      </p:sp>
      <p:sp>
        <p:nvSpPr>
          <p:cNvPr id="10" name="Rectangle 9"/>
          <p:cNvSpPr/>
          <p:nvPr/>
        </p:nvSpPr>
        <p:spPr>
          <a:xfrm>
            <a:off x="0" y="-128155"/>
            <a:ext cx="65532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rgbClr val="FEFEFE"/>
                </a:solidFill>
              </a:rPr>
              <a:t>Sons Of</a:t>
            </a:r>
            <a:endParaRPr lang="en-US" sz="4400" dirty="0">
              <a:solidFill>
                <a:schemeClr val="bg1"/>
              </a:solidFill>
            </a:endParaRPr>
          </a:p>
        </p:txBody>
      </p:sp>
    </p:spTree>
    <p:extLst>
      <p:ext uri="{BB962C8B-B14F-4D97-AF65-F5344CB8AC3E}">
        <p14:creationId xmlns:p14="http://schemas.microsoft.com/office/powerpoint/2010/main" val="544154327"/>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81000"/>
            <a:ext cx="9144000" cy="6096000"/>
          </a:xfrm>
          <a:prstGeom prst="rect">
            <a:avLst/>
          </a:prstGeom>
        </p:spPr>
      </p:pic>
    </p:spTree>
    <p:extLst>
      <p:ext uri="{BB962C8B-B14F-4D97-AF65-F5344CB8AC3E}">
        <p14:creationId xmlns:p14="http://schemas.microsoft.com/office/powerpoint/2010/main" val="371987507"/>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a:srcRect l="21100" t="29062" r="21100" b="35469"/>
          <a:stretch/>
        </p:blipFill>
        <p:spPr>
          <a:xfrm>
            <a:off x="4038600" y="0"/>
            <a:ext cx="1981200" cy="810490"/>
          </a:xfrm>
          <a:prstGeom prst="rect">
            <a:avLst/>
          </a:prstGeom>
        </p:spPr>
      </p:pic>
      <p:sp>
        <p:nvSpPr>
          <p:cNvPr id="9" name="Rectangle 8"/>
          <p:cNvSpPr/>
          <p:nvPr/>
        </p:nvSpPr>
        <p:spPr>
          <a:xfrm>
            <a:off x="0" y="5791200"/>
            <a:ext cx="9144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0" y="764579"/>
            <a:ext cx="9144000" cy="6124754"/>
          </a:xfrm>
          <a:prstGeom prst="rect">
            <a:avLst/>
          </a:prstGeom>
          <a:noFill/>
        </p:spPr>
        <p:txBody>
          <a:bodyPr wrap="square" rtlCol="0">
            <a:spAutoFit/>
          </a:bodyPr>
          <a:lstStyle/>
          <a:p>
            <a:pPr algn="ctr"/>
            <a:r>
              <a:rPr lang="en-US" sz="2800" dirty="0" smtClean="0">
                <a:solidFill>
                  <a:srgbClr val="FEFEFE"/>
                </a:solidFill>
              </a:rPr>
              <a:t>“</a:t>
            </a:r>
            <a:r>
              <a:rPr lang="en-US" sz="2800" dirty="0"/>
              <a:t>For God so loved the world, that He gave His only begotten Son, that whoever believes in Him shall not perish, but have eternal life. </a:t>
            </a:r>
            <a:r>
              <a:rPr lang="en-US" sz="2800" dirty="0" smtClean="0"/>
              <a:t>For </a:t>
            </a:r>
            <a:r>
              <a:rPr lang="en-US" sz="2800" dirty="0"/>
              <a:t>God did not send the Son into the world to judge the world, but that the world might be saved through Him. </a:t>
            </a:r>
            <a:r>
              <a:rPr lang="en-US" sz="2800" dirty="0" smtClean="0"/>
              <a:t>He </a:t>
            </a:r>
            <a:r>
              <a:rPr lang="en-US" sz="2800" dirty="0"/>
              <a:t>who believes in Him is not judged; he who does not believe has been judged already, because he has not believed in the name of the only begotten Son of God. </a:t>
            </a:r>
            <a:r>
              <a:rPr lang="en-US" sz="2800" dirty="0" smtClean="0"/>
              <a:t>This </a:t>
            </a:r>
            <a:r>
              <a:rPr lang="en-US" sz="2800" dirty="0"/>
              <a:t>is the judgment, that the Light has come into the world, and men loved the darkness rather than the Light, for their deeds were evil. </a:t>
            </a:r>
            <a:r>
              <a:rPr lang="en-US" sz="2800" dirty="0" smtClean="0"/>
              <a:t>For </a:t>
            </a:r>
            <a:r>
              <a:rPr lang="en-US" sz="2800" dirty="0"/>
              <a:t>everyone who does evil hates the Light, and does not come to the Light for fear that his deeds will be exposed. </a:t>
            </a:r>
            <a:r>
              <a:rPr lang="en-US" sz="2800" dirty="0" smtClean="0"/>
              <a:t>But </a:t>
            </a:r>
            <a:r>
              <a:rPr lang="en-US" sz="2800" dirty="0"/>
              <a:t>he who practices the truth comes to the Light, so that his deeds may be manifested as having been wrought in God</a:t>
            </a:r>
            <a:r>
              <a:rPr lang="en-US" sz="2800" dirty="0" smtClean="0"/>
              <a:t>.” </a:t>
            </a:r>
            <a:r>
              <a:rPr lang="en-US" sz="2800" dirty="0" smtClean="0">
                <a:solidFill>
                  <a:srgbClr val="FEFEFE"/>
                </a:solidFill>
              </a:rPr>
              <a:t>(</a:t>
            </a:r>
            <a:r>
              <a:rPr lang="en-US" sz="2800" dirty="0" smtClean="0">
                <a:solidFill>
                  <a:srgbClr val="FEFEFE"/>
                </a:solidFill>
              </a:rPr>
              <a:t>John 3:16-21)</a:t>
            </a:r>
          </a:p>
        </p:txBody>
      </p:sp>
      <p:sp>
        <p:nvSpPr>
          <p:cNvPr id="10" name="Rectangle 9"/>
          <p:cNvSpPr/>
          <p:nvPr/>
        </p:nvSpPr>
        <p:spPr>
          <a:xfrm>
            <a:off x="0" y="-128155"/>
            <a:ext cx="65532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rgbClr val="FEFEFE"/>
                </a:solidFill>
              </a:rPr>
              <a:t>Sons Of</a:t>
            </a:r>
            <a:endParaRPr lang="en-US" sz="4400" dirty="0">
              <a:solidFill>
                <a:schemeClr val="bg1"/>
              </a:solidFill>
            </a:endParaRPr>
          </a:p>
        </p:txBody>
      </p:sp>
    </p:spTree>
    <p:extLst>
      <p:ext uri="{BB962C8B-B14F-4D97-AF65-F5344CB8AC3E}">
        <p14:creationId xmlns:p14="http://schemas.microsoft.com/office/powerpoint/2010/main" val="61062111"/>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a:srcRect l="21100" t="29062" r="21100" b="35469"/>
          <a:stretch/>
        </p:blipFill>
        <p:spPr>
          <a:xfrm>
            <a:off x="4038600" y="0"/>
            <a:ext cx="1981200" cy="810490"/>
          </a:xfrm>
          <a:prstGeom prst="rect">
            <a:avLst/>
          </a:prstGeom>
        </p:spPr>
      </p:pic>
      <p:sp>
        <p:nvSpPr>
          <p:cNvPr id="9" name="Rectangle 8"/>
          <p:cNvSpPr/>
          <p:nvPr/>
        </p:nvSpPr>
        <p:spPr>
          <a:xfrm>
            <a:off x="0" y="5791200"/>
            <a:ext cx="9144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0" y="914400"/>
            <a:ext cx="9144000" cy="4524315"/>
          </a:xfrm>
          <a:prstGeom prst="rect">
            <a:avLst/>
          </a:prstGeom>
          <a:noFill/>
        </p:spPr>
        <p:txBody>
          <a:bodyPr wrap="square" rtlCol="0">
            <a:spAutoFit/>
          </a:bodyPr>
          <a:lstStyle/>
          <a:p>
            <a:pPr algn="ctr"/>
            <a:r>
              <a:rPr lang="en-US" sz="3200" dirty="0" smtClean="0">
                <a:solidFill>
                  <a:srgbClr val="FEFEFE"/>
                </a:solidFill>
              </a:rPr>
              <a:t>“</a:t>
            </a:r>
            <a:r>
              <a:rPr lang="en-US" sz="3200" dirty="0"/>
              <a:t>By this we know that we have come to know Him, if we keep His commandments. </a:t>
            </a:r>
            <a:r>
              <a:rPr lang="en-US" sz="3200" dirty="0" smtClean="0"/>
              <a:t>The </a:t>
            </a:r>
            <a:r>
              <a:rPr lang="en-US" sz="3200" dirty="0"/>
              <a:t>one who says, “I have come to know Him,” and does not keep His commandments, is a liar, and the truth is not in him; </a:t>
            </a:r>
            <a:r>
              <a:rPr lang="en-US" sz="3200" dirty="0" smtClean="0"/>
              <a:t>but </a:t>
            </a:r>
            <a:r>
              <a:rPr lang="en-US" sz="3200" dirty="0"/>
              <a:t>whoever keeps His word, in him the love of God has truly been perfected. By this we know that we are in Him</a:t>
            </a:r>
            <a:r>
              <a:rPr lang="en-US" sz="3200" dirty="0" smtClean="0"/>
              <a:t>:</a:t>
            </a:r>
            <a:r>
              <a:rPr lang="en-US" sz="3200" baseline="30000" dirty="0"/>
              <a:t> </a:t>
            </a:r>
            <a:r>
              <a:rPr lang="en-US" sz="3200" dirty="0"/>
              <a:t>the one who says he abides in Him ought himself to walk in the same manner as He </a:t>
            </a:r>
            <a:r>
              <a:rPr lang="en-US" sz="3200" dirty="0" smtClean="0"/>
              <a:t>walked.”</a:t>
            </a:r>
          </a:p>
          <a:p>
            <a:pPr algn="ctr"/>
            <a:r>
              <a:rPr lang="en-US" sz="3200" dirty="0" smtClean="0">
                <a:solidFill>
                  <a:srgbClr val="FEFEFE"/>
                </a:solidFill>
              </a:rPr>
              <a:t>(1 </a:t>
            </a:r>
            <a:r>
              <a:rPr lang="en-US" sz="3200" dirty="0" smtClean="0">
                <a:solidFill>
                  <a:srgbClr val="FEFEFE"/>
                </a:solidFill>
              </a:rPr>
              <a:t>John 2:3-6)</a:t>
            </a:r>
          </a:p>
        </p:txBody>
      </p:sp>
      <p:sp>
        <p:nvSpPr>
          <p:cNvPr id="10" name="Rectangle 9"/>
          <p:cNvSpPr/>
          <p:nvPr/>
        </p:nvSpPr>
        <p:spPr>
          <a:xfrm>
            <a:off x="0" y="-128155"/>
            <a:ext cx="65532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rgbClr val="FEFEFE"/>
                </a:solidFill>
              </a:rPr>
              <a:t>Sons Of</a:t>
            </a:r>
            <a:endParaRPr lang="en-US" sz="4400" dirty="0">
              <a:solidFill>
                <a:schemeClr val="bg1"/>
              </a:solidFill>
            </a:endParaRPr>
          </a:p>
        </p:txBody>
      </p:sp>
    </p:spTree>
    <p:extLst>
      <p:ext uri="{BB962C8B-B14F-4D97-AF65-F5344CB8AC3E}">
        <p14:creationId xmlns:p14="http://schemas.microsoft.com/office/powerpoint/2010/main" val="917768503"/>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a:srcRect l="21100" t="29062" r="21100" b="35469"/>
          <a:stretch/>
        </p:blipFill>
        <p:spPr>
          <a:xfrm>
            <a:off x="4038600" y="0"/>
            <a:ext cx="1981200" cy="810490"/>
          </a:xfrm>
          <a:prstGeom prst="rect">
            <a:avLst/>
          </a:prstGeom>
        </p:spPr>
      </p:pic>
      <p:sp>
        <p:nvSpPr>
          <p:cNvPr id="9" name="Rectangle 8"/>
          <p:cNvSpPr/>
          <p:nvPr/>
        </p:nvSpPr>
        <p:spPr>
          <a:xfrm>
            <a:off x="0" y="5791200"/>
            <a:ext cx="9144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0" y="914400"/>
            <a:ext cx="9144000" cy="5693866"/>
          </a:xfrm>
          <a:prstGeom prst="rect">
            <a:avLst/>
          </a:prstGeom>
          <a:noFill/>
        </p:spPr>
        <p:txBody>
          <a:bodyPr wrap="square" rtlCol="0">
            <a:spAutoFit/>
          </a:bodyPr>
          <a:lstStyle/>
          <a:p>
            <a:pPr algn="ctr"/>
            <a:r>
              <a:rPr lang="en-US" sz="2800" dirty="0" smtClean="0">
                <a:solidFill>
                  <a:srgbClr val="FEFEFE"/>
                </a:solidFill>
              </a:rPr>
              <a:t>“</a:t>
            </a:r>
            <a:r>
              <a:rPr lang="en-US" sz="2800" dirty="0"/>
              <a:t>Beloved, I am not writing a new commandment to you, </a:t>
            </a:r>
            <a:r>
              <a:rPr lang="en-US" sz="2800" dirty="0" smtClean="0"/>
              <a:t>     but </a:t>
            </a:r>
            <a:r>
              <a:rPr lang="en-US" sz="2800" dirty="0"/>
              <a:t>an old commandment which you have had from the beginning; the old commandment is the word which you have heard. </a:t>
            </a:r>
            <a:r>
              <a:rPr lang="en-US" sz="2800" dirty="0" smtClean="0"/>
              <a:t>On </a:t>
            </a:r>
            <a:r>
              <a:rPr lang="en-US" sz="2800" dirty="0"/>
              <a:t>the other hand, I am writing a new commandment to you, which is true in Him and in you, because the darkness is passing away and the true Light is already shining. </a:t>
            </a:r>
            <a:r>
              <a:rPr lang="en-US" sz="2800" dirty="0" smtClean="0"/>
              <a:t>The </a:t>
            </a:r>
            <a:r>
              <a:rPr lang="en-US" sz="2800" dirty="0"/>
              <a:t>one who says he is in the Light and </a:t>
            </a:r>
            <a:r>
              <a:rPr lang="en-US" sz="2800" i="1" dirty="0"/>
              <a:t>yet</a:t>
            </a:r>
            <a:r>
              <a:rPr lang="en-US" sz="2800" dirty="0"/>
              <a:t> hates his brother is in the darkness until now. </a:t>
            </a:r>
            <a:r>
              <a:rPr lang="en-US" sz="2800" baseline="30000" dirty="0"/>
              <a:t> </a:t>
            </a:r>
            <a:r>
              <a:rPr lang="en-US" sz="2800" dirty="0"/>
              <a:t>The one who loves his brother abides in the Light and there is no cause for stumbling in him. </a:t>
            </a:r>
            <a:r>
              <a:rPr lang="en-US" sz="2800" dirty="0" smtClean="0"/>
              <a:t>But </a:t>
            </a:r>
            <a:r>
              <a:rPr lang="en-US" sz="2800" dirty="0"/>
              <a:t>the one who hates his brother is in the darkness and walks in the darkness, and does not know where he is going because the darkness has blinded his eyes</a:t>
            </a:r>
            <a:r>
              <a:rPr lang="en-US" sz="2800" dirty="0" smtClean="0"/>
              <a:t>.”</a:t>
            </a:r>
          </a:p>
          <a:p>
            <a:pPr algn="ctr"/>
            <a:r>
              <a:rPr lang="en-US" sz="2800" dirty="0" smtClean="0">
                <a:solidFill>
                  <a:srgbClr val="FEFEFE"/>
                </a:solidFill>
              </a:rPr>
              <a:t>(1 </a:t>
            </a:r>
            <a:r>
              <a:rPr lang="en-US" sz="2800" dirty="0" smtClean="0">
                <a:solidFill>
                  <a:srgbClr val="FEFEFE"/>
                </a:solidFill>
              </a:rPr>
              <a:t>John 2:7-11)</a:t>
            </a:r>
          </a:p>
        </p:txBody>
      </p:sp>
      <p:sp>
        <p:nvSpPr>
          <p:cNvPr id="10" name="Rectangle 9"/>
          <p:cNvSpPr/>
          <p:nvPr/>
        </p:nvSpPr>
        <p:spPr>
          <a:xfrm>
            <a:off x="0" y="-128155"/>
            <a:ext cx="65532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rgbClr val="FEFEFE"/>
                </a:solidFill>
              </a:rPr>
              <a:t>Sons Of</a:t>
            </a:r>
            <a:endParaRPr lang="en-US" sz="4400" dirty="0">
              <a:solidFill>
                <a:schemeClr val="bg1"/>
              </a:solidFill>
            </a:endParaRPr>
          </a:p>
        </p:txBody>
      </p:sp>
    </p:spTree>
    <p:extLst>
      <p:ext uri="{BB962C8B-B14F-4D97-AF65-F5344CB8AC3E}">
        <p14:creationId xmlns:p14="http://schemas.microsoft.com/office/powerpoint/2010/main" val="970013285"/>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a:srcRect l="21100" t="29062" r="21100" b="35469"/>
          <a:stretch/>
        </p:blipFill>
        <p:spPr>
          <a:xfrm>
            <a:off x="4038600" y="0"/>
            <a:ext cx="1981200" cy="810490"/>
          </a:xfrm>
          <a:prstGeom prst="rect">
            <a:avLst/>
          </a:prstGeom>
        </p:spPr>
      </p:pic>
      <p:sp>
        <p:nvSpPr>
          <p:cNvPr id="9" name="Rectangle 8"/>
          <p:cNvSpPr/>
          <p:nvPr/>
        </p:nvSpPr>
        <p:spPr>
          <a:xfrm>
            <a:off x="0" y="5791200"/>
            <a:ext cx="9144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0" y="914400"/>
            <a:ext cx="9144000" cy="6001643"/>
          </a:xfrm>
          <a:prstGeom prst="rect">
            <a:avLst/>
          </a:prstGeom>
          <a:noFill/>
        </p:spPr>
        <p:txBody>
          <a:bodyPr wrap="square" rtlCol="0">
            <a:spAutoFit/>
          </a:bodyPr>
          <a:lstStyle/>
          <a:p>
            <a:pPr algn="ctr"/>
            <a:r>
              <a:rPr lang="en-US" sz="3200" dirty="0" smtClean="0">
                <a:solidFill>
                  <a:srgbClr val="FEFEFE"/>
                </a:solidFill>
              </a:rPr>
              <a:t>“</a:t>
            </a:r>
            <a:r>
              <a:rPr lang="en-US" sz="3200" dirty="0"/>
              <a:t>This is the message we have heard from Him and announce to you, that God is Light, and in Him there is no darkness at all</a:t>
            </a:r>
            <a:r>
              <a:rPr lang="en-US" sz="3200" dirty="0" smtClean="0"/>
              <a:t>.</a:t>
            </a:r>
            <a:r>
              <a:rPr lang="en-US" sz="3200" baseline="30000" dirty="0"/>
              <a:t> </a:t>
            </a:r>
            <a:r>
              <a:rPr lang="en-US" sz="3200" dirty="0"/>
              <a:t>If we say that we have fellowship with Him and </a:t>
            </a:r>
            <a:r>
              <a:rPr lang="en-US" sz="3200" i="1" dirty="0"/>
              <a:t>yet</a:t>
            </a:r>
            <a:r>
              <a:rPr lang="en-US" sz="3200" dirty="0"/>
              <a:t> walk in the darkness, we lie and do not practice the truth; </a:t>
            </a:r>
            <a:r>
              <a:rPr lang="en-US" sz="3200" dirty="0" smtClean="0"/>
              <a:t>but </a:t>
            </a:r>
            <a:r>
              <a:rPr lang="en-US" sz="3200" dirty="0"/>
              <a:t>if we walk in the Light as He Himself is in the Light, we have fellowship with one another, and the blood of Jesus His Son cleanses us from all sin. </a:t>
            </a:r>
            <a:r>
              <a:rPr lang="en-US" sz="3200" dirty="0" smtClean="0"/>
              <a:t>If </a:t>
            </a:r>
            <a:r>
              <a:rPr lang="en-US" sz="3200" dirty="0"/>
              <a:t>we say that we have no sin, we are deceiving ourselves and the truth is not in us. </a:t>
            </a:r>
            <a:r>
              <a:rPr lang="en-US" sz="3200" dirty="0" smtClean="0"/>
              <a:t>If </a:t>
            </a:r>
            <a:r>
              <a:rPr lang="en-US" sz="3200" dirty="0"/>
              <a:t>we confess our sins, He is faithful and righteous to forgive us our sins and to cleanse us from all </a:t>
            </a:r>
            <a:r>
              <a:rPr lang="en-US" sz="3200" dirty="0" smtClean="0"/>
              <a:t>unrighteousness”  </a:t>
            </a:r>
            <a:r>
              <a:rPr lang="en-US" sz="3200" dirty="0" smtClean="0">
                <a:solidFill>
                  <a:srgbClr val="FEFEFE"/>
                </a:solidFill>
              </a:rPr>
              <a:t>(1 </a:t>
            </a:r>
            <a:r>
              <a:rPr lang="en-US" sz="3200" dirty="0" smtClean="0">
                <a:solidFill>
                  <a:srgbClr val="FEFEFE"/>
                </a:solidFill>
              </a:rPr>
              <a:t>John 1:5-9)</a:t>
            </a:r>
          </a:p>
        </p:txBody>
      </p:sp>
      <p:sp>
        <p:nvSpPr>
          <p:cNvPr id="10" name="Rectangle 9"/>
          <p:cNvSpPr/>
          <p:nvPr/>
        </p:nvSpPr>
        <p:spPr>
          <a:xfrm>
            <a:off x="0" y="-128155"/>
            <a:ext cx="65532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rgbClr val="FEFEFE"/>
                </a:solidFill>
              </a:rPr>
              <a:t>Sons Of</a:t>
            </a:r>
            <a:endParaRPr lang="en-US" sz="4400" dirty="0">
              <a:solidFill>
                <a:schemeClr val="bg1"/>
              </a:solidFill>
            </a:endParaRPr>
          </a:p>
        </p:txBody>
      </p:sp>
    </p:spTree>
    <p:extLst>
      <p:ext uri="{BB962C8B-B14F-4D97-AF65-F5344CB8AC3E}">
        <p14:creationId xmlns:p14="http://schemas.microsoft.com/office/powerpoint/2010/main" val="3210918675"/>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a:srcRect l="21100" t="29062" r="21100" b="35469"/>
          <a:stretch/>
        </p:blipFill>
        <p:spPr>
          <a:xfrm>
            <a:off x="4038600" y="0"/>
            <a:ext cx="1981200" cy="810490"/>
          </a:xfrm>
          <a:prstGeom prst="rect">
            <a:avLst/>
          </a:prstGeom>
        </p:spPr>
      </p:pic>
      <p:sp>
        <p:nvSpPr>
          <p:cNvPr id="9" name="Rectangle 8"/>
          <p:cNvSpPr/>
          <p:nvPr/>
        </p:nvSpPr>
        <p:spPr>
          <a:xfrm>
            <a:off x="0" y="5791200"/>
            <a:ext cx="9144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0" y="914400"/>
            <a:ext cx="9144000" cy="6001643"/>
          </a:xfrm>
          <a:prstGeom prst="rect">
            <a:avLst/>
          </a:prstGeom>
          <a:noFill/>
        </p:spPr>
        <p:txBody>
          <a:bodyPr wrap="square" rtlCol="0">
            <a:spAutoFit/>
          </a:bodyPr>
          <a:lstStyle/>
          <a:p>
            <a:pPr algn="ctr"/>
            <a:r>
              <a:rPr lang="en-US" sz="3200" dirty="0" smtClean="0">
                <a:solidFill>
                  <a:srgbClr val="FEFEFE"/>
                </a:solidFill>
              </a:rPr>
              <a:t>“</a:t>
            </a:r>
            <a:r>
              <a:rPr lang="en-US" sz="3200" dirty="0" smtClean="0"/>
              <a:t>for </a:t>
            </a:r>
            <a:r>
              <a:rPr lang="en-US" sz="3200" dirty="0"/>
              <a:t>you were formerly darkness, but now you are Light in the Lord; walk as children of Light </a:t>
            </a:r>
            <a:r>
              <a:rPr lang="en-US" sz="3200" dirty="0" smtClean="0"/>
              <a:t>(for </a:t>
            </a:r>
            <a:r>
              <a:rPr lang="en-US" sz="3200" dirty="0"/>
              <a:t>the fruit of the Light </a:t>
            </a:r>
            <a:r>
              <a:rPr lang="en-US" sz="3200" i="1" dirty="0"/>
              <a:t>consists</a:t>
            </a:r>
            <a:r>
              <a:rPr lang="en-US" sz="3200" dirty="0"/>
              <a:t> in all goodness and righteousness and truth), </a:t>
            </a:r>
            <a:r>
              <a:rPr lang="en-US" sz="3200" dirty="0" smtClean="0"/>
              <a:t>trying </a:t>
            </a:r>
            <a:r>
              <a:rPr lang="en-US" sz="3200" dirty="0"/>
              <a:t>to learn what is pleasing to the Lord. </a:t>
            </a:r>
            <a:r>
              <a:rPr lang="en-US" sz="3200" dirty="0" smtClean="0"/>
              <a:t>Do </a:t>
            </a:r>
            <a:r>
              <a:rPr lang="en-US" sz="3200" dirty="0"/>
              <a:t>not participate in the unfruitful deeds of darkness, but instead even expose them; </a:t>
            </a:r>
            <a:r>
              <a:rPr lang="en-US" sz="3200" baseline="30000" dirty="0" smtClean="0"/>
              <a:t>1</a:t>
            </a:r>
            <a:r>
              <a:rPr lang="en-US" sz="3200" dirty="0" smtClean="0"/>
              <a:t>for </a:t>
            </a:r>
            <a:r>
              <a:rPr lang="en-US" sz="3200" dirty="0"/>
              <a:t>it is disgraceful even to speak of the things which are done by them in secret. </a:t>
            </a:r>
            <a:r>
              <a:rPr lang="en-US" sz="3200" dirty="0" smtClean="0"/>
              <a:t>But </a:t>
            </a:r>
            <a:r>
              <a:rPr lang="en-US" sz="3200" dirty="0"/>
              <a:t>all things become visible when they are exposed by the light, for everything that becomes visible is light. </a:t>
            </a:r>
            <a:r>
              <a:rPr lang="en-US" sz="3200" dirty="0" smtClean="0"/>
              <a:t>For </a:t>
            </a:r>
            <a:r>
              <a:rPr lang="en-US" sz="3200" dirty="0"/>
              <a:t>this reason it says</a:t>
            </a:r>
            <a:r>
              <a:rPr lang="en-US" sz="3200" dirty="0" smtClean="0"/>
              <a:t>, “</a:t>
            </a:r>
            <a:r>
              <a:rPr lang="en-US" sz="3200" dirty="0"/>
              <a:t>Awake, </a:t>
            </a:r>
            <a:r>
              <a:rPr lang="en-US" sz="3200" dirty="0" smtClean="0"/>
              <a:t>sleeper, And </a:t>
            </a:r>
            <a:r>
              <a:rPr lang="en-US" sz="3200" dirty="0"/>
              <a:t>arise from the </a:t>
            </a:r>
            <a:r>
              <a:rPr lang="en-US" sz="3200" dirty="0" smtClean="0"/>
              <a:t>dead, And </a:t>
            </a:r>
            <a:r>
              <a:rPr lang="en-US" sz="3200" dirty="0"/>
              <a:t>Christ will shine on you</a:t>
            </a:r>
            <a:r>
              <a:rPr lang="en-US" sz="3200" dirty="0" smtClean="0"/>
              <a:t>.” </a:t>
            </a:r>
            <a:r>
              <a:rPr lang="en-US" sz="3000" dirty="0" smtClean="0">
                <a:solidFill>
                  <a:srgbClr val="FEFEFE"/>
                </a:solidFill>
              </a:rPr>
              <a:t>(Ephesians 5:8-14</a:t>
            </a:r>
            <a:r>
              <a:rPr lang="en-US" sz="3000" dirty="0" smtClean="0">
                <a:solidFill>
                  <a:srgbClr val="FEFEFE"/>
                </a:solidFill>
              </a:rPr>
              <a:t>)</a:t>
            </a:r>
          </a:p>
        </p:txBody>
      </p:sp>
      <p:sp>
        <p:nvSpPr>
          <p:cNvPr id="10" name="Rectangle 9"/>
          <p:cNvSpPr/>
          <p:nvPr/>
        </p:nvSpPr>
        <p:spPr>
          <a:xfrm>
            <a:off x="0" y="-128155"/>
            <a:ext cx="65532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rgbClr val="FEFEFE"/>
                </a:solidFill>
              </a:rPr>
              <a:t>Sons Of</a:t>
            </a:r>
            <a:endParaRPr lang="en-US" sz="4400" dirty="0">
              <a:solidFill>
                <a:schemeClr val="bg1"/>
              </a:solidFill>
            </a:endParaRPr>
          </a:p>
        </p:txBody>
      </p:sp>
    </p:spTree>
    <p:extLst>
      <p:ext uri="{BB962C8B-B14F-4D97-AF65-F5344CB8AC3E}">
        <p14:creationId xmlns:p14="http://schemas.microsoft.com/office/powerpoint/2010/main" val="1709372879"/>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a:srcRect l="21100" t="29062" r="21100" b="35469"/>
          <a:stretch/>
        </p:blipFill>
        <p:spPr>
          <a:xfrm>
            <a:off x="4038600" y="0"/>
            <a:ext cx="1981200" cy="810490"/>
          </a:xfrm>
          <a:prstGeom prst="rect">
            <a:avLst/>
          </a:prstGeom>
        </p:spPr>
      </p:pic>
      <p:sp>
        <p:nvSpPr>
          <p:cNvPr id="9" name="Rectangle 8"/>
          <p:cNvSpPr/>
          <p:nvPr/>
        </p:nvSpPr>
        <p:spPr>
          <a:xfrm>
            <a:off x="0" y="5791200"/>
            <a:ext cx="9144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0" y="914400"/>
            <a:ext cx="9144000" cy="3539430"/>
          </a:xfrm>
          <a:prstGeom prst="rect">
            <a:avLst/>
          </a:prstGeom>
          <a:noFill/>
        </p:spPr>
        <p:txBody>
          <a:bodyPr wrap="square" rtlCol="0">
            <a:spAutoFit/>
          </a:bodyPr>
          <a:lstStyle/>
          <a:p>
            <a:pPr algn="ctr"/>
            <a:r>
              <a:rPr lang="en-US" sz="3200" dirty="0" smtClean="0">
                <a:solidFill>
                  <a:srgbClr val="FEFEFE"/>
                </a:solidFill>
              </a:rPr>
              <a:t>“</a:t>
            </a:r>
            <a:r>
              <a:rPr lang="en-US" sz="3200" dirty="0" smtClean="0"/>
              <a:t>Therefore be careful how you walk,                                 not as unwise men but as wise”</a:t>
            </a:r>
          </a:p>
          <a:p>
            <a:pPr algn="ctr"/>
            <a:r>
              <a:rPr lang="en-US" sz="3200" dirty="0" smtClean="0">
                <a:solidFill>
                  <a:srgbClr val="FEFEFE"/>
                </a:solidFill>
              </a:rPr>
              <a:t>(Ephesians 5:15)</a:t>
            </a:r>
          </a:p>
          <a:p>
            <a:pPr algn="ctr"/>
            <a:endParaRPr lang="en-US" sz="3200" dirty="0">
              <a:solidFill>
                <a:srgbClr val="FEFEFE"/>
              </a:solidFill>
            </a:endParaRPr>
          </a:p>
          <a:p>
            <a:pPr algn="ctr"/>
            <a:r>
              <a:rPr lang="en-US" sz="3200" dirty="0" smtClean="0">
                <a:solidFill>
                  <a:srgbClr val="FEFEFE"/>
                </a:solidFill>
              </a:rPr>
              <a:t>“So then do not be foolish, but understand               what the will of the Lord is”</a:t>
            </a:r>
          </a:p>
          <a:p>
            <a:pPr algn="ctr"/>
            <a:r>
              <a:rPr lang="en-US" sz="3200" dirty="0" smtClean="0">
                <a:solidFill>
                  <a:srgbClr val="FEFEFE"/>
                </a:solidFill>
              </a:rPr>
              <a:t>(Ephesians 5:17)</a:t>
            </a:r>
          </a:p>
        </p:txBody>
      </p:sp>
      <p:sp>
        <p:nvSpPr>
          <p:cNvPr id="10" name="Rectangle 9"/>
          <p:cNvSpPr/>
          <p:nvPr/>
        </p:nvSpPr>
        <p:spPr>
          <a:xfrm>
            <a:off x="0" y="-128155"/>
            <a:ext cx="65532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rgbClr val="FEFEFE"/>
                </a:solidFill>
              </a:rPr>
              <a:t>Sons Of</a:t>
            </a:r>
            <a:endParaRPr lang="en-US" sz="4400" dirty="0">
              <a:solidFill>
                <a:schemeClr val="bg1"/>
              </a:solidFill>
            </a:endParaRPr>
          </a:p>
        </p:txBody>
      </p:sp>
    </p:spTree>
    <p:extLst>
      <p:ext uri="{BB962C8B-B14F-4D97-AF65-F5344CB8AC3E}">
        <p14:creationId xmlns:p14="http://schemas.microsoft.com/office/powerpoint/2010/main" val="13232663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3" end="3"/>
                                            </p:txEl>
                                          </p:spTgt>
                                        </p:tgtEl>
                                        <p:attrNameLst>
                                          <p:attrName>style.visibility</p:attrName>
                                        </p:attrNameLst>
                                      </p:cBhvr>
                                      <p:to>
                                        <p:strVal val="visible"/>
                                      </p:to>
                                    </p:set>
                                    <p:animEffect transition="in" filter="fade">
                                      <p:cBhvr>
                                        <p:cTn id="7" dur="1000"/>
                                        <p:tgtEl>
                                          <p:spTgt spid="21">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1">
                                            <p:txEl>
                                              <p:pRg st="4" end="4"/>
                                            </p:txEl>
                                          </p:spTgt>
                                        </p:tgtEl>
                                        <p:attrNameLst>
                                          <p:attrName>style.visibility</p:attrName>
                                        </p:attrNameLst>
                                      </p:cBhvr>
                                      <p:to>
                                        <p:strVal val="visible"/>
                                      </p:to>
                                    </p:set>
                                    <p:animEffect transition="in" filter="fade">
                                      <p:cBhvr>
                                        <p:cTn id="10" dur="1000"/>
                                        <p:tgtEl>
                                          <p:spTgt spid="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a:srcRect l="21100" t="29062" r="21100" b="35469"/>
          <a:stretch/>
        </p:blipFill>
        <p:spPr>
          <a:xfrm>
            <a:off x="4038600" y="0"/>
            <a:ext cx="1981200" cy="810490"/>
          </a:xfrm>
          <a:prstGeom prst="rect">
            <a:avLst/>
          </a:prstGeom>
        </p:spPr>
      </p:pic>
      <p:sp>
        <p:nvSpPr>
          <p:cNvPr id="9" name="Rectangle 8"/>
          <p:cNvSpPr/>
          <p:nvPr/>
        </p:nvSpPr>
        <p:spPr>
          <a:xfrm>
            <a:off x="0" y="5791200"/>
            <a:ext cx="9144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0" y="914400"/>
            <a:ext cx="9144000" cy="5016758"/>
          </a:xfrm>
          <a:prstGeom prst="rect">
            <a:avLst/>
          </a:prstGeom>
          <a:noFill/>
        </p:spPr>
        <p:txBody>
          <a:bodyPr wrap="square" rtlCol="0">
            <a:spAutoFit/>
          </a:bodyPr>
          <a:lstStyle/>
          <a:p>
            <a:pPr algn="ctr"/>
            <a:r>
              <a:rPr lang="en-US" sz="3200" dirty="0" smtClean="0">
                <a:solidFill>
                  <a:srgbClr val="FEFEFE"/>
                </a:solidFill>
              </a:rPr>
              <a:t>“</a:t>
            </a:r>
            <a:r>
              <a:rPr lang="en-US" sz="3200" dirty="0"/>
              <a:t>So then do not be foolish, but understand what the will of the Lord is. </a:t>
            </a:r>
            <a:r>
              <a:rPr lang="en-US" sz="3200" dirty="0" smtClean="0"/>
              <a:t>And </a:t>
            </a:r>
            <a:r>
              <a:rPr lang="en-US" sz="3200" dirty="0"/>
              <a:t>do not get drunk with wine, </a:t>
            </a:r>
            <a:r>
              <a:rPr lang="en-US" sz="3200" dirty="0" smtClean="0"/>
              <a:t>  for </a:t>
            </a:r>
            <a:r>
              <a:rPr lang="en-US" sz="3200" dirty="0"/>
              <a:t>that is dissipation, but be filled with the Spirit, </a:t>
            </a:r>
            <a:r>
              <a:rPr lang="en-US" sz="3200" dirty="0" smtClean="0"/>
              <a:t>speaking </a:t>
            </a:r>
            <a:r>
              <a:rPr lang="en-US" sz="3200" dirty="0"/>
              <a:t>to one another in psalms and hymns and spiritual songs, singing and making melody with your heart to the Lord; </a:t>
            </a:r>
            <a:r>
              <a:rPr lang="en-US" sz="3200" dirty="0" smtClean="0"/>
              <a:t>always </a:t>
            </a:r>
            <a:r>
              <a:rPr lang="en-US" sz="3200" dirty="0"/>
              <a:t>giving thanks for all things </a:t>
            </a:r>
            <a:r>
              <a:rPr lang="en-US" sz="3200" dirty="0" smtClean="0"/>
              <a:t> in </a:t>
            </a:r>
            <a:r>
              <a:rPr lang="en-US" sz="3200" dirty="0"/>
              <a:t>the name of our Lord Jesus Christ to God, </a:t>
            </a:r>
            <a:r>
              <a:rPr lang="en-US" sz="3200" dirty="0" smtClean="0"/>
              <a:t>              even </a:t>
            </a:r>
            <a:r>
              <a:rPr lang="en-US" sz="3200" dirty="0"/>
              <a:t>the Father</a:t>
            </a:r>
            <a:r>
              <a:rPr lang="en-US" sz="3200" dirty="0" smtClean="0"/>
              <a:t>;</a:t>
            </a:r>
            <a:r>
              <a:rPr lang="en-US" sz="3200" baseline="30000" dirty="0"/>
              <a:t> </a:t>
            </a:r>
            <a:r>
              <a:rPr lang="en-US" sz="3200" dirty="0"/>
              <a:t>and be subject to one another </a:t>
            </a:r>
            <a:r>
              <a:rPr lang="en-US" sz="3200" dirty="0" smtClean="0"/>
              <a:t>                                  in </a:t>
            </a:r>
            <a:r>
              <a:rPr lang="en-US" sz="3200" dirty="0"/>
              <a:t>the fear of Christ.”</a:t>
            </a:r>
            <a:endParaRPr lang="en-US" sz="3200" dirty="0" smtClean="0"/>
          </a:p>
          <a:p>
            <a:pPr algn="ctr"/>
            <a:r>
              <a:rPr lang="en-US" sz="3200" dirty="0" smtClean="0">
                <a:solidFill>
                  <a:srgbClr val="FEFEFE"/>
                </a:solidFill>
              </a:rPr>
              <a:t>(Ephesians 5:17-21)</a:t>
            </a:r>
          </a:p>
        </p:txBody>
      </p:sp>
      <p:sp>
        <p:nvSpPr>
          <p:cNvPr id="10" name="Rectangle 9"/>
          <p:cNvSpPr/>
          <p:nvPr/>
        </p:nvSpPr>
        <p:spPr>
          <a:xfrm>
            <a:off x="0" y="-128155"/>
            <a:ext cx="65532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rgbClr val="FEFEFE"/>
                </a:solidFill>
              </a:rPr>
              <a:t>Sons Of</a:t>
            </a:r>
            <a:endParaRPr lang="en-US" sz="4400" dirty="0">
              <a:solidFill>
                <a:schemeClr val="bg1"/>
              </a:solidFill>
            </a:endParaRPr>
          </a:p>
        </p:txBody>
      </p:sp>
    </p:spTree>
    <p:extLst>
      <p:ext uri="{BB962C8B-B14F-4D97-AF65-F5344CB8AC3E}">
        <p14:creationId xmlns:p14="http://schemas.microsoft.com/office/powerpoint/2010/main" val="2236388697"/>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a:srcRect l="21100" t="29062" r="21100" b="35469"/>
          <a:stretch/>
        </p:blipFill>
        <p:spPr>
          <a:xfrm>
            <a:off x="1828800" y="0"/>
            <a:ext cx="1981200" cy="810490"/>
          </a:xfrm>
          <a:prstGeom prst="rect">
            <a:avLst/>
          </a:prstGeom>
        </p:spPr>
      </p:pic>
      <p:sp>
        <p:nvSpPr>
          <p:cNvPr id="9" name="Rectangle 8"/>
          <p:cNvSpPr/>
          <p:nvPr/>
        </p:nvSpPr>
        <p:spPr>
          <a:xfrm>
            <a:off x="0" y="5791200"/>
            <a:ext cx="9144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0" y="914400"/>
            <a:ext cx="9144000" cy="4031873"/>
          </a:xfrm>
          <a:prstGeom prst="rect">
            <a:avLst/>
          </a:prstGeom>
          <a:noFill/>
        </p:spPr>
        <p:txBody>
          <a:bodyPr wrap="square" rtlCol="0">
            <a:spAutoFit/>
          </a:bodyPr>
          <a:lstStyle/>
          <a:p>
            <a:pPr algn="ctr"/>
            <a:r>
              <a:rPr lang="en-US" sz="3200" dirty="0" smtClean="0">
                <a:solidFill>
                  <a:srgbClr val="FEFEFE"/>
                </a:solidFill>
              </a:rPr>
              <a:t>“</a:t>
            </a:r>
            <a:r>
              <a:rPr lang="en-US" sz="3200" dirty="0"/>
              <a:t>You are the light of the world. A city set on a hill cannot be hidden; </a:t>
            </a:r>
            <a:r>
              <a:rPr lang="en-US" sz="3200" dirty="0" smtClean="0"/>
              <a:t>nor </a:t>
            </a:r>
            <a:r>
              <a:rPr lang="en-US" sz="3200" dirty="0"/>
              <a:t>does anyone light a lamp and put it under a basket, but on the lampstand, and it gives light to all who are in the house. </a:t>
            </a:r>
            <a:r>
              <a:rPr lang="en-US" sz="3200" dirty="0" smtClean="0"/>
              <a:t>Let </a:t>
            </a:r>
            <a:r>
              <a:rPr lang="en-US" sz="3200" dirty="0"/>
              <a:t>your light shine before men in such a way that they </a:t>
            </a:r>
            <a:r>
              <a:rPr lang="en-US" sz="3200" dirty="0" smtClean="0"/>
              <a:t>                 may </a:t>
            </a:r>
            <a:r>
              <a:rPr lang="en-US" sz="3200" dirty="0"/>
              <a:t>see your good works, and glorify </a:t>
            </a:r>
            <a:r>
              <a:rPr lang="en-US" sz="3200" dirty="0" smtClean="0"/>
              <a:t>                                              your </a:t>
            </a:r>
            <a:r>
              <a:rPr lang="en-US" sz="3200" dirty="0"/>
              <a:t>Father who is in </a:t>
            </a:r>
            <a:r>
              <a:rPr lang="en-US" sz="3200" dirty="0" smtClean="0"/>
              <a:t>heaven.”</a:t>
            </a:r>
          </a:p>
          <a:p>
            <a:pPr algn="ctr"/>
            <a:r>
              <a:rPr lang="en-US" sz="3200" dirty="0" smtClean="0">
                <a:solidFill>
                  <a:srgbClr val="FEFEFE"/>
                </a:solidFill>
              </a:rPr>
              <a:t>(Matthew 5:14-16)</a:t>
            </a:r>
          </a:p>
        </p:txBody>
      </p:sp>
      <p:sp>
        <p:nvSpPr>
          <p:cNvPr id="10" name="Rectangle 9"/>
          <p:cNvSpPr/>
          <p:nvPr/>
        </p:nvSpPr>
        <p:spPr>
          <a:xfrm>
            <a:off x="1295400" y="-128155"/>
            <a:ext cx="78486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rgbClr val="FEFEFE"/>
                </a:solidFill>
              </a:rPr>
              <a:t>Of The World</a:t>
            </a:r>
            <a:endParaRPr lang="en-US" sz="4400" dirty="0">
              <a:solidFill>
                <a:schemeClr val="bg1"/>
              </a:solidFill>
            </a:endParaRPr>
          </a:p>
        </p:txBody>
      </p:sp>
    </p:spTree>
    <p:extLst>
      <p:ext uri="{BB962C8B-B14F-4D97-AF65-F5344CB8AC3E}">
        <p14:creationId xmlns:p14="http://schemas.microsoft.com/office/powerpoint/2010/main" val="2972341157"/>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a:srcRect l="21100" t="29062" r="21100" b="35469"/>
          <a:stretch/>
        </p:blipFill>
        <p:spPr>
          <a:xfrm>
            <a:off x="1828800" y="0"/>
            <a:ext cx="1981200" cy="810490"/>
          </a:xfrm>
          <a:prstGeom prst="rect">
            <a:avLst/>
          </a:prstGeom>
        </p:spPr>
      </p:pic>
      <p:sp>
        <p:nvSpPr>
          <p:cNvPr id="9" name="Rectangle 8"/>
          <p:cNvSpPr/>
          <p:nvPr/>
        </p:nvSpPr>
        <p:spPr>
          <a:xfrm>
            <a:off x="0" y="5791200"/>
            <a:ext cx="9144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0" y="914400"/>
            <a:ext cx="9144000" cy="4031873"/>
          </a:xfrm>
          <a:prstGeom prst="rect">
            <a:avLst/>
          </a:prstGeom>
          <a:noFill/>
        </p:spPr>
        <p:txBody>
          <a:bodyPr wrap="square" rtlCol="0">
            <a:spAutoFit/>
          </a:bodyPr>
          <a:lstStyle/>
          <a:p>
            <a:pPr algn="ctr"/>
            <a:r>
              <a:rPr lang="en-US" sz="3200" dirty="0" smtClean="0">
                <a:solidFill>
                  <a:srgbClr val="FEFEFE"/>
                </a:solidFill>
              </a:rPr>
              <a:t>“</a:t>
            </a:r>
            <a:r>
              <a:rPr lang="en-US" sz="3200" dirty="0"/>
              <a:t>But you are </a:t>
            </a:r>
            <a:r>
              <a:rPr lang="en-US" sz="3200" cap="small" dirty="0"/>
              <a:t>a chosen race, a</a:t>
            </a:r>
            <a:r>
              <a:rPr lang="en-US" sz="3200" dirty="0"/>
              <a:t> royal </a:t>
            </a:r>
            <a:r>
              <a:rPr lang="en-US" sz="3200" cap="small" dirty="0"/>
              <a:t>priesthood, a</a:t>
            </a:r>
            <a:r>
              <a:rPr lang="en-US" sz="3200" dirty="0"/>
              <a:t> </a:t>
            </a:r>
            <a:r>
              <a:rPr lang="en-US" sz="3200" cap="small" dirty="0"/>
              <a:t>holy nation</a:t>
            </a:r>
            <a:r>
              <a:rPr lang="en-US" sz="3200" dirty="0"/>
              <a:t>, </a:t>
            </a:r>
            <a:r>
              <a:rPr lang="en-US" sz="3200" cap="small" dirty="0"/>
              <a:t>a people for</a:t>
            </a:r>
            <a:r>
              <a:rPr lang="en-US" sz="3200" dirty="0"/>
              <a:t> God’s </a:t>
            </a:r>
            <a:r>
              <a:rPr lang="en-US" sz="3200" cap="small" dirty="0"/>
              <a:t>own possession</a:t>
            </a:r>
            <a:r>
              <a:rPr lang="en-US" sz="3200" dirty="0"/>
              <a:t>, so that you may proclaim the </a:t>
            </a:r>
            <a:r>
              <a:rPr lang="en-US" sz="3200" dirty="0" err="1"/>
              <a:t>excellencies</a:t>
            </a:r>
            <a:r>
              <a:rPr lang="en-US" sz="3200" dirty="0"/>
              <a:t> of Him who has called you out of darkness into His marvelous light</a:t>
            </a:r>
            <a:r>
              <a:rPr lang="en-US" sz="3200" dirty="0" smtClean="0"/>
              <a:t>;</a:t>
            </a:r>
            <a:r>
              <a:rPr lang="en-US" sz="3200" baseline="30000" dirty="0"/>
              <a:t> </a:t>
            </a:r>
            <a:r>
              <a:rPr lang="en-US" sz="3200" dirty="0"/>
              <a:t>for you once were </a:t>
            </a:r>
            <a:r>
              <a:rPr lang="en-US" sz="3200" cap="small" dirty="0"/>
              <a:t>not a people</a:t>
            </a:r>
            <a:r>
              <a:rPr lang="en-US" sz="3200" dirty="0"/>
              <a:t>, but now you are </a:t>
            </a:r>
            <a:r>
              <a:rPr lang="en-US" sz="3200" cap="small" dirty="0"/>
              <a:t>the people of God</a:t>
            </a:r>
            <a:r>
              <a:rPr lang="en-US" sz="3200" dirty="0"/>
              <a:t>; you had </a:t>
            </a:r>
            <a:r>
              <a:rPr lang="en-US" sz="3200" cap="small" dirty="0"/>
              <a:t>not received mercy,</a:t>
            </a:r>
            <a:r>
              <a:rPr lang="en-US" sz="3200" dirty="0"/>
              <a:t> but now you have </a:t>
            </a:r>
            <a:r>
              <a:rPr lang="en-US" sz="3200" cap="small" dirty="0"/>
              <a:t>received </a:t>
            </a:r>
            <a:r>
              <a:rPr lang="en-US" sz="3200" cap="small" dirty="0" smtClean="0"/>
              <a:t>mercy.”</a:t>
            </a:r>
            <a:endParaRPr lang="en-US" sz="3200" dirty="0" smtClean="0"/>
          </a:p>
          <a:p>
            <a:pPr algn="ctr"/>
            <a:r>
              <a:rPr lang="en-US" sz="3200" dirty="0" smtClean="0">
                <a:solidFill>
                  <a:srgbClr val="FEFEFE"/>
                </a:solidFill>
              </a:rPr>
              <a:t>(1 Peter 2:9-10)</a:t>
            </a:r>
          </a:p>
        </p:txBody>
      </p:sp>
      <p:sp>
        <p:nvSpPr>
          <p:cNvPr id="10" name="Rectangle 9"/>
          <p:cNvSpPr/>
          <p:nvPr/>
        </p:nvSpPr>
        <p:spPr>
          <a:xfrm>
            <a:off x="1295400" y="-128155"/>
            <a:ext cx="78486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rgbClr val="FEFEFE"/>
                </a:solidFill>
              </a:rPr>
              <a:t>Of The World</a:t>
            </a:r>
            <a:endParaRPr lang="en-US" sz="4400" dirty="0">
              <a:solidFill>
                <a:schemeClr val="bg1"/>
              </a:solidFill>
            </a:endParaRPr>
          </a:p>
        </p:txBody>
      </p:sp>
    </p:spTree>
    <p:extLst>
      <p:ext uri="{BB962C8B-B14F-4D97-AF65-F5344CB8AC3E}">
        <p14:creationId xmlns:p14="http://schemas.microsoft.com/office/powerpoint/2010/main" val="2347016361"/>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791200"/>
            <a:ext cx="9144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0"/>
            <a:ext cx="9144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52400" y="1066800"/>
            <a:ext cx="5029200" cy="4703852"/>
          </a:xfrm>
          <a:prstGeom prst="rect">
            <a:avLst/>
          </a:prstGeom>
          <a:noFill/>
        </p:spPr>
        <p:txBody>
          <a:bodyPr wrap="square" rtlCol="0">
            <a:spAutoFit/>
          </a:bodyPr>
          <a:lstStyle/>
          <a:p>
            <a:pPr algn="ctr">
              <a:lnSpc>
                <a:spcPct val="150000"/>
              </a:lnSpc>
            </a:pPr>
            <a:r>
              <a:rPr lang="en-US" sz="3600" b="1" dirty="0">
                <a:ln w="19050">
                  <a:solidFill>
                    <a:schemeClr val="bg1"/>
                  </a:solidFill>
                </a:ln>
              </a:rPr>
              <a:t>God is Light</a:t>
            </a:r>
          </a:p>
          <a:p>
            <a:pPr algn="ctr">
              <a:lnSpc>
                <a:spcPct val="150000"/>
              </a:lnSpc>
            </a:pPr>
            <a:r>
              <a:rPr lang="en-US" sz="3600" b="1" dirty="0">
                <a:ln w="19050">
                  <a:solidFill>
                    <a:schemeClr val="bg1"/>
                  </a:solidFill>
                </a:ln>
              </a:rPr>
              <a:t>Jesus: Light of the World</a:t>
            </a:r>
          </a:p>
          <a:p>
            <a:pPr algn="ctr">
              <a:lnSpc>
                <a:spcPct val="150000"/>
              </a:lnSpc>
            </a:pPr>
            <a:r>
              <a:rPr lang="en-US" sz="3600" b="1" dirty="0">
                <a:ln w="19050">
                  <a:solidFill>
                    <a:schemeClr val="bg1"/>
                  </a:solidFill>
                </a:ln>
              </a:rPr>
              <a:t>The Gospel Light</a:t>
            </a:r>
          </a:p>
          <a:p>
            <a:pPr algn="ctr">
              <a:lnSpc>
                <a:spcPct val="150000"/>
              </a:lnSpc>
            </a:pPr>
            <a:r>
              <a:rPr lang="en-US" sz="3600" b="1" dirty="0">
                <a:ln w="19050">
                  <a:solidFill>
                    <a:schemeClr val="bg1"/>
                  </a:solidFill>
                </a:ln>
              </a:rPr>
              <a:t>Sons of Light</a:t>
            </a:r>
          </a:p>
          <a:p>
            <a:pPr algn="ctr">
              <a:lnSpc>
                <a:spcPct val="150000"/>
              </a:lnSpc>
            </a:pPr>
            <a:endParaRPr lang="en-US" sz="800" b="1" dirty="0">
              <a:ln w="19050">
                <a:solidFill>
                  <a:schemeClr val="bg1"/>
                </a:solidFill>
              </a:ln>
            </a:endParaRPr>
          </a:p>
          <a:p>
            <a:pPr algn="ctr">
              <a:lnSpc>
                <a:spcPts val="4320"/>
              </a:lnSpc>
            </a:pPr>
            <a:r>
              <a:rPr lang="en-US" sz="3600" b="1" dirty="0">
                <a:ln w="19050">
                  <a:solidFill>
                    <a:schemeClr val="bg1"/>
                  </a:solidFill>
                </a:ln>
              </a:rPr>
              <a:t>We are the Light              of the World!</a:t>
            </a:r>
            <a:endParaRPr lang="en-US" sz="8800" b="1" dirty="0">
              <a:ln w="19050">
                <a:solidFill>
                  <a:schemeClr val="bg1"/>
                </a:solidFill>
              </a:ln>
            </a:endParaRPr>
          </a:p>
        </p:txBody>
      </p:sp>
      <p:sp>
        <p:nvSpPr>
          <p:cNvPr id="18" name="TextBox 17"/>
          <p:cNvSpPr txBox="1"/>
          <p:nvPr/>
        </p:nvSpPr>
        <p:spPr>
          <a:xfrm>
            <a:off x="6705600" y="-76200"/>
            <a:ext cx="2438400" cy="400110"/>
          </a:xfrm>
          <a:prstGeom prst="rect">
            <a:avLst/>
          </a:prstGeom>
          <a:noFill/>
        </p:spPr>
        <p:txBody>
          <a:bodyPr wrap="square" rtlCol="0">
            <a:spAutoFit/>
          </a:bodyPr>
          <a:lstStyle/>
          <a:p>
            <a:pPr algn="r"/>
            <a:r>
              <a:rPr lang="en-US" sz="2000" b="1" dirty="0">
                <a:ln w="9525">
                  <a:solidFill>
                    <a:srgbClr val="DDDEC8"/>
                  </a:solidFill>
                </a:ln>
              </a:rPr>
              <a:t>CONCLUSION</a:t>
            </a:r>
          </a:p>
        </p:txBody>
      </p:sp>
      <p:sp>
        <p:nvSpPr>
          <p:cNvPr id="19" name="TextBox 18"/>
          <p:cNvSpPr txBox="1"/>
          <p:nvPr/>
        </p:nvSpPr>
        <p:spPr>
          <a:xfrm>
            <a:off x="5486400" y="1219200"/>
            <a:ext cx="3505200" cy="4616648"/>
          </a:xfrm>
          <a:prstGeom prst="rect">
            <a:avLst/>
          </a:prstGeom>
          <a:noFill/>
        </p:spPr>
        <p:txBody>
          <a:bodyPr wrap="square" rtlCol="0">
            <a:spAutoFit/>
          </a:bodyPr>
          <a:lstStyle/>
          <a:p>
            <a:pPr algn="ctr"/>
            <a:r>
              <a:rPr lang="en-US" sz="4000" b="1" dirty="0">
                <a:ln w="9525">
                  <a:solidFill>
                    <a:schemeClr val="bg1"/>
                  </a:solidFill>
                </a:ln>
                <a:solidFill>
                  <a:srgbClr val="FFC000"/>
                </a:solidFill>
                <a:effectLst>
                  <a:glow rad="228600">
                    <a:schemeClr val="bg1">
                      <a:alpha val="40000"/>
                    </a:schemeClr>
                  </a:glow>
                </a:effectLst>
              </a:rPr>
              <a:t>Have You Failed To Walk In The Light?</a:t>
            </a:r>
          </a:p>
          <a:p>
            <a:pPr algn="ctr"/>
            <a:endParaRPr lang="en-US" sz="5400" b="1" dirty="0">
              <a:ln w="9525">
                <a:solidFill>
                  <a:schemeClr val="bg1"/>
                </a:solidFill>
              </a:ln>
              <a:solidFill>
                <a:srgbClr val="FFC000"/>
              </a:solidFill>
              <a:effectLst>
                <a:glow rad="228600">
                  <a:schemeClr val="bg1">
                    <a:alpha val="40000"/>
                  </a:schemeClr>
                </a:glow>
              </a:effectLst>
            </a:endParaRPr>
          </a:p>
          <a:p>
            <a:pPr algn="ctr"/>
            <a:r>
              <a:rPr lang="en-US" sz="4000" b="1" dirty="0">
                <a:ln w="9525">
                  <a:solidFill>
                    <a:schemeClr val="bg1"/>
                  </a:solidFill>
                </a:ln>
                <a:solidFill>
                  <a:srgbClr val="FFC000"/>
                </a:solidFill>
                <a:effectLst>
                  <a:glow rad="228600">
                    <a:schemeClr val="bg1">
                      <a:alpha val="40000"/>
                    </a:schemeClr>
                  </a:glow>
                </a:effectLst>
              </a:rPr>
              <a:t>Have You Received The Light?</a:t>
            </a:r>
          </a:p>
        </p:txBody>
      </p:sp>
      <p:pic>
        <p:nvPicPr>
          <p:cNvPr id="10" name="Picture 9"/>
          <p:cNvPicPr>
            <a:picLocks noChangeAspect="1"/>
          </p:cNvPicPr>
          <p:nvPr/>
        </p:nvPicPr>
        <p:blipFill rotWithShape="1">
          <a:blip r:embed="rId2"/>
          <a:srcRect l="21100" t="29062" r="21100" b="35469"/>
          <a:stretch/>
        </p:blipFill>
        <p:spPr>
          <a:xfrm>
            <a:off x="1600200" y="256310"/>
            <a:ext cx="1981200" cy="81049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10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10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1000"/>
                                        <p:tgtEl>
                                          <p:spTgt spid="12">
                                            <p:txEl>
                                              <p:pRg st="3" end="3"/>
                                            </p:txEl>
                                          </p:spTgt>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12">
                                            <p:txEl>
                                              <p:pRg st="5" end="5"/>
                                            </p:txEl>
                                          </p:spTgt>
                                        </p:tgtEl>
                                        <p:attrNameLst>
                                          <p:attrName>style.visibility</p:attrName>
                                        </p:attrNameLst>
                                      </p:cBhvr>
                                      <p:to>
                                        <p:strVal val="visible"/>
                                      </p:to>
                                    </p:set>
                                    <p:animEffect transition="in" filter="fade">
                                      <p:cBhvr>
                                        <p:cTn id="26" dur="1000"/>
                                        <p:tgtEl>
                                          <p:spTgt spid="12">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
                                            <p:txEl>
                                              <p:pRg st="0" end="0"/>
                                            </p:txEl>
                                          </p:spTgt>
                                        </p:tgtEl>
                                        <p:attrNameLst>
                                          <p:attrName>style.visibility</p:attrName>
                                        </p:attrNameLst>
                                      </p:cBhvr>
                                      <p:to>
                                        <p:strVal val="visible"/>
                                      </p:to>
                                    </p:set>
                                    <p:animEffect transition="in" filter="fade">
                                      <p:cBhvr>
                                        <p:cTn id="31" dur="1000"/>
                                        <p:tgtEl>
                                          <p:spTgt spid="19">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9">
                                            <p:txEl>
                                              <p:pRg st="2" end="2"/>
                                            </p:txEl>
                                          </p:spTgt>
                                        </p:tgtEl>
                                        <p:attrNameLst>
                                          <p:attrName>style.visibility</p:attrName>
                                        </p:attrNameLst>
                                      </p:cBhvr>
                                      <p:to>
                                        <p:strVal val="visible"/>
                                      </p:to>
                                    </p:set>
                                    <p:animEffect transition="in" filter="fade">
                                      <p:cBhvr>
                                        <p:cTn id="36" dur="10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791200"/>
            <a:ext cx="9144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0" y="914400"/>
            <a:ext cx="9144000" cy="4031873"/>
          </a:xfrm>
          <a:prstGeom prst="rect">
            <a:avLst/>
          </a:prstGeom>
          <a:noFill/>
        </p:spPr>
        <p:txBody>
          <a:bodyPr wrap="square" rtlCol="0">
            <a:spAutoFit/>
          </a:bodyPr>
          <a:lstStyle/>
          <a:p>
            <a:pPr algn="ctr"/>
            <a:r>
              <a:rPr lang="en-US" sz="3200" dirty="0" smtClean="0">
                <a:solidFill>
                  <a:srgbClr val="FEFEFE"/>
                </a:solidFill>
              </a:rPr>
              <a:t>“God is light and in Him is no darkness at all”</a:t>
            </a:r>
          </a:p>
          <a:p>
            <a:pPr algn="ctr"/>
            <a:r>
              <a:rPr lang="en-US" sz="3200" dirty="0" smtClean="0">
                <a:solidFill>
                  <a:srgbClr val="FEFEFE"/>
                </a:solidFill>
              </a:rPr>
              <a:t>(1 </a:t>
            </a:r>
            <a:r>
              <a:rPr lang="en-US" sz="3200" dirty="0">
                <a:solidFill>
                  <a:srgbClr val="FEFEFE"/>
                </a:solidFill>
              </a:rPr>
              <a:t>John </a:t>
            </a:r>
            <a:r>
              <a:rPr lang="en-US" sz="3200" dirty="0" smtClean="0">
                <a:solidFill>
                  <a:srgbClr val="FEFEFE"/>
                </a:solidFill>
              </a:rPr>
              <a:t>1:5)</a:t>
            </a:r>
          </a:p>
          <a:p>
            <a:pPr algn="ctr"/>
            <a:endParaRPr lang="en-US" sz="3200" dirty="0">
              <a:solidFill>
                <a:srgbClr val="FEFEFE"/>
              </a:solidFill>
            </a:endParaRPr>
          </a:p>
          <a:p>
            <a:pPr algn="ctr"/>
            <a:r>
              <a:rPr lang="en-US" sz="3200" dirty="0" smtClean="0">
                <a:solidFill>
                  <a:srgbClr val="FEFEFE"/>
                </a:solidFill>
              </a:rPr>
              <a:t>“the Father of lights with whom there is no variation or shifting shadow” (James 1:17)</a:t>
            </a:r>
            <a:endParaRPr lang="en-US" sz="3200" dirty="0">
              <a:solidFill>
                <a:srgbClr val="FEFEFE"/>
              </a:solidFill>
            </a:endParaRPr>
          </a:p>
          <a:p>
            <a:pPr algn="ctr"/>
            <a:endParaRPr lang="en-US" sz="3200" dirty="0">
              <a:solidFill>
                <a:srgbClr val="FEFEFE"/>
              </a:solidFill>
            </a:endParaRPr>
          </a:p>
          <a:p>
            <a:pPr algn="ctr"/>
            <a:r>
              <a:rPr lang="en-US" sz="3200" dirty="0" smtClean="0">
                <a:solidFill>
                  <a:srgbClr val="FEFEFE"/>
                </a:solidFill>
              </a:rPr>
              <a:t>“</a:t>
            </a:r>
            <a:r>
              <a:rPr lang="en-US" sz="3200" dirty="0">
                <a:solidFill>
                  <a:srgbClr val="FEFEFE"/>
                </a:solidFill>
              </a:rPr>
              <a:t>God dwells in unapproachable light</a:t>
            </a:r>
            <a:r>
              <a:rPr lang="en-US" sz="3200" dirty="0">
                <a:solidFill>
                  <a:srgbClr val="FEFEFE"/>
                </a:solidFill>
              </a:rPr>
              <a:t>” (1 </a:t>
            </a:r>
            <a:r>
              <a:rPr lang="en-US" sz="3200" dirty="0" smtClean="0">
                <a:solidFill>
                  <a:srgbClr val="FEFEFE"/>
                </a:solidFill>
              </a:rPr>
              <a:t>Tim. </a:t>
            </a:r>
            <a:r>
              <a:rPr lang="en-US" sz="3200" dirty="0">
                <a:solidFill>
                  <a:srgbClr val="FEFEFE"/>
                </a:solidFill>
              </a:rPr>
              <a:t>6:16 </a:t>
            </a:r>
            <a:r>
              <a:rPr lang="en-US" sz="3200" dirty="0" smtClean="0">
                <a:solidFill>
                  <a:srgbClr val="FEFEFE"/>
                </a:solidFill>
              </a:rPr>
              <a:t>)</a:t>
            </a:r>
            <a:endParaRPr lang="en-US" sz="3200" dirty="0">
              <a:solidFill>
                <a:srgbClr val="FEFEFE"/>
              </a:solidFill>
            </a:endParaRPr>
          </a:p>
          <a:p>
            <a:pPr algn="ctr"/>
            <a:endParaRPr lang="en-US" sz="3200" dirty="0">
              <a:solidFill>
                <a:srgbClr val="FEFEFE"/>
              </a:solidFill>
            </a:endParaRPr>
          </a:p>
        </p:txBody>
      </p:sp>
      <p:pic>
        <p:nvPicPr>
          <p:cNvPr id="22" name="Picture 21"/>
          <p:cNvPicPr>
            <a:picLocks noChangeAspect="1"/>
          </p:cNvPicPr>
          <p:nvPr/>
        </p:nvPicPr>
        <p:blipFill rotWithShape="1">
          <a:blip r:embed="rId2"/>
          <a:srcRect l="21100" t="29062" r="21100" b="35469"/>
          <a:stretch/>
        </p:blipFill>
        <p:spPr>
          <a:xfrm>
            <a:off x="4343400" y="8962"/>
            <a:ext cx="1981200" cy="810490"/>
          </a:xfrm>
          <a:prstGeom prst="rect">
            <a:avLst/>
          </a:prstGeom>
        </p:spPr>
      </p:pic>
      <p:sp>
        <p:nvSpPr>
          <p:cNvPr id="10" name="Rectangle 9"/>
          <p:cNvSpPr/>
          <p:nvPr/>
        </p:nvSpPr>
        <p:spPr>
          <a:xfrm>
            <a:off x="2895600" y="-119193"/>
            <a:ext cx="35814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smtClean="0">
                <a:solidFill>
                  <a:srgbClr val="FEFEFE"/>
                </a:solidFill>
              </a:rPr>
              <a:t>God Is </a:t>
            </a:r>
            <a:endParaRPr lang="en-US" sz="4400" dirty="0">
              <a:solidFill>
                <a:srgbClr val="FEFEFE"/>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1000"/>
                                        <p:tgtEl>
                                          <p:spTgt spid="21">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animEffect transition="in" filter="fade">
                                      <p:cBhvr>
                                        <p:cTn id="11" dur="1000"/>
                                        <p:tgtEl>
                                          <p:spTgt spid="21">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1">
                                            <p:txEl>
                                              <p:pRg st="3" end="3"/>
                                            </p:txEl>
                                          </p:spTgt>
                                        </p:tgtEl>
                                        <p:attrNameLst>
                                          <p:attrName>style.visibility</p:attrName>
                                        </p:attrNameLst>
                                      </p:cBhvr>
                                      <p:to>
                                        <p:strVal val="visible"/>
                                      </p:to>
                                    </p:set>
                                    <p:animEffect transition="in" filter="fade">
                                      <p:cBhvr>
                                        <p:cTn id="16" dur="1000"/>
                                        <p:tgtEl>
                                          <p:spTgt spid="2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1">
                                            <p:txEl>
                                              <p:pRg st="5" end="5"/>
                                            </p:txEl>
                                          </p:spTgt>
                                        </p:tgtEl>
                                        <p:attrNameLst>
                                          <p:attrName>style.visibility</p:attrName>
                                        </p:attrNameLst>
                                      </p:cBhvr>
                                      <p:to>
                                        <p:strVal val="visible"/>
                                      </p:to>
                                    </p:set>
                                    <p:animEffect transition="in" filter="fade">
                                      <p:cBhvr>
                                        <p:cTn id="21" dur="1000"/>
                                        <p:tgtEl>
                                          <p:spTgt spid="2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791200"/>
            <a:ext cx="9144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0" y="912729"/>
            <a:ext cx="9144000" cy="3046988"/>
          </a:xfrm>
          <a:prstGeom prst="rect">
            <a:avLst/>
          </a:prstGeom>
          <a:noFill/>
        </p:spPr>
        <p:txBody>
          <a:bodyPr wrap="square" rtlCol="0">
            <a:spAutoFit/>
          </a:bodyPr>
          <a:lstStyle/>
          <a:p>
            <a:pPr algn="ctr"/>
            <a:r>
              <a:rPr lang="en-US" sz="3200" dirty="0" smtClean="0">
                <a:solidFill>
                  <a:srgbClr val="FEFEFE"/>
                </a:solidFill>
              </a:rPr>
              <a:t>“</a:t>
            </a:r>
            <a:r>
              <a:rPr lang="en-US" sz="3200" dirty="0"/>
              <a:t>And the city has no need of the sun or of the moon to shine on it, for the glory of God has illumined it, and its lamp </a:t>
            </a:r>
            <a:r>
              <a:rPr lang="en-US" sz="3200" i="1" dirty="0"/>
              <a:t>is</a:t>
            </a:r>
            <a:r>
              <a:rPr lang="en-US" sz="3200" dirty="0"/>
              <a:t> the Lamb</a:t>
            </a:r>
            <a:r>
              <a:rPr lang="en-US" sz="3200" dirty="0" smtClean="0"/>
              <a:t>.</a:t>
            </a:r>
            <a:r>
              <a:rPr lang="en-US" sz="3200" baseline="30000" dirty="0"/>
              <a:t> </a:t>
            </a:r>
            <a:r>
              <a:rPr lang="en-US" sz="3200" dirty="0"/>
              <a:t>The nations will walk by its light, and the kings of the earth will bring their glory into it</a:t>
            </a:r>
            <a:r>
              <a:rPr lang="en-US" sz="3200" dirty="0" smtClean="0"/>
              <a:t>.”</a:t>
            </a:r>
            <a:endParaRPr lang="en-US" sz="3200" dirty="0">
              <a:solidFill>
                <a:srgbClr val="FEFEFE"/>
              </a:solidFill>
            </a:endParaRPr>
          </a:p>
          <a:p>
            <a:pPr algn="ctr"/>
            <a:r>
              <a:rPr lang="en-US" sz="3200" dirty="0" smtClean="0">
                <a:solidFill>
                  <a:srgbClr val="FEFEFE"/>
                </a:solidFill>
              </a:rPr>
              <a:t>(Revelation 21:23-25)</a:t>
            </a:r>
          </a:p>
        </p:txBody>
      </p:sp>
      <p:pic>
        <p:nvPicPr>
          <p:cNvPr id="22" name="Picture 21"/>
          <p:cNvPicPr>
            <a:picLocks noChangeAspect="1"/>
          </p:cNvPicPr>
          <p:nvPr/>
        </p:nvPicPr>
        <p:blipFill rotWithShape="1">
          <a:blip r:embed="rId2"/>
          <a:srcRect l="21100" t="29062" r="21100" b="35469"/>
          <a:stretch/>
        </p:blipFill>
        <p:spPr>
          <a:xfrm>
            <a:off x="4343400" y="8962"/>
            <a:ext cx="1981200" cy="810490"/>
          </a:xfrm>
          <a:prstGeom prst="rect">
            <a:avLst/>
          </a:prstGeom>
        </p:spPr>
      </p:pic>
      <p:sp>
        <p:nvSpPr>
          <p:cNvPr id="10" name="Rectangle 9"/>
          <p:cNvSpPr/>
          <p:nvPr/>
        </p:nvSpPr>
        <p:spPr>
          <a:xfrm>
            <a:off x="2895600" y="-119193"/>
            <a:ext cx="35814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smtClean="0">
                <a:solidFill>
                  <a:srgbClr val="FEFEFE"/>
                </a:solidFill>
              </a:rPr>
              <a:t>God Is </a:t>
            </a:r>
            <a:endParaRPr lang="en-US" sz="4400" dirty="0">
              <a:solidFill>
                <a:srgbClr val="FEFEFE"/>
              </a:solidFill>
            </a:endParaRPr>
          </a:p>
        </p:txBody>
      </p:sp>
    </p:spTree>
    <p:extLst>
      <p:ext uri="{BB962C8B-B14F-4D97-AF65-F5344CB8AC3E}">
        <p14:creationId xmlns:p14="http://schemas.microsoft.com/office/powerpoint/2010/main" val="3933576535"/>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791200"/>
            <a:ext cx="9144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0" y="914400"/>
            <a:ext cx="9144000" cy="6001643"/>
          </a:xfrm>
          <a:prstGeom prst="rect">
            <a:avLst/>
          </a:prstGeom>
          <a:noFill/>
        </p:spPr>
        <p:txBody>
          <a:bodyPr wrap="square" rtlCol="0">
            <a:spAutoFit/>
          </a:bodyPr>
          <a:lstStyle/>
          <a:p>
            <a:pPr algn="ctr"/>
            <a:r>
              <a:rPr lang="en-US" sz="3200" dirty="0" smtClean="0"/>
              <a:t>“there </a:t>
            </a:r>
            <a:r>
              <a:rPr lang="en-US" sz="3200" dirty="0"/>
              <a:t>will no longer be any night; and they will not have need of the light of a lamp nor the light of the sun, because the Lord God will illumine them; and they will reign forever and ever</a:t>
            </a:r>
            <a:r>
              <a:rPr lang="en-US" sz="3200" dirty="0" smtClean="0"/>
              <a:t>.”</a:t>
            </a:r>
            <a:endParaRPr lang="en-US" sz="3200" dirty="0" smtClean="0">
              <a:solidFill>
                <a:srgbClr val="FEFEFE"/>
              </a:solidFill>
            </a:endParaRPr>
          </a:p>
          <a:p>
            <a:pPr algn="ctr"/>
            <a:r>
              <a:rPr lang="en-US" sz="3200" dirty="0" smtClean="0">
                <a:solidFill>
                  <a:srgbClr val="FEFEFE"/>
                </a:solidFill>
              </a:rPr>
              <a:t>(Revelation 22:5)</a:t>
            </a:r>
            <a:endParaRPr lang="en-US" sz="3200" dirty="0">
              <a:solidFill>
                <a:srgbClr val="FEFEFE"/>
              </a:solidFill>
            </a:endParaRPr>
          </a:p>
          <a:p>
            <a:pPr algn="ctr"/>
            <a:endParaRPr lang="en-US" sz="3200" dirty="0">
              <a:solidFill>
                <a:srgbClr val="FEFEFE"/>
              </a:solidFill>
            </a:endParaRPr>
          </a:p>
          <a:p>
            <a:pPr algn="ctr"/>
            <a:r>
              <a:rPr lang="en-US" sz="3200" dirty="0" smtClean="0">
                <a:solidFill>
                  <a:srgbClr val="FEFEFE"/>
                </a:solidFill>
              </a:rPr>
              <a:t>“</a:t>
            </a:r>
            <a:r>
              <a:rPr lang="en-US" sz="3200" dirty="0"/>
              <a:t>He is the radiance of His glory and the exact representation of His </a:t>
            </a:r>
            <a:r>
              <a:rPr lang="en-US" sz="3200" dirty="0" smtClean="0"/>
              <a:t>nature”</a:t>
            </a:r>
          </a:p>
          <a:p>
            <a:pPr algn="ctr"/>
            <a:r>
              <a:rPr lang="en-US" sz="3200" dirty="0" smtClean="0">
                <a:solidFill>
                  <a:srgbClr val="FEFEFE"/>
                </a:solidFill>
              </a:rPr>
              <a:t>(Hebrews 1:3)</a:t>
            </a:r>
          </a:p>
          <a:p>
            <a:pPr algn="ctr"/>
            <a:endParaRPr lang="en-US" sz="3200" dirty="0">
              <a:solidFill>
                <a:srgbClr val="FEFEFE"/>
              </a:solidFill>
            </a:endParaRPr>
          </a:p>
          <a:p>
            <a:pPr algn="ctr"/>
            <a:r>
              <a:rPr lang="en-US" sz="3200" dirty="0" smtClean="0">
                <a:solidFill>
                  <a:srgbClr val="FEFEFE"/>
                </a:solidFill>
              </a:rPr>
              <a:t>“He who sees Me see the One who sent Me”         (John (12:45)</a:t>
            </a:r>
            <a:endParaRPr lang="en-US" sz="3200" dirty="0">
              <a:solidFill>
                <a:srgbClr val="FEFEFE"/>
              </a:solidFill>
            </a:endParaRPr>
          </a:p>
        </p:txBody>
      </p:sp>
      <p:pic>
        <p:nvPicPr>
          <p:cNvPr id="22" name="Picture 21"/>
          <p:cNvPicPr>
            <a:picLocks noChangeAspect="1"/>
          </p:cNvPicPr>
          <p:nvPr/>
        </p:nvPicPr>
        <p:blipFill rotWithShape="1">
          <a:blip r:embed="rId2"/>
          <a:srcRect l="21100" t="29062" r="21100" b="35469"/>
          <a:stretch/>
        </p:blipFill>
        <p:spPr>
          <a:xfrm>
            <a:off x="4343400" y="8962"/>
            <a:ext cx="1981200" cy="810490"/>
          </a:xfrm>
          <a:prstGeom prst="rect">
            <a:avLst/>
          </a:prstGeom>
        </p:spPr>
      </p:pic>
      <p:sp>
        <p:nvSpPr>
          <p:cNvPr id="10" name="Rectangle 9"/>
          <p:cNvSpPr/>
          <p:nvPr/>
        </p:nvSpPr>
        <p:spPr>
          <a:xfrm>
            <a:off x="2895600" y="-119193"/>
            <a:ext cx="35814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smtClean="0">
                <a:solidFill>
                  <a:srgbClr val="FEFEFE"/>
                </a:solidFill>
              </a:rPr>
              <a:t>God Is </a:t>
            </a:r>
            <a:endParaRPr lang="en-US" sz="4400" dirty="0">
              <a:solidFill>
                <a:srgbClr val="FEFEFE"/>
              </a:solidFill>
            </a:endParaRPr>
          </a:p>
        </p:txBody>
      </p:sp>
    </p:spTree>
    <p:extLst>
      <p:ext uri="{BB962C8B-B14F-4D97-AF65-F5344CB8AC3E}">
        <p14:creationId xmlns:p14="http://schemas.microsoft.com/office/powerpoint/2010/main" val="416779416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3" end="3"/>
                                            </p:txEl>
                                          </p:spTgt>
                                        </p:tgtEl>
                                        <p:attrNameLst>
                                          <p:attrName>style.visibility</p:attrName>
                                        </p:attrNameLst>
                                      </p:cBhvr>
                                      <p:to>
                                        <p:strVal val="visible"/>
                                      </p:to>
                                    </p:set>
                                    <p:animEffect transition="in" filter="fade">
                                      <p:cBhvr>
                                        <p:cTn id="7" dur="1000"/>
                                        <p:tgtEl>
                                          <p:spTgt spid="21">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1">
                                            <p:txEl>
                                              <p:pRg st="4" end="4"/>
                                            </p:txEl>
                                          </p:spTgt>
                                        </p:tgtEl>
                                        <p:attrNameLst>
                                          <p:attrName>style.visibility</p:attrName>
                                        </p:attrNameLst>
                                      </p:cBhvr>
                                      <p:to>
                                        <p:strVal val="visible"/>
                                      </p:to>
                                    </p:set>
                                    <p:animEffect transition="in" filter="fade">
                                      <p:cBhvr>
                                        <p:cTn id="10" dur="1000"/>
                                        <p:tgtEl>
                                          <p:spTgt spid="21">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
                                            <p:txEl>
                                              <p:pRg st="6" end="6"/>
                                            </p:txEl>
                                          </p:spTgt>
                                        </p:tgtEl>
                                        <p:attrNameLst>
                                          <p:attrName>style.visibility</p:attrName>
                                        </p:attrNameLst>
                                      </p:cBhvr>
                                      <p:to>
                                        <p:strVal val="visible"/>
                                      </p:to>
                                    </p:set>
                                    <p:animEffect transition="in" filter="fade">
                                      <p:cBhvr>
                                        <p:cTn id="15" dur="1000"/>
                                        <p:tgtEl>
                                          <p:spTgt spid="2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791200"/>
            <a:ext cx="9144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0" y="914400"/>
            <a:ext cx="9144000" cy="3046988"/>
          </a:xfrm>
          <a:prstGeom prst="rect">
            <a:avLst/>
          </a:prstGeom>
          <a:noFill/>
        </p:spPr>
        <p:txBody>
          <a:bodyPr wrap="square" rtlCol="0">
            <a:spAutoFit/>
          </a:bodyPr>
          <a:lstStyle/>
          <a:p>
            <a:pPr algn="ctr"/>
            <a:r>
              <a:rPr lang="en-US" sz="3200" dirty="0"/>
              <a:t>“There was the true Light which, coming into the world, enlightens every man. </a:t>
            </a:r>
            <a:r>
              <a:rPr lang="en-US" sz="3200" dirty="0" smtClean="0"/>
              <a:t>He </a:t>
            </a:r>
            <a:r>
              <a:rPr lang="en-US" sz="3200" dirty="0"/>
              <a:t>was in the world, and the world was made through Him, and the world did not know Him. </a:t>
            </a:r>
            <a:r>
              <a:rPr lang="en-US" sz="3200" dirty="0" smtClean="0"/>
              <a:t>He </a:t>
            </a:r>
            <a:r>
              <a:rPr lang="en-US" sz="3200" dirty="0"/>
              <a:t>came to His own, and those who were His own did not receive </a:t>
            </a:r>
            <a:r>
              <a:rPr lang="en-US" sz="3200" dirty="0" smtClean="0"/>
              <a:t>Him”</a:t>
            </a:r>
            <a:endParaRPr lang="en-US" sz="3200" dirty="0" smtClean="0">
              <a:solidFill>
                <a:srgbClr val="FEFEFE"/>
              </a:solidFill>
            </a:endParaRPr>
          </a:p>
          <a:p>
            <a:pPr algn="ctr"/>
            <a:r>
              <a:rPr lang="en-US" sz="3200" dirty="0" smtClean="0">
                <a:solidFill>
                  <a:srgbClr val="FEFEFE"/>
                </a:solidFill>
              </a:rPr>
              <a:t>(John 1:9-11)</a:t>
            </a:r>
            <a:endParaRPr lang="en-US" sz="3200" dirty="0">
              <a:solidFill>
                <a:srgbClr val="FEFEFE"/>
              </a:solidFill>
            </a:endParaRPr>
          </a:p>
        </p:txBody>
      </p:sp>
      <p:pic>
        <p:nvPicPr>
          <p:cNvPr id="22" name="Picture 21"/>
          <p:cNvPicPr>
            <a:picLocks noChangeAspect="1"/>
          </p:cNvPicPr>
          <p:nvPr/>
        </p:nvPicPr>
        <p:blipFill rotWithShape="1">
          <a:blip r:embed="rId2"/>
          <a:srcRect l="21100" t="29062" r="21100" b="35469"/>
          <a:stretch/>
        </p:blipFill>
        <p:spPr>
          <a:xfrm>
            <a:off x="3429000" y="13625"/>
            <a:ext cx="1981200" cy="810490"/>
          </a:xfrm>
          <a:prstGeom prst="rect">
            <a:avLst/>
          </a:prstGeom>
        </p:spPr>
      </p:pic>
      <p:sp>
        <p:nvSpPr>
          <p:cNvPr id="10" name="Rectangle 9"/>
          <p:cNvSpPr/>
          <p:nvPr/>
        </p:nvSpPr>
        <p:spPr>
          <a:xfrm>
            <a:off x="0" y="-114530"/>
            <a:ext cx="91440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rgbClr val="FEFEFE"/>
                </a:solidFill>
              </a:rPr>
              <a:t>Jesus Is The               Of The World </a:t>
            </a:r>
            <a:endParaRPr lang="en-US" sz="4400" dirty="0">
              <a:solidFill>
                <a:srgbClr val="FEFEFE"/>
              </a:solidFill>
            </a:endParaRPr>
          </a:p>
        </p:txBody>
      </p:sp>
    </p:spTree>
    <p:extLst>
      <p:ext uri="{BB962C8B-B14F-4D97-AF65-F5344CB8AC3E}">
        <p14:creationId xmlns:p14="http://schemas.microsoft.com/office/powerpoint/2010/main" val="649547131"/>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791200"/>
            <a:ext cx="9144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0" y="914400"/>
            <a:ext cx="9144000" cy="4031873"/>
          </a:xfrm>
          <a:prstGeom prst="rect">
            <a:avLst/>
          </a:prstGeom>
          <a:noFill/>
        </p:spPr>
        <p:txBody>
          <a:bodyPr wrap="square" rtlCol="0">
            <a:spAutoFit/>
          </a:bodyPr>
          <a:lstStyle/>
          <a:p>
            <a:pPr algn="ctr"/>
            <a:r>
              <a:rPr lang="en-US" sz="3200" dirty="0" smtClean="0">
                <a:solidFill>
                  <a:srgbClr val="FEFEFE"/>
                </a:solidFill>
              </a:rPr>
              <a:t>“</a:t>
            </a:r>
            <a:r>
              <a:rPr lang="en-US" sz="3200" dirty="0"/>
              <a:t>In the beginning was the Word, and the Word was with God, and the Word was God. </a:t>
            </a:r>
            <a:r>
              <a:rPr lang="en-US" sz="3200" dirty="0" smtClean="0"/>
              <a:t>He </a:t>
            </a:r>
            <a:r>
              <a:rPr lang="en-US" sz="3200" dirty="0"/>
              <a:t>was in the beginning with God. </a:t>
            </a:r>
            <a:r>
              <a:rPr lang="en-US" sz="3200" dirty="0" smtClean="0"/>
              <a:t>All </a:t>
            </a:r>
            <a:r>
              <a:rPr lang="en-US" sz="3200" dirty="0"/>
              <a:t>things came into being through Him, and apart from Him nothing came into being that has come into being. </a:t>
            </a:r>
            <a:r>
              <a:rPr lang="en-US" sz="3200" dirty="0" smtClean="0"/>
              <a:t>In </a:t>
            </a:r>
            <a:r>
              <a:rPr lang="en-US" sz="3200" dirty="0"/>
              <a:t>Him was life, and the life was the Light of men. </a:t>
            </a:r>
            <a:r>
              <a:rPr lang="en-US" sz="3200" dirty="0" smtClean="0"/>
              <a:t>The </a:t>
            </a:r>
            <a:r>
              <a:rPr lang="en-US" sz="3200" dirty="0"/>
              <a:t>Light shines in the darkness, and the darkness did not comprehend it.”</a:t>
            </a:r>
            <a:endParaRPr lang="en-US" sz="3200" dirty="0" smtClean="0"/>
          </a:p>
          <a:p>
            <a:pPr algn="ctr"/>
            <a:r>
              <a:rPr lang="en-US" sz="3200" dirty="0" smtClean="0">
                <a:solidFill>
                  <a:srgbClr val="FEFEFE"/>
                </a:solidFill>
              </a:rPr>
              <a:t>(John 1:1-5)</a:t>
            </a:r>
          </a:p>
        </p:txBody>
      </p:sp>
      <p:pic>
        <p:nvPicPr>
          <p:cNvPr id="22" name="Picture 21"/>
          <p:cNvPicPr>
            <a:picLocks noChangeAspect="1"/>
          </p:cNvPicPr>
          <p:nvPr/>
        </p:nvPicPr>
        <p:blipFill rotWithShape="1">
          <a:blip r:embed="rId2"/>
          <a:srcRect l="21100" t="29062" r="21100" b="35469"/>
          <a:stretch/>
        </p:blipFill>
        <p:spPr>
          <a:xfrm>
            <a:off x="3429000" y="13625"/>
            <a:ext cx="1981200" cy="810490"/>
          </a:xfrm>
          <a:prstGeom prst="rect">
            <a:avLst/>
          </a:prstGeom>
        </p:spPr>
      </p:pic>
      <p:sp>
        <p:nvSpPr>
          <p:cNvPr id="10" name="Rectangle 9"/>
          <p:cNvSpPr/>
          <p:nvPr/>
        </p:nvSpPr>
        <p:spPr>
          <a:xfrm>
            <a:off x="0" y="-114530"/>
            <a:ext cx="91440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rgbClr val="FEFEFE"/>
                </a:solidFill>
              </a:rPr>
              <a:t>Jesus Is The               Of The World </a:t>
            </a:r>
            <a:endParaRPr lang="en-US" sz="4400" dirty="0">
              <a:solidFill>
                <a:srgbClr val="FEFEFE"/>
              </a:solidFill>
            </a:endParaRPr>
          </a:p>
        </p:txBody>
      </p:sp>
    </p:spTree>
    <p:extLst>
      <p:ext uri="{BB962C8B-B14F-4D97-AF65-F5344CB8AC3E}">
        <p14:creationId xmlns:p14="http://schemas.microsoft.com/office/powerpoint/2010/main" val="3799012780"/>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791200"/>
            <a:ext cx="9144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0" y="914400"/>
            <a:ext cx="9144000" cy="2062103"/>
          </a:xfrm>
          <a:prstGeom prst="rect">
            <a:avLst/>
          </a:prstGeom>
          <a:noFill/>
        </p:spPr>
        <p:txBody>
          <a:bodyPr wrap="square" rtlCol="0">
            <a:spAutoFit/>
          </a:bodyPr>
          <a:lstStyle/>
          <a:p>
            <a:pPr algn="ctr"/>
            <a:r>
              <a:rPr lang="en-US" sz="3200" dirty="0" smtClean="0">
                <a:solidFill>
                  <a:srgbClr val="FEFEFE"/>
                </a:solidFill>
              </a:rPr>
              <a:t>“</a:t>
            </a:r>
            <a:r>
              <a:rPr lang="en-US" sz="3200" dirty="0"/>
              <a:t>I am the Light of the world; he who follows Me </a:t>
            </a:r>
            <a:r>
              <a:rPr lang="en-US" sz="3200" dirty="0" smtClean="0"/>
              <a:t>       will </a:t>
            </a:r>
            <a:r>
              <a:rPr lang="en-US" sz="3200" dirty="0"/>
              <a:t>not walk in the darkness, but will have </a:t>
            </a:r>
            <a:r>
              <a:rPr lang="en-US" sz="3200" dirty="0" smtClean="0"/>
              <a:t>               the </a:t>
            </a:r>
            <a:r>
              <a:rPr lang="en-US" sz="3200" dirty="0"/>
              <a:t>Light of </a:t>
            </a:r>
            <a:r>
              <a:rPr lang="en-US" sz="3200" dirty="0" smtClean="0"/>
              <a:t>life.”</a:t>
            </a:r>
          </a:p>
          <a:p>
            <a:pPr algn="ctr"/>
            <a:r>
              <a:rPr lang="en-US" sz="3200" dirty="0" smtClean="0">
                <a:solidFill>
                  <a:srgbClr val="FEFEFE"/>
                </a:solidFill>
              </a:rPr>
              <a:t>(John 8:12)</a:t>
            </a:r>
          </a:p>
        </p:txBody>
      </p:sp>
      <p:pic>
        <p:nvPicPr>
          <p:cNvPr id="22" name="Picture 21"/>
          <p:cNvPicPr>
            <a:picLocks noChangeAspect="1"/>
          </p:cNvPicPr>
          <p:nvPr/>
        </p:nvPicPr>
        <p:blipFill rotWithShape="1">
          <a:blip r:embed="rId2"/>
          <a:srcRect l="21100" t="29062" r="21100" b="35469"/>
          <a:stretch/>
        </p:blipFill>
        <p:spPr>
          <a:xfrm>
            <a:off x="3429000" y="13625"/>
            <a:ext cx="1981200" cy="810490"/>
          </a:xfrm>
          <a:prstGeom prst="rect">
            <a:avLst/>
          </a:prstGeom>
        </p:spPr>
      </p:pic>
      <p:sp>
        <p:nvSpPr>
          <p:cNvPr id="10" name="Rectangle 9"/>
          <p:cNvSpPr/>
          <p:nvPr/>
        </p:nvSpPr>
        <p:spPr>
          <a:xfrm>
            <a:off x="0" y="-114530"/>
            <a:ext cx="91440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rgbClr val="FEFEFE"/>
                </a:solidFill>
              </a:rPr>
              <a:t>Jesus Is The               Of The World </a:t>
            </a:r>
            <a:endParaRPr lang="en-US" sz="4400" dirty="0">
              <a:solidFill>
                <a:srgbClr val="FEFEFE"/>
              </a:solidFill>
            </a:endParaRPr>
          </a:p>
        </p:txBody>
      </p:sp>
    </p:spTree>
    <p:extLst>
      <p:ext uri="{BB962C8B-B14F-4D97-AF65-F5344CB8AC3E}">
        <p14:creationId xmlns:p14="http://schemas.microsoft.com/office/powerpoint/2010/main" val="547591247"/>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791200"/>
            <a:ext cx="91440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0" y="914400"/>
            <a:ext cx="9144000" cy="5632311"/>
          </a:xfrm>
          <a:prstGeom prst="rect">
            <a:avLst/>
          </a:prstGeom>
          <a:noFill/>
        </p:spPr>
        <p:txBody>
          <a:bodyPr wrap="square" rtlCol="0">
            <a:spAutoFit/>
          </a:bodyPr>
          <a:lstStyle/>
          <a:p>
            <a:pPr algn="ctr"/>
            <a:r>
              <a:rPr lang="en-US" sz="3200" dirty="0" smtClean="0">
                <a:solidFill>
                  <a:srgbClr val="FEFEFE"/>
                </a:solidFill>
              </a:rPr>
              <a:t>“</a:t>
            </a:r>
            <a:r>
              <a:rPr lang="en-US" sz="3200" dirty="0"/>
              <a:t>For my eyes have seen Your salvation,</a:t>
            </a:r>
            <a:br>
              <a:rPr lang="en-US" sz="3200" dirty="0"/>
            </a:br>
            <a:r>
              <a:rPr lang="en-US" sz="3200" dirty="0" smtClean="0"/>
              <a:t>Which </a:t>
            </a:r>
            <a:r>
              <a:rPr lang="en-US" sz="3200" dirty="0"/>
              <a:t>You have prepared in the presence of all </a:t>
            </a:r>
            <a:r>
              <a:rPr lang="en-US" sz="3200" dirty="0" smtClean="0"/>
              <a:t>peoples, A </a:t>
            </a:r>
            <a:r>
              <a:rPr lang="en-US" sz="3200" cap="small" dirty="0"/>
              <a:t>Light</a:t>
            </a:r>
            <a:r>
              <a:rPr lang="en-US" sz="3200" dirty="0"/>
              <a:t> </a:t>
            </a:r>
            <a:r>
              <a:rPr lang="en-US" sz="3200" cap="small" dirty="0"/>
              <a:t>of revelation to the Gentiles</a:t>
            </a:r>
            <a:r>
              <a:rPr lang="en-US" sz="3200" dirty="0"/>
              <a:t>,</a:t>
            </a:r>
            <a:br>
              <a:rPr lang="en-US" sz="3200" dirty="0"/>
            </a:br>
            <a:r>
              <a:rPr lang="en-US" sz="3200" dirty="0"/>
              <a:t>And the glory of Your people </a:t>
            </a:r>
            <a:r>
              <a:rPr lang="en-US" sz="3200" dirty="0" smtClean="0"/>
              <a:t>Israel.”</a:t>
            </a:r>
          </a:p>
          <a:p>
            <a:pPr algn="ctr"/>
            <a:r>
              <a:rPr lang="en-US" sz="3200" dirty="0" smtClean="0">
                <a:solidFill>
                  <a:srgbClr val="FEFEFE"/>
                </a:solidFill>
              </a:rPr>
              <a:t>(Luke 2:30-32)</a:t>
            </a:r>
          </a:p>
          <a:p>
            <a:pPr algn="ctr"/>
            <a:endParaRPr lang="en-US" sz="3200" dirty="0">
              <a:solidFill>
                <a:srgbClr val="FEFEFE"/>
              </a:solidFill>
            </a:endParaRPr>
          </a:p>
          <a:p>
            <a:pPr algn="ctr"/>
            <a:r>
              <a:rPr lang="en-US" sz="2800" dirty="0" smtClean="0">
                <a:solidFill>
                  <a:srgbClr val="FEFEFE"/>
                </a:solidFill>
              </a:rPr>
              <a:t>“</a:t>
            </a:r>
            <a:r>
              <a:rPr lang="en-US" sz="2800" dirty="0" smtClean="0"/>
              <a:t>I </a:t>
            </a:r>
            <a:r>
              <a:rPr lang="en-US" sz="2800" dirty="0"/>
              <a:t>am the </a:t>
            </a:r>
            <a:r>
              <a:rPr lang="en-US" sz="2800" cap="small" dirty="0"/>
              <a:t>Lord</a:t>
            </a:r>
            <a:r>
              <a:rPr lang="en-US" sz="2800" dirty="0"/>
              <a:t>, I have called You in </a:t>
            </a:r>
            <a:r>
              <a:rPr lang="en-US" sz="2800" dirty="0" smtClean="0"/>
              <a:t>righteousness, I </a:t>
            </a:r>
            <a:r>
              <a:rPr lang="en-US" sz="2800" dirty="0"/>
              <a:t>will also hold You by the hand and watch over </a:t>
            </a:r>
            <a:r>
              <a:rPr lang="en-US" sz="2800" dirty="0" smtClean="0"/>
              <a:t>You, And </a:t>
            </a:r>
            <a:r>
              <a:rPr lang="en-US" sz="2800" dirty="0"/>
              <a:t>I will appoint You as a covenant to the </a:t>
            </a:r>
            <a:r>
              <a:rPr lang="en-US" sz="2800" dirty="0" smtClean="0"/>
              <a:t>people, As </a:t>
            </a:r>
            <a:r>
              <a:rPr lang="en-US" sz="2800" dirty="0"/>
              <a:t>a light to the </a:t>
            </a:r>
            <a:r>
              <a:rPr lang="en-US" sz="2800" dirty="0" smtClean="0"/>
              <a:t>nations,</a:t>
            </a:r>
            <a:r>
              <a:rPr lang="en-US" sz="2800" baseline="30000" dirty="0"/>
              <a:t> </a:t>
            </a:r>
            <a:r>
              <a:rPr lang="en-US" sz="2800" dirty="0" smtClean="0"/>
              <a:t>To </a:t>
            </a:r>
            <a:r>
              <a:rPr lang="en-US" sz="2800" dirty="0"/>
              <a:t>open blind </a:t>
            </a:r>
            <a:r>
              <a:rPr lang="en-US" sz="2800" dirty="0" smtClean="0"/>
              <a:t>eyes, To </a:t>
            </a:r>
            <a:r>
              <a:rPr lang="en-US" sz="2800" dirty="0"/>
              <a:t>bring out prisoners from the </a:t>
            </a:r>
            <a:r>
              <a:rPr lang="en-US" sz="2800" dirty="0" smtClean="0"/>
              <a:t>dungeon And </a:t>
            </a:r>
            <a:r>
              <a:rPr lang="en-US" sz="2800" dirty="0"/>
              <a:t>those who dwell in darkness from the prison</a:t>
            </a:r>
            <a:r>
              <a:rPr lang="en-US" sz="2800" dirty="0" smtClean="0"/>
              <a:t>.”</a:t>
            </a:r>
          </a:p>
          <a:p>
            <a:pPr algn="ctr"/>
            <a:r>
              <a:rPr lang="en-US" sz="2800" dirty="0" smtClean="0">
                <a:solidFill>
                  <a:srgbClr val="FEFEFE"/>
                </a:solidFill>
              </a:rPr>
              <a:t>(Isaiah 42:6-7)</a:t>
            </a:r>
          </a:p>
        </p:txBody>
      </p:sp>
      <p:pic>
        <p:nvPicPr>
          <p:cNvPr id="22" name="Picture 21"/>
          <p:cNvPicPr>
            <a:picLocks noChangeAspect="1"/>
          </p:cNvPicPr>
          <p:nvPr/>
        </p:nvPicPr>
        <p:blipFill rotWithShape="1">
          <a:blip r:embed="rId2"/>
          <a:srcRect l="21100" t="29062" r="21100" b="35469"/>
          <a:stretch/>
        </p:blipFill>
        <p:spPr>
          <a:xfrm>
            <a:off x="3429000" y="13625"/>
            <a:ext cx="1981200" cy="810490"/>
          </a:xfrm>
          <a:prstGeom prst="rect">
            <a:avLst/>
          </a:prstGeom>
        </p:spPr>
      </p:pic>
      <p:sp>
        <p:nvSpPr>
          <p:cNvPr id="10" name="Rectangle 9"/>
          <p:cNvSpPr/>
          <p:nvPr/>
        </p:nvSpPr>
        <p:spPr>
          <a:xfrm>
            <a:off x="0" y="-114530"/>
            <a:ext cx="914400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rgbClr val="FEFEFE"/>
                </a:solidFill>
              </a:rPr>
              <a:t>Jesus Is The               Of The World </a:t>
            </a:r>
            <a:endParaRPr lang="en-US" sz="4400" dirty="0">
              <a:solidFill>
                <a:srgbClr val="FEFEFE"/>
              </a:solidFill>
            </a:endParaRPr>
          </a:p>
        </p:txBody>
      </p:sp>
    </p:spTree>
    <p:extLst>
      <p:ext uri="{BB962C8B-B14F-4D97-AF65-F5344CB8AC3E}">
        <p14:creationId xmlns:p14="http://schemas.microsoft.com/office/powerpoint/2010/main" val="401609787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3" end="3"/>
                                            </p:txEl>
                                          </p:spTgt>
                                        </p:tgtEl>
                                        <p:attrNameLst>
                                          <p:attrName>style.visibility</p:attrName>
                                        </p:attrNameLst>
                                      </p:cBhvr>
                                      <p:to>
                                        <p:strVal val="visible"/>
                                      </p:to>
                                    </p:set>
                                    <p:animEffect transition="in" filter="fade">
                                      <p:cBhvr>
                                        <p:cTn id="7" dur="1000"/>
                                        <p:tgtEl>
                                          <p:spTgt spid="21">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1">
                                            <p:txEl>
                                              <p:pRg st="4" end="4"/>
                                            </p:txEl>
                                          </p:spTgt>
                                        </p:tgtEl>
                                        <p:attrNameLst>
                                          <p:attrName>style.visibility</p:attrName>
                                        </p:attrNameLst>
                                      </p:cBhvr>
                                      <p:to>
                                        <p:strVal val="visible"/>
                                      </p:to>
                                    </p:set>
                                    <p:animEffect transition="in" filter="fade">
                                      <p:cBhvr>
                                        <p:cTn id="10" dur="1000"/>
                                        <p:tgtEl>
                                          <p:spTgt spid="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1267</TotalTime>
  <Words>2109</Words>
  <Application>Microsoft Office PowerPoint</Application>
  <PresentationFormat>On-screen Show (4:3)</PresentationFormat>
  <Paragraphs>106</Paragraphs>
  <Slides>29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Dee</dc:creator>
  <cp:lastModifiedBy>Microsoft account</cp:lastModifiedBy>
  <cp:revision>20</cp:revision>
  <dcterms:created xsi:type="dcterms:W3CDTF">2012-10-15T23:36:44Z</dcterms:created>
  <dcterms:modified xsi:type="dcterms:W3CDTF">2026-06-23T15:43:36Z</dcterms:modified>
</cp:coreProperties>
</file>