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6" r:id="rId2"/>
    <p:sldId id="257" r:id="rId3"/>
    <p:sldId id="259" r:id="rId4"/>
    <p:sldId id="258" r:id="rId5"/>
    <p:sldId id="261" r:id="rId6"/>
    <p:sldId id="260" r:id="rId7"/>
    <p:sldId id="263" r:id="rId8"/>
    <p:sldId id="264" r:id="rId9"/>
    <p:sldId id="265" r:id="rId10"/>
    <p:sldId id="283"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4" r:id="rId25"/>
    <p:sldId id="279" r:id="rId26"/>
    <p:sldId id="285" r:id="rId27"/>
    <p:sldId id="280" r:id="rId28"/>
    <p:sldId id="287" r:id="rId29"/>
    <p:sldId id="286" r:id="rId30"/>
    <p:sldId id="281" r:id="rId31"/>
    <p:sldId id="288" r:id="rId32"/>
    <p:sldId id="289" r:id="rId33"/>
    <p:sldId id="290" r:id="rId34"/>
    <p:sldId id="291" r:id="rId35"/>
    <p:sldId id="292" r:id="rId36"/>
    <p:sldId id="282" r:id="rId37"/>
  </p:sldIdLst>
  <p:sldSz cx="9144000" cy="6858000" type="screen4x3"/>
  <p:notesSz cx="6858000" cy="9144000"/>
  <p:embeddedFontLst>
    <p:embeddedFont>
      <p:font typeface="Adobe Garamond Pro Bold" panose="02020702060506020403" pitchFamily="18" charset="0"/>
      <p:bold r:id="rId38"/>
      <p:boldItalic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D69A"/>
    <a:srgbClr val="EDAB66"/>
    <a:srgbClr val="D27422"/>
    <a:srgbClr val="9F4113"/>
    <a:srgbClr val="D0A0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165" d="100"/>
          <a:sy n="165" d="100"/>
        </p:scale>
        <p:origin x="109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DA3349A-F437-42DA-81A4-0C9E4CA9E53A}" type="datetimeFigureOut">
              <a:rPr lang="en-US" smtClean="0"/>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6D926-AD79-4CF5-B865-1899240CD153}" type="slidenum">
              <a:rPr lang="en-US" smtClean="0"/>
              <a:t>‹#›</a:t>
            </a:fld>
            <a:endParaRPr lang="en-US"/>
          </a:p>
        </p:txBody>
      </p:sp>
    </p:spTree>
    <p:extLst>
      <p:ext uri="{BB962C8B-B14F-4D97-AF65-F5344CB8AC3E}">
        <p14:creationId xmlns:p14="http://schemas.microsoft.com/office/powerpoint/2010/main" val="27830269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A3349A-F437-42DA-81A4-0C9E4CA9E53A}" type="datetimeFigureOut">
              <a:rPr lang="en-US" smtClean="0"/>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6D926-AD79-4CF5-B865-1899240CD153}" type="slidenum">
              <a:rPr lang="en-US" smtClean="0"/>
              <a:t>‹#›</a:t>
            </a:fld>
            <a:endParaRPr lang="en-US"/>
          </a:p>
        </p:txBody>
      </p:sp>
    </p:spTree>
    <p:extLst>
      <p:ext uri="{BB962C8B-B14F-4D97-AF65-F5344CB8AC3E}">
        <p14:creationId xmlns:p14="http://schemas.microsoft.com/office/powerpoint/2010/main" val="37191489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A3349A-F437-42DA-81A4-0C9E4CA9E53A}" type="datetimeFigureOut">
              <a:rPr lang="en-US" smtClean="0"/>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6D926-AD79-4CF5-B865-1899240CD153}" type="slidenum">
              <a:rPr lang="en-US" smtClean="0"/>
              <a:t>‹#›</a:t>
            </a:fld>
            <a:endParaRPr lang="en-US"/>
          </a:p>
        </p:txBody>
      </p:sp>
    </p:spTree>
    <p:extLst>
      <p:ext uri="{BB962C8B-B14F-4D97-AF65-F5344CB8AC3E}">
        <p14:creationId xmlns:p14="http://schemas.microsoft.com/office/powerpoint/2010/main" val="1211471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A3349A-F437-42DA-81A4-0C9E4CA9E53A}" type="datetimeFigureOut">
              <a:rPr lang="en-US" smtClean="0"/>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6D926-AD79-4CF5-B865-1899240CD153}" type="slidenum">
              <a:rPr lang="en-US" smtClean="0"/>
              <a:t>‹#›</a:t>
            </a:fld>
            <a:endParaRPr lang="en-US"/>
          </a:p>
        </p:txBody>
      </p:sp>
    </p:spTree>
    <p:extLst>
      <p:ext uri="{BB962C8B-B14F-4D97-AF65-F5344CB8AC3E}">
        <p14:creationId xmlns:p14="http://schemas.microsoft.com/office/powerpoint/2010/main" val="4133143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A3349A-F437-42DA-81A4-0C9E4CA9E53A}" type="datetimeFigureOut">
              <a:rPr lang="en-US" smtClean="0"/>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6D926-AD79-4CF5-B865-1899240CD153}" type="slidenum">
              <a:rPr lang="en-US" smtClean="0"/>
              <a:t>‹#›</a:t>
            </a:fld>
            <a:endParaRPr lang="en-US"/>
          </a:p>
        </p:txBody>
      </p:sp>
    </p:spTree>
    <p:extLst>
      <p:ext uri="{BB962C8B-B14F-4D97-AF65-F5344CB8AC3E}">
        <p14:creationId xmlns:p14="http://schemas.microsoft.com/office/powerpoint/2010/main" val="13682934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DA3349A-F437-42DA-81A4-0C9E4CA9E53A}" type="datetimeFigureOut">
              <a:rPr lang="en-US" smtClean="0"/>
              <a:t>6/2/2026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6D926-AD79-4CF5-B865-1899240CD153}" type="slidenum">
              <a:rPr lang="en-US" smtClean="0"/>
              <a:t>‹#›</a:t>
            </a:fld>
            <a:endParaRPr lang="en-US"/>
          </a:p>
        </p:txBody>
      </p:sp>
    </p:spTree>
    <p:extLst>
      <p:ext uri="{BB962C8B-B14F-4D97-AF65-F5344CB8AC3E}">
        <p14:creationId xmlns:p14="http://schemas.microsoft.com/office/powerpoint/2010/main" val="24772004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A3349A-F437-42DA-81A4-0C9E4CA9E53A}" type="datetimeFigureOut">
              <a:rPr lang="en-US" smtClean="0"/>
              <a:t>6/2/2026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B6D926-AD79-4CF5-B865-1899240CD153}" type="slidenum">
              <a:rPr lang="en-US" smtClean="0"/>
              <a:t>‹#›</a:t>
            </a:fld>
            <a:endParaRPr lang="en-US"/>
          </a:p>
        </p:txBody>
      </p:sp>
    </p:spTree>
    <p:extLst>
      <p:ext uri="{BB962C8B-B14F-4D97-AF65-F5344CB8AC3E}">
        <p14:creationId xmlns:p14="http://schemas.microsoft.com/office/powerpoint/2010/main" val="2792329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DA3349A-F437-42DA-81A4-0C9E4CA9E53A}" type="datetimeFigureOut">
              <a:rPr lang="en-US" smtClean="0"/>
              <a:t>6/2/2026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B6D926-AD79-4CF5-B865-1899240CD153}" type="slidenum">
              <a:rPr lang="en-US" smtClean="0"/>
              <a:t>‹#›</a:t>
            </a:fld>
            <a:endParaRPr lang="en-US"/>
          </a:p>
        </p:txBody>
      </p:sp>
    </p:spTree>
    <p:extLst>
      <p:ext uri="{BB962C8B-B14F-4D97-AF65-F5344CB8AC3E}">
        <p14:creationId xmlns:p14="http://schemas.microsoft.com/office/powerpoint/2010/main" val="7764167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A3349A-F437-42DA-81A4-0C9E4CA9E53A}" type="datetimeFigureOut">
              <a:rPr lang="en-US" smtClean="0"/>
              <a:t>6/2/2026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B6D926-AD79-4CF5-B865-1899240CD153}" type="slidenum">
              <a:rPr lang="en-US" smtClean="0"/>
              <a:t>‹#›</a:t>
            </a:fld>
            <a:endParaRPr lang="en-US"/>
          </a:p>
        </p:txBody>
      </p:sp>
    </p:spTree>
    <p:extLst>
      <p:ext uri="{BB962C8B-B14F-4D97-AF65-F5344CB8AC3E}">
        <p14:creationId xmlns:p14="http://schemas.microsoft.com/office/powerpoint/2010/main" val="2718585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A3349A-F437-42DA-81A4-0C9E4CA9E53A}" type="datetimeFigureOut">
              <a:rPr lang="en-US" smtClean="0"/>
              <a:t>6/2/2026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6D926-AD79-4CF5-B865-1899240CD153}" type="slidenum">
              <a:rPr lang="en-US" smtClean="0"/>
              <a:t>‹#›</a:t>
            </a:fld>
            <a:endParaRPr lang="en-US"/>
          </a:p>
        </p:txBody>
      </p:sp>
    </p:spTree>
    <p:extLst>
      <p:ext uri="{BB962C8B-B14F-4D97-AF65-F5344CB8AC3E}">
        <p14:creationId xmlns:p14="http://schemas.microsoft.com/office/powerpoint/2010/main" val="14642744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A3349A-F437-42DA-81A4-0C9E4CA9E53A}" type="datetimeFigureOut">
              <a:rPr lang="en-US" smtClean="0"/>
              <a:t>6/2/2026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6D926-AD79-4CF5-B865-1899240CD153}" type="slidenum">
              <a:rPr lang="en-US" smtClean="0"/>
              <a:t>‹#›</a:t>
            </a:fld>
            <a:endParaRPr lang="en-US"/>
          </a:p>
        </p:txBody>
      </p:sp>
    </p:spTree>
    <p:extLst>
      <p:ext uri="{BB962C8B-B14F-4D97-AF65-F5344CB8AC3E}">
        <p14:creationId xmlns:p14="http://schemas.microsoft.com/office/powerpoint/2010/main" val="178101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A3349A-F437-42DA-81A4-0C9E4CA9E53A}" type="datetimeFigureOut">
              <a:rPr lang="en-US" smtClean="0"/>
              <a:t>6/2/2026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B6D926-AD79-4CF5-B865-1899240CD153}" type="slidenum">
              <a:rPr lang="en-US" smtClean="0"/>
              <a:t>‹#›</a:t>
            </a:fld>
            <a:endParaRPr lang="en-US"/>
          </a:p>
        </p:txBody>
      </p:sp>
    </p:spTree>
    <p:extLst>
      <p:ext uri="{BB962C8B-B14F-4D97-AF65-F5344CB8AC3E}">
        <p14:creationId xmlns:p14="http://schemas.microsoft.com/office/powerpoint/2010/main" val="4849803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1316460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Design Is Seen In Creation</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3539430"/>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Earth</a:t>
            </a:r>
          </a:p>
          <a:p>
            <a:r>
              <a:rPr lang="en-US" sz="3200" dirty="0" smtClean="0">
                <a:solidFill>
                  <a:srgbClr val="F4D69A"/>
                </a:solidFill>
                <a:latin typeface="Adobe Garamond Pro Bold" panose="02020702060506020403" pitchFamily="18" charset="0"/>
              </a:rPr>
              <a:t>The Human Body</a:t>
            </a:r>
          </a:p>
          <a:p>
            <a:r>
              <a:rPr lang="en-US" sz="3200" dirty="0" smtClean="0">
                <a:solidFill>
                  <a:srgbClr val="F4D69A"/>
                </a:solidFill>
                <a:latin typeface="Adobe Garamond Pro Bold" panose="02020702060506020403" pitchFamily="18" charset="0"/>
              </a:rPr>
              <a:t>	DNA</a:t>
            </a:r>
            <a:endParaRPr lang="en-US" sz="3200" dirty="0">
              <a:solidFill>
                <a:srgbClr val="F4D69A"/>
              </a:solidFill>
              <a:latin typeface="Adobe Garamond Pro Bold" panose="02020702060506020403" pitchFamily="18" charset="0"/>
            </a:endParaRPr>
          </a:p>
          <a:p>
            <a:r>
              <a:rPr lang="en-US" sz="3200" dirty="0" smtClean="0">
                <a:solidFill>
                  <a:srgbClr val="F4D69A"/>
                </a:solidFill>
                <a:latin typeface="Adobe Garamond Pro Bold" panose="02020702060506020403" pitchFamily="18" charset="0"/>
              </a:rPr>
              <a:t>	Regeneration</a:t>
            </a:r>
          </a:p>
          <a:p>
            <a:r>
              <a:rPr lang="en-US" sz="3200" dirty="0" smtClean="0">
                <a:solidFill>
                  <a:srgbClr val="F4D69A"/>
                </a:solidFill>
                <a:latin typeface="Adobe Garamond Pro Bold" panose="02020702060506020403" pitchFamily="18" charset="0"/>
              </a:rPr>
              <a:t>Abundance Of Life</a:t>
            </a:r>
          </a:p>
          <a:p>
            <a:r>
              <a:rPr lang="en-US" sz="3200" dirty="0" smtClean="0">
                <a:solidFill>
                  <a:srgbClr val="F4D69A"/>
                </a:solidFill>
                <a:latin typeface="Adobe Garamond Pro Bold" panose="02020702060506020403" pitchFamily="18" charset="0"/>
              </a:rPr>
              <a:t>The Ecosystem</a:t>
            </a:r>
          </a:p>
          <a:p>
            <a:pPr algn="ctr"/>
            <a:endParaRPr lang="en-US" sz="3200" dirty="0">
              <a:solidFill>
                <a:srgbClr val="F4D69A"/>
              </a:solidFill>
              <a:latin typeface="Adobe Garamond Pro Bold" panose="02020702060506020403" pitchFamily="18" charset="0"/>
            </a:endParaRPr>
          </a:p>
        </p:txBody>
      </p:sp>
      <p:sp>
        <p:nvSpPr>
          <p:cNvPr id="8" name="Rectangle 7"/>
          <p:cNvSpPr/>
          <p:nvPr/>
        </p:nvSpPr>
        <p:spPr>
          <a:xfrm>
            <a:off x="4572000" y="769441"/>
            <a:ext cx="4229837" cy="4524315"/>
          </a:xfrm>
          <a:prstGeom prst="rect">
            <a:avLst/>
          </a:prstGeom>
        </p:spPr>
        <p:txBody>
          <a:bodyPr wrap="square">
            <a:spAutoFit/>
          </a:bodyPr>
          <a:lstStyle/>
          <a:p>
            <a:pPr algn="ctr"/>
            <a:r>
              <a:rPr lang="en-US" sz="3200" i="1" dirty="0" smtClean="0">
                <a:solidFill>
                  <a:schemeClr val="bg1"/>
                </a:solidFill>
                <a:latin typeface="Adobe Garamond Pro Bold" panose="02020702060506020403" pitchFamily="18" charset="0"/>
              </a:rPr>
              <a:t>“For since the </a:t>
            </a:r>
            <a:r>
              <a:rPr lang="en-US" sz="3200" i="1" dirty="0">
                <a:solidFill>
                  <a:schemeClr val="bg1"/>
                </a:solidFill>
                <a:latin typeface="Adobe Garamond Pro Bold" panose="02020702060506020403" pitchFamily="18" charset="0"/>
              </a:rPr>
              <a:t>c</a:t>
            </a:r>
            <a:r>
              <a:rPr lang="en-US" sz="3200" i="1" dirty="0" smtClean="0">
                <a:solidFill>
                  <a:schemeClr val="bg1"/>
                </a:solidFill>
                <a:latin typeface="Adobe Garamond Pro Bold" panose="02020702060506020403" pitchFamily="18" charset="0"/>
              </a:rPr>
              <a:t>reation of the world His invisible attributes, His eternal power and divine nature, have been clearly seen, being understood through what has been made</a:t>
            </a:r>
            <a:r>
              <a:rPr lang="en-US" sz="3200" i="1" dirty="0" smtClean="0">
                <a:solidFill>
                  <a:schemeClr val="bg1"/>
                </a:solidFill>
                <a:latin typeface="Adobe Garamond Pro Bold" panose="02020702060506020403" pitchFamily="18" charset="0"/>
              </a:rPr>
              <a:t>”</a:t>
            </a:r>
          </a:p>
          <a:p>
            <a:pPr algn="ctr"/>
            <a:r>
              <a:rPr lang="en-US" sz="3200" dirty="0" smtClean="0">
                <a:solidFill>
                  <a:schemeClr val="bg1"/>
                </a:solidFill>
                <a:latin typeface="Adobe Garamond Pro Bold" panose="02020702060506020403" pitchFamily="18" charset="0"/>
              </a:rPr>
              <a:t>Romans 1:20</a:t>
            </a:r>
            <a:endParaRPr lang="en-US" sz="3200" dirty="0">
              <a:solidFill>
                <a:schemeClr val="bg1"/>
              </a:solidFill>
              <a:latin typeface="Adobe Garamond Pro Bold" panose="02020702060506020403" pitchFamily="18" charset="0"/>
            </a:endParaRPr>
          </a:p>
        </p:txBody>
      </p:sp>
    </p:spTree>
    <p:extLst>
      <p:ext uri="{BB962C8B-B14F-4D97-AF65-F5344CB8AC3E}">
        <p14:creationId xmlns:p14="http://schemas.microsoft.com/office/powerpoint/2010/main" val="1170892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Design Is Seen In Creation</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3539430"/>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Earth</a:t>
            </a:r>
          </a:p>
          <a:p>
            <a:r>
              <a:rPr lang="en-US" sz="3200" dirty="0" smtClean="0">
                <a:solidFill>
                  <a:srgbClr val="F4D69A"/>
                </a:solidFill>
                <a:latin typeface="Adobe Garamond Pro Bold" panose="02020702060506020403" pitchFamily="18" charset="0"/>
              </a:rPr>
              <a:t>The Human Body</a:t>
            </a:r>
          </a:p>
          <a:p>
            <a:r>
              <a:rPr lang="en-US" sz="3200" dirty="0" smtClean="0">
                <a:solidFill>
                  <a:srgbClr val="F4D69A"/>
                </a:solidFill>
                <a:latin typeface="Adobe Garamond Pro Bold" panose="02020702060506020403" pitchFamily="18" charset="0"/>
              </a:rPr>
              <a:t>	DNA</a:t>
            </a:r>
            <a:endParaRPr lang="en-US" sz="3200" dirty="0">
              <a:solidFill>
                <a:srgbClr val="F4D69A"/>
              </a:solidFill>
              <a:latin typeface="Adobe Garamond Pro Bold" panose="02020702060506020403" pitchFamily="18" charset="0"/>
            </a:endParaRPr>
          </a:p>
          <a:p>
            <a:r>
              <a:rPr lang="en-US" sz="3200" dirty="0" smtClean="0">
                <a:solidFill>
                  <a:srgbClr val="F4D69A"/>
                </a:solidFill>
                <a:latin typeface="Adobe Garamond Pro Bold" panose="02020702060506020403" pitchFamily="18" charset="0"/>
              </a:rPr>
              <a:t>	Regeneration</a:t>
            </a:r>
          </a:p>
          <a:p>
            <a:r>
              <a:rPr lang="en-US" sz="3200" dirty="0" smtClean="0">
                <a:solidFill>
                  <a:srgbClr val="F4D69A"/>
                </a:solidFill>
                <a:latin typeface="Adobe Garamond Pro Bold" panose="02020702060506020403" pitchFamily="18" charset="0"/>
              </a:rPr>
              <a:t>Abundance Of Life</a:t>
            </a:r>
          </a:p>
          <a:p>
            <a:r>
              <a:rPr lang="en-US" sz="3200" dirty="0" smtClean="0">
                <a:solidFill>
                  <a:srgbClr val="F4D69A"/>
                </a:solidFill>
                <a:latin typeface="Adobe Garamond Pro Bold" panose="02020702060506020403" pitchFamily="18" charset="0"/>
              </a:rPr>
              <a:t>The Ecosystem</a:t>
            </a:r>
          </a:p>
          <a:p>
            <a:pPr algn="ctr"/>
            <a:endParaRPr lang="en-US" sz="3200" dirty="0">
              <a:solidFill>
                <a:srgbClr val="F4D69A"/>
              </a:solidFill>
              <a:latin typeface="Adobe Garamond Pro Bold" panose="02020702060506020403" pitchFamily="18" charset="0"/>
            </a:endParaRPr>
          </a:p>
        </p:txBody>
      </p:sp>
      <p:sp>
        <p:nvSpPr>
          <p:cNvPr id="8" name="Rectangle 7"/>
          <p:cNvSpPr/>
          <p:nvPr/>
        </p:nvSpPr>
        <p:spPr>
          <a:xfrm>
            <a:off x="4572000" y="769441"/>
            <a:ext cx="4229837" cy="4524315"/>
          </a:xfrm>
          <a:prstGeom prst="rect">
            <a:avLst/>
          </a:prstGeom>
        </p:spPr>
        <p:txBody>
          <a:bodyPr wrap="square">
            <a:spAutoFit/>
          </a:bodyPr>
          <a:lstStyle/>
          <a:p>
            <a:pPr algn="ctr"/>
            <a:r>
              <a:rPr lang="en-US" sz="3200" i="1" dirty="0" smtClean="0">
                <a:solidFill>
                  <a:schemeClr val="bg1"/>
                </a:solidFill>
                <a:latin typeface="Adobe Garamond Pro Bold" panose="02020702060506020403" pitchFamily="18" charset="0"/>
              </a:rPr>
              <a:t>“You are worthy, our Lord and God, to receive glory and honor and power, for You created all things, and by Your will they were created and have their being</a:t>
            </a:r>
            <a:r>
              <a:rPr lang="en-US" sz="3200" i="1" dirty="0" smtClean="0">
                <a:solidFill>
                  <a:schemeClr val="bg1"/>
                </a:solidFill>
                <a:latin typeface="Adobe Garamond Pro Bold" panose="02020702060506020403" pitchFamily="18" charset="0"/>
              </a:rPr>
              <a:t>”</a:t>
            </a:r>
          </a:p>
          <a:p>
            <a:pPr algn="ctr"/>
            <a:r>
              <a:rPr lang="en-US" sz="3200" dirty="0" smtClean="0">
                <a:solidFill>
                  <a:schemeClr val="bg1"/>
                </a:solidFill>
                <a:latin typeface="Adobe Garamond Pro Bold" panose="02020702060506020403" pitchFamily="18" charset="0"/>
              </a:rPr>
              <a:t>Revelation 4:11</a:t>
            </a:r>
            <a:endParaRPr lang="en-US" sz="3200" dirty="0">
              <a:solidFill>
                <a:schemeClr val="bg1"/>
              </a:solidFill>
              <a:latin typeface="Adobe Garamond Pro Bold" panose="02020702060506020403" pitchFamily="18" charset="0"/>
            </a:endParaRPr>
          </a:p>
        </p:txBody>
      </p:sp>
    </p:spTree>
    <p:extLst>
      <p:ext uri="{BB962C8B-B14F-4D97-AF65-F5344CB8AC3E}">
        <p14:creationId xmlns:p14="http://schemas.microsoft.com/office/powerpoint/2010/main" val="376786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Fulfilled Prophecy</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1077218"/>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Daniel 2</a:t>
            </a:r>
          </a:p>
          <a:p>
            <a:pPr algn="ctr"/>
            <a:endParaRPr lang="en-US" sz="3200" dirty="0">
              <a:solidFill>
                <a:srgbClr val="F4D69A"/>
              </a:solidFill>
              <a:latin typeface="Adobe Garamond Pro Bold" panose="02020702060506020403" pitchFamily="18" charset="0"/>
            </a:endParaRPr>
          </a:p>
        </p:txBody>
      </p:sp>
      <p:sp>
        <p:nvSpPr>
          <p:cNvPr id="8" name="Rectangle 7"/>
          <p:cNvSpPr/>
          <p:nvPr/>
        </p:nvSpPr>
        <p:spPr>
          <a:xfrm>
            <a:off x="0" y="1308050"/>
            <a:ext cx="3830510" cy="2554545"/>
          </a:xfrm>
          <a:prstGeom prst="rect">
            <a:avLst/>
          </a:prstGeom>
        </p:spPr>
        <p:txBody>
          <a:bodyPr wrap="square">
            <a:spAutoFit/>
          </a:bodyPr>
          <a:lstStyle/>
          <a:p>
            <a:pPr algn="ctr"/>
            <a:r>
              <a:rPr lang="en-US" sz="3200" i="1" dirty="0" smtClean="0">
                <a:solidFill>
                  <a:schemeClr val="bg1"/>
                </a:solidFill>
                <a:latin typeface="Adobe Garamond Pro Bold" panose="02020702060506020403" pitchFamily="18" charset="0"/>
              </a:rPr>
              <a:t>“This was your dream and the visions in your mind while on your bed</a:t>
            </a:r>
            <a:r>
              <a:rPr lang="en-US" sz="3200" i="1" dirty="0" smtClean="0">
                <a:solidFill>
                  <a:schemeClr val="bg1"/>
                </a:solidFill>
                <a:latin typeface="Adobe Garamond Pro Bold" panose="02020702060506020403" pitchFamily="18" charset="0"/>
              </a:rPr>
              <a:t>”</a:t>
            </a:r>
          </a:p>
          <a:p>
            <a:pPr algn="ctr"/>
            <a:r>
              <a:rPr lang="en-US" sz="3200" dirty="0" smtClean="0">
                <a:solidFill>
                  <a:schemeClr val="bg1"/>
                </a:solidFill>
                <a:latin typeface="Adobe Garamond Pro Bold" panose="02020702060506020403" pitchFamily="18" charset="0"/>
              </a:rPr>
              <a:t>Daniel 2:28</a:t>
            </a:r>
            <a:endParaRPr lang="en-US" sz="3200" dirty="0">
              <a:solidFill>
                <a:schemeClr val="bg1"/>
              </a:solidFill>
              <a:latin typeface="Adobe Garamond Pro Bold" panose="02020702060506020403" pitchFamily="18"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0886" t="3824" r="39810" b="8027"/>
          <a:stretch/>
        </p:blipFill>
        <p:spPr>
          <a:xfrm>
            <a:off x="6858002" y="318304"/>
            <a:ext cx="2193400" cy="5463250"/>
          </a:xfrm>
          <a:prstGeom prst="rect">
            <a:avLst/>
          </a:prstGeom>
          <a:ln>
            <a:solidFill>
              <a:schemeClr val="bg1"/>
            </a:solidFill>
          </a:ln>
        </p:spPr>
      </p:pic>
      <p:sp>
        <p:nvSpPr>
          <p:cNvPr id="9" name="Rectangle 8"/>
          <p:cNvSpPr/>
          <p:nvPr/>
        </p:nvSpPr>
        <p:spPr>
          <a:xfrm>
            <a:off x="4970109" y="670638"/>
            <a:ext cx="1887893" cy="584775"/>
          </a:xfrm>
          <a:prstGeom prst="rect">
            <a:avLst/>
          </a:prstGeom>
        </p:spPr>
        <p:txBody>
          <a:bodyPr wrap="square">
            <a:spAutoFit/>
          </a:bodyPr>
          <a:lstStyle/>
          <a:p>
            <a:pPr algn="ctr"/>
            <a:r>
              <a:rPr lang="en-US" sz="3200" dirty="0" smtClean="0">
                <a:solidFill>
                  <a:schemeClr val="bg1"/>
                </a:solidFill>
                <a:latin typeface="Adobe Garamond Pro Bold" panose="02020702060506020403" pitchFamily="18" charset="0"/>
              </a:rPr>
              <a:t>Babylon</a:t>
            </a:r>
            <a:endParaRPr lang="en-US" sz="3200" dirty="0">
              <a:solidFill>
                <a:schemeClr val="bg1"/>
              </a:solidFill>
              <a:latin typeface="Adobe Garamond Pro Bold" panose="02020702060506020403" pitchFamily="18" charset="0"/>
            </a:endParaRPr>
          </a:p>
        </p:txBody>
      </p:sp>
      <p:sp>
        <p:nvSpPr>
          <p:cNvPr id="10" name="Rectangle 9"/>
          <p:cNvSpPr/>
          <p:nvPr/>
        </p:nvSpPr>
        <p:spPr>
          <a:xfrm>
            <a:off x="4970108" y="1732466"/>
            <a:ext cx="1887893" cy="584775"/>
          </a:xfrm>
          <a:prstGeom prst="rect">
            <a:avLst/>
          </a:prstGeom>
        </p:spPr>
        <p:txBody>
          <a:bodyPr wrap="square">
            <a:spAutoFit/>
          </a:bodyPr>
          <a:lstStyle/>
          <a:p>
            <a:pPr algn="ctr"/>
            <a:r>
              <a:rPr lang="en-US" sz="3200" dirty="0" smtClean="0">
                <a:solidFill>
                  <a:schemeClr val="bg1"/>
                </a:solidFill>
                <a:latin typeface="Adobe Garamond Pro Bold" panose="02020702060506020403" pitchFamily="18" charset="0"/>
              </a:rPr>
              <a:t>Persians</a:t>
            </a:r>
            <a:endParaRPr lang="en-US" sz="3200" dirty="0">
              <a:solidFill>
                <a:schemeClr val="bg1"/>
              </a:solidFill>
              <a:latin typeface="Adobe Garamond Pro Bold" panose="02020702060506020403" pitchFamily="18" charset="0"/>
            </a:endParaRPr>
          </a:p>
        </p:txBody>
      </p:sp>
      <p:sp>
        <p:nvSpPr>
          <p:cNvPr id="11" name="Rectangle 10"/>
          <p:cNvSpPr/>
          <p:nvPr/>
        </p:nvSpPr>
        <p:spPr>
          <a:xfrm>
            <a:off x="4970107" y="2778647"/>
            <a:ext cx="1887893" cy="584775"/>
          </a:xfrm>
          <a:prstGeom prst="rect">
            <a:avLst/>
          </a:prstGeom>
        </p:spPr>
        <p:txBody>
          <a:bodyPr wrap="square">
            <a:spAutoFit/>
          </a:bodyPr>
          <a:lstStyle/>
          <a:p>
            <a:pPr algn="ctr"/>
            <a:r>
              <a:rPr lang="en-US" sz="3200" dirty="0" smtClean="0">
                <a:solidFill>
                  <a:schemeClr val="bg1"/>
                </a:solidFill>
                <a:latin typeface="Adobe Garamond Pro Bold" panose="02020702060506020403" pitchFamily="18" charset="0"/>
              </a:rPr>
              <a:t>Greeks</a:t>
            </a:r>
            <a:endParaRPr lang="en-US" sz="3200" dirty="0">
              <a:solidFill>
                <a:schemeClr val="bg1"/>
              </a:solidFill>
              <a:latin typeface="Adobe Garamond Pro Bold" panose="02020702060506020403" pitchFamily="18" charset="0"/>
            </a:endParaRPr>
          </a:p>
        </p:txBody>
      </p:sp>
      <p:sp>
        <p:nvSpPr>
          <p:cNvPr id="12" name="Rectangle 11"/>
          <p:cNvSpPr/>
          <p:nvPr/>
        </p:nvSpPr>
        <p:spPr>
          <a:xfrm>
            <a:off x="4970107" y="4280100"/>
            <a:ext cx="1887893" cy="584775"/>
          </a:xfrm>
          <a:prstGeom prst="rect">
            <a:avLst/>
          </a:prstGeom>
        </p:spPr>
        <p:txBody>
          <a:bodyPr wrap="square">
            <a:spAutoFit/>
          </a:bodyPr>
          <a:lstStyle/>
          <a:p>
            <a:pPr algn="ctr"/>
            <a:r>
              <a:rPr lang="en-US" sz="3200" dirty="0" smtClean="0">
                <a:solidFill>
                  <a:schemeClr val="bg1"/>
                </a:solidFill>
                <a:latin typeface="Adobe Garamond Pro Bold" panose="02020702060506020403" pitchFamily="18" charset="0"/>
              </a:rPr>
              <a:t>Romans</a:t>
            </a:r>
            <a:endParaRPr lang="en-US" sz="3200" dirty="0">
              <a:solidFill>
                <a:schemeClr val="bg1"/>
              </a:solidFill>
              <a:latin typeface="Adobe Garamond Pro Bold" panose="02020702060506020403" pitchFamily="18" charset="0"/>
            </a:endParaRPr>
          </a:p>
        </p:txBody>
      </p:sp>
      <p:sp>
        <p:nvSpPr>
          <p:cNvPr id="13" name="Rectangle 12"/>
          <p:cNvSpPr/>
          <p:nvPr/>
        </p:nvSpPr>
        <p:spPr>
          <a:xfrm>
            <a:off x="4970107" y="5900954"/>
            <a:ext cx="1887893" cy="584775"/>
          </a:xfrm>
          <a:prstGeom prst="rect">
            <a:avLst/>
          </a:prstGeom>
        </p:spPr>
        <p:txBody>
          <a:bodyPr wrap="square">
            <a:spAutoFit/>
          </a:bodyPr>
          <a:lstStyle/>
          <a:p>
            <a:pPr algn="ctr"/>
            <a:r>
              <a:rPr lang="en-US" sz="3200" dirty="0" smtClean="0">
                <a:solidFill>
                  <a:schemeClr val="bg1"/>
                </a:solidFill>
                <a:latin typeface="Adobe Garamond Pro Bold" panose="02020702060506020403" pitchFamily="18" charset="0"/>
              </a:rPr>
              <a:t>Church</a:t>
            </a:r>
            <a:endParaRPr lang="en-US" sz="3200" dirty="0">
              <a:solidFill>
                <a:schemeClr val="bg1"/>
              </a:solidFill>
              <a:latin typeface="Adobe Garamond Pro Bold" panose="02020702060506020403" pitchFamily="18" charset="0"/>
            </a:endParaRPr>
          </a:p>
        </p:txBody>
      </p:sp>
    </p:spTree>
    <p:extLst>
      <p:ext uri="{BB962C8B-B14F-4D97-AF65-F5344CB8AC3E}">
        <p14:creationId xmlns:p14="http://schemas.microsoft.com/office/powerpoint/2010/main" val="2062155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Fulfilled Prophecy</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1077218"/>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Daniel 2</a:t>
            </a:r>
          </a:p>
          <a:p>
            <a:pPr algn="ctr"/>
            <a:endParaRPr lang="en-US" sz="3200" dirty="0">
              <a:solidFill>
                <a:srgbClr val="F4D69A"/>
              </a:solidFill>
              <a:latin typeface="Adobe Garamond Pro Bold" panose="02020702060506020403" pitchFamily="18" charset="0"/>
            </a:endParaRPr>
          </a:p>
        </p:txBody>
      </p:sp>
      <p:sp>
        <p:nvSpPr>
          <p:cNvPr id="8" name="Rectangle 7"/>
          <p:cNvSpPr/>
          <p:nvPr/>
        </p:nvSpPr>
        <p:spPr>
          <a:xfrm>
            <a:off x="0" y="1308050"/>
            <a:ext cx="3830510" cy="4031873"/>
          </a:xfrm>
          <a:prstGeom prst="rect">
            <a:avLst/>
          </a:prstGeom>
        </p:spPr>
        <p:txBody>
          <a:bodyPr wrap="square">
            <a:spAutoFit/>
          </a:bodyPr>
          <a:lstStyle/>
          <a:p>
            <a:pPr algn="ctr"/>
            <a:r>
              <a:rPr lang="en-US" sz="3200" i="1" dirty="0" smtClean="0">
                <a:solidFill>
                  <a:schemeClr val="bg1"/>
                </a:solidFill>
                <a:latin typeface="Adobe Garamond Pro Bold" panose="02020702060506020403" pitchFamily="18" charset="0"/>
              </a:rPr>
              <a:t>“Surely your God is a God of gods and a Lord of kings and a revealer of mysteries, since you have been able to reveal this mystery</a:t>
            </a:r>
            <a:r>
              <a:rPr lang="en-US" sz="3200" i="1" dirty="0" smtClean="0">
                <a:solidFill>
                  <a:schemeClr val="bg1"/>
                </a:solidFill>
                <a:latin typeface="Adobe Garamond Pro Bold" panose="02020702060506020403" pitchFamily="18" charset="0"/>
              </a:rPr>
              <a:t>”</a:t>
            </a:r>
          </a:p>
          <a:p>
            <a:pPr algn="ctr"/>
            <a:r>
              <a:rPr lang="en-US" sz="3200" dirty="0" smtClean="0">
                <a:solidFill>
                  <a:schemeClr val="bg1"/>
                </a:solidFill>
                <a:latin typeface="Adobe Garamond Pro Bold" panose="02020702060506020403" pitchFamily="18" charset="0"/>
              </a:rPr>
              <a:t>Daniel 2:47</a:t>
            </a:r>
            <a:endParaRPr lang="en-US" sz="3200" dirty="0">
              <a:solidFill>
                <a:schemeClr val="bg1"/>
              </a:solidFill>
              <a:latin typeface="Adobe Garamond Pro Bold" panose="02020702060506020403" pitchFamily="18"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0886" t="3824" r="39810" b="8027"/>
          <a:stretch/>
        </p:blipFill>
        <p:spPr>
          <a:xfrm>
            <a:off x="6858002" y="318304"/>
            <a:ext cx="2193400" cy="5463250"/>
          </a:xfrm>
          <a:prstGeom prst="rect">
            <a:avLst/>
          </a:prstGeom>
          <a:ln>
            <a:solidFill>
              <a:schemeClr val="bg1"/>
            </a:solidFill>
          </a:ln>
        </p:spPr>
      </p:pic>
      <p:sp>
        <p:nvSpPr>
          <p:cNvPr id="9" name="Rectangle 8"/>
          <p:cNvSpPr/>
          <p:nvPr/>
        </p:nvSpPr>
        <p:spPr>
          <a:xfrm>
            <a:off x="4970109" y="670638"/>
            <a:ext cx="1887893" cy="584775"/>
          </a:xfrm>
          <a:prstGeom prst="rect">
            <a:avLst/>
          </a:prstGeom>
        </p:spPr>
        <p:txBody>
          <a:bodyPr wrap="square">
            <a:spAutoFit/>
          </a:bodyPr>
          <a:lstStyle/>
          <a:p>
            <a:pPr algn="ctr"/>
            <a:r>
              <a:rPr lang="en-US" sz="3200" dirty="0" smtClean="0">
                <a:solidFill>
                  <a:schemeClr val="bg1"/>
                </a:solidFill>
                <a:latin typeface="Adobe Garamond Pro Bold" panose="02020702060506020403" pitchFamily="18" charset="0"/>
              </a:rPr>
              <a:t>Babylon</a:t>
            </a:r>
            <a:endParaRPr lang="en-US" sz="3200" dirty="0">
              <a:solidFill>
                <a:schemeClr val="bg1"/>
              </a:solidFill>
              <a:latin typeface="Adobe Garamond Pro Bold" panose="02020702060506020403" pitchFamily="18" charset="0"/>
            </a:endParaRPr>
          </a:p>
        </p:txBody>
      </p:sp>
      <p:sp>
        <p:nvSpPr>
          <p:cNvPr id="10" name="Rectangle 9"/>
          <p:cNvSpPr/>
          <p:nvPr/>
        </p:nvSpPr>
        <p:spPr>
          <a:xfrm>
            <a:off x="4970108" y="1732466"/>
            <a:ext cx="1887893" cy="584775"/>
          </a:xfrm>
          <a:prstGeom prst="rect">
            <a:avLst/>
          </a:prstGeom>
        </p:spPr>
        <p:txBody>
          <a:bodyPr wrap="square">
            <a:spAutoFit/>
          </a:bodyPr>
          <a:lstStyle/>
          <a:p>
            <a:pPr algn="ctr"/>
            <a:r>
              <a:rPr lang="en-US" sz="3200" dirty="0" smtClean="0">
                <a:solidFill>
                  <a:schemeClr val="bg1"/>
                </a:solidFill>
                <a:latin typeface="Adobe Garamond Pro Bold" panose="02020702060506020403" pitchFamily="18" charset="0"/>
              </a:rPr>
              <a:t>Persians</a:t>
            </a:r>
            <a:endParaRPr lang="en-US" sz="3200" dirty="0">
              <a:solidFill>
                <a:schemeClr val="bg1"/>
              </a:solidFill>
              <a:latin typeface="Adobe Garamond Pro Bold" panose="02020702060506020403" pitchFamily="18" charset="0"/>
            </a:endParaRPr>
          </a:p>
        </p:txBody>
      </p:sp>
      <p:sp>
        <p:nvSpPr>
          <p:cNvPr id="11" name="Rectangle 10"/>
          <p:cNvSpPr/>
          <p:nvPr/>
        </p:nvSpPr>
        <p:spPr>
          <a:xfrm>
            <a:off x="4970107" y="2778647"/>
            <a:ext cx="1887893" cy="584775"/>
          </a:xfrm>
          <a:prstGeom prst="rect">
            <a:avLst/>
          </a:prstGeom>
        </p:spPr>
        <p:txBody>
          <a:bodyPr wrap="square">
            <a:spAutoFit/>
          </a:bodyPr>
          <a:lstStyle/>
          <a:p>
            <a:pPr algn="ctr"/>
            <a:r>
              <a:rPr lang="en-US" sz="3200" dirty="0" smtClean="0">
                <a:solidFill>
                  <a:schemeClr val="bg1"/>
                </a:solidFill>
                <a:latin typeface="Adobe Garamond Pro Bold" panose="02020702060506020403" pitchFamily="18" charset="0"/>
              </a:rPr>
              <a:t>Greeks</a:t>
            </a:r>
            <a:endParaRPr lang="en-US" sz="3200" dirty="0">
              <a:solidFill>
                <a:schemeClr val="bg1"/>
              </a:solidFill>
              <a:latin typeface="Adobe Garamond Pro Bold" panose="02020702060506020403" pitchFamily="18" charset="0"/>
            </a:endParaRPr>
          </a:p>
        </p:txBody>
      </p:sp>
      <p:sp>
        <p:nvSpPr>
          <p:cNvPr id="12" name="Rectangle 11"/>
          <p:cNvSpPr/>
          <p:nvPr/>
        </p:nvSpPr>
        <p:spPr>
          <a:xfrm>
            <a:off x="4970107" y="4280100"/>
            <a:ext cx="1887893" cy="584775"/>
          </a:xfrm>
          <a:prstGeom prst="rect">
            <a:avLst/>
          </a:prstGeom>
        </p:spPr>
        <p:txBody>
          <a:bodyPr wrap="square">
            <a:spAutoFit/>
          </a:bodyPr>
          <a:lstStyle/>
          <a:p>
            <a:pPr algn="ctr"/>
            <a:r>
              <a:rPr lang="en-US" sz="3200" dirty="0" smtClean="0">
                <a:solidFill>
                  <a:schemeClr val="bg1"/>
                </a:solidFill>
                <a:latin typeface="Adobe Garamond Pro Bold" panose="02020702060506020403" pitchFamily="18" charset="0"/>
              </a:rPr>
              <a:t>Romans</a:t>
            </a:r>
            <a:endParaRPr lang="en-US" sz="3200" dirty="0">
              <a:solidFill>
                <a:schemeClr val="bg1"/>
              </a:solidFill>
              <a:latin typeface="Adobe Garamond Pro Bold" panose="02020702060506020403" pitchFamily="18" charset="0"/>
            </a:endParaRPr>
          </a:p>
        </p:txBody>
      </p:sp>
      <p:sp>
        <p:nvSpPr>
          <p:cNvPr id="13" name="Rectangle 12"/>
          <p:cNvSpPr/>
          <p:nvPr/>
        </p:nvSpPr>
        <p:spPr>
          <a:xfrm>
            <a:off x="4970107" y="5900954"/>
            <a:ext cx="1887893" cy="584775"/>
          </a:xfrm>
          <a:prstGeom prst="rect">
            <a:avLst/>
          </a:prstGeom>
        </p:spPr>
        <p:txBody>
          <a:bodyPr wrap="square">
            <a:spAutoFit/>
          </a:bodyPr>
          <a:lstStyle/>
          <a:p>
            <a:pPr algn="ctr"/>
            <a:r>
              <a:rPr lang="en-US" sz="3200" dirty="0" smtClean="0">
                <a:solidFill>
                  <a:schemeClr val="bg1"/>
                </a:solidFill>
                <a:latin typeface="Adobe Garamond Pro Bold" panose="02020702060506020403" pitchFamily="18" charset="0"/>
              </a:rPr>
              <a:t>Church</a:t>
            </a:r>
            <a:endParaRPr lang="en-US" sz="3200" dirty="0">
              <a:solidFill>
                <a:schemeClr val="bg1"/>
              </a:solidFill>
              <a:latin typeface="Adobe Garamond Pro Bold" panose="02020702060506020403" pitchFamily="18" charset="0"/>
            </a:endParaRPr>
          </a:p>
        </p:txBody>
      </p:sp>
    </p:spTree>
    <p:extLst>
      <p:ext uri="{BB962C8B-B14F-4D97-AF65-F5344CB8AC3E}">
        <p14:creationId xmlns:p14="http://schemas.microsoft.com/office/powerpoint/2010/main" val="32469661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Fulfilled Prophecy</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1569660"/>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Daniel 2</a:t>
            </a:r>
          </a:p>
          <a:p>
            <a:r>
              <a:rPr lang="en-US" sz="3200" dirty="0" smtClean="0">
                <a:solidFill>
                  <a:srgbClr val="F4D69A"/>
                </a:solidFill>
                <a:latin typeface="Adobe Garamond Pro Bold" panose="02020702060506020403" pitchFamily="18" charset="0"/>
              </a:rPr>
              <a:t>King Cyrus</a:t>
            </a:r>
          </a:p>
          <a:p>
            <a:pPr algn="ctr"/>
            <a:endParaRPr lang="en-US" sz="3200" dirty="0">
              <a:solidFill>
                <a:srgbClr val="F4D69A"/>
              </a:solidFill>
              <a:latin typeface="Adobe Garamond Pro Bold" panose="02020702060506020403" pitchFamily="18" charset="0"/>
            </a:endParaRPr>
          </a:p>
        </p:txBody>
      </p:sp>
      <p:sp>
        <p:nvSpPr>
          <p:cNvPr id="8" name="Rectangle 7"/>
          <p:cNvSpPr/>
          <p:nvPr/>
        </p:nvSpPr>
        <p:spPr>
          <a:xfrm>
            <a:off x="329879" y="1837012"/>
            <a:ext cx="2644815" cy="3539430"/>
          </a:xfrm>
          <a:prstGeom prst="rect">
            <a:avLst/>
          </a:prstGeom>
        </p:spPr>
        <p:txBody>
          <a:bodyPr wrap="square">
            <a:spAutoFit/>
          </a:bodyPr>
          <a:lstStyle/>
          <a:p>
            <a:pPr algn="ctr"/>
            <a:r>
              <a:rPr lang="en-US" sz="3200" i="1" dirty="0" smtClean="0">
                <a:solidFill>
                  <a:schemeClr val="bg1"/>
                </a:solidFill>
                <a:latin typeface="Adobe Garamond Pro Bold" panose="02020702060506020403" pitchFamily="18" charset="0"/>
              </a:rPr>
              <a:t>Isaiah </a:t>
            </a:r>
          </a:p>
          <a:p>
            <a:pPr algn="ctr"/>
            <a:r>
              <a:rPr lang="en-US" sz="3200" i="1" dirty="0" smtClean="0">
                <a:solidFill>
                  <a:schemeClr val="bg1"/>
                </a:solidFill>
                <a:latin typeface="Adobe Garamond Pro Bold" panose="02020702060506020403" pitchFamily="18" charset="0"/>
              </a:rPr>
              <a:t>44:28</a:t>
            </a:r>
          </a:p>
          <a:p>
            <a:pPr algn="ctr"/>
            <a:r>
              <a:rPr lang="en-US" sz="3200" i="1" dirty="0" smtClean="0">
                <a:solidFill>
                  <a:schemeClr val="bg1"/>
                </a:solidFill>
                <a:latin typeface="Adobe Garamond Pro Bold" panose="02020702060506020403" pitchFamily="18" charset="0"/>
              </a:rPr>
              <a:t>45:1-4</a:t>
            </a:r>
          </a:p>
          <a:p>
            <a:pPr algn="ctr"/>
            <a:r>
              <a:rPr lang="en-US" sz="3200" i="1" dirty="0" smtClean="0">
                <a:solidFill>
                  <a:schemeClr val="bg1"/>
                </a:solidFill>
                <a:latin typeface="Adobe Garamond Pro Bold" panose="02020702060506020403" pitchFamily="18" charset="0"/>
              </a:rPr>
              <a:t>45:13</a:t>
            </a:r>
          </a:p>
          <a:p>
            <a:pPr algn="ctr"/>
            <a:endParaRPr lang="en-US" sz="3200" i="1" dirty="0">
              <a:solidFill>
                <a:schemeClr val="bg1"/>
              </a:solidFill>
              <a:latin typeface="Adobe Garamond Pro Bold" panose="02020702060506020403" pitchFamily="18" charset="0"/>
            </a:endParaRPr>
          </a:p>
          <a:p>
            <a:pPr algn="ctr"/>
            <a:r>
              <a:rPr lang="en-US" sz="3200" i="1" dirty="0" smtClean="0">
                <a:solidFill>
                  <a:schemeClr val="bg1"/>
                </a:solidFill>
                <a:latin typeface="Adobe Garamond Pro Bold" panose="02020702060506020403" pitchFamily="18" charset="0"/>
              </a:rPr>
              <a:t>Ezra</a:t>
            </a:r>
          </a:p>
          <a:p>
            <a:pPr algn="ctr"/>
            <a:r>
              <a:rPr lang="en-US" sz="3200" i="1" dirty="0" smtClean="0">
                <a:solidFill>
                  <a:schemeClr val="bg1"/>
                </a:solidFill>
                <a:latin typeface="Adobe Garamond Pro Bold" panose="02020702060506020403" pitchFamily="18" charset="0"/>
              </a:rPr>
              <a:t>1:2-3</a:t>
            </a:r>
            <a:endParaRPr lang="en-US" sz="3200" dirty="0">
              <a:solidFill>
                <a:schemeClr val="bg1"/>
              </a:solidFill>
              <a:latin typeface="Adobe Garamond Pro Bold" panose="02020702060506020403" pitchFamily="18" charset="0"/>
            </a:endParaRPr>
          </a:p>
        </p:txBody>
      </p:sp>
      <p:pic>
        <p:nvPicPr>
          <p:cNvPr id="14" name="Picture 13"/>
          <p:cNvPicPr>
            <a:picLocks noChangeAspect="1"/>
          </p:cNvPicPr>
          <p:nvPr/>
        </p:nvPicPr>
        <p:blipFill>
          <a:blip r:embed="rId3"/>
          <a:stretch>
            <a:fillRect/>
          </a:stretch>
        </p:blipFill>
        <p:spPr>
          <a:xfrm>
            <a:off x="3049929" y="881558"/>
            <a:ext cx="5849579" cy="3934979"/>
          </a:xfrm>
          <a:prstGeom prst="rect">
            <a:avLst/>
          </a:prstGeom>
        </p:spPr>
      </p:pic>
    </p:spTree>
    <p:extLst>
      <p:ext uri="{BB962C8B-B14F-4D97-AF65-F5344CB8AC3E}">
        <p14:creationId xmlns:p14="http://schemas.microsoft.com/office/powerpoint/2010/main" val="18865709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fade">
                                      <p:cBhvr>
                                        <p:cTn id="17" dur="500"/>
                                        <p:tgtEl>
                                          <p:spTgt spid="8">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xEl>
                                              <p:pRg st="6" end="6"/>
                                            </p:txEl>
                                          </p:spTgt>
                                        </p:tgtEl>
                                        <p:attrNameLst>
                                          <p:attrName>style.visibility</p:attrName>
                                        </p:attrNameLst>
                                      </p:cBhvr>
                                      <p:to>
                                        <p:strVal val="visible"/>
                                      </p:to>
                                    </p:set>
                                    <p:animEffect transition="in" filter="fade">
                                      <p:cBhvr>
                                        <p:cTn id="20" dur="500"/>
                                        <p:tgtEl>
                                          <p:spTgt spid="8">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Discoveries Validate Scripture</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1077218"/>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The Hittite Empire</a:t>
            </a:r>
          </a:p>
          <a:p>
            <a:pPr algn="ctr"/>
            <a:endParaRPr lang="en-US" sz="3200" dirty="0">
              <a:solidFill>
                <a:srgbClr val="F4D69A"/>
              </a:solidFill>
              <a:latin typeface="Adobe Garamond Pro Bold" panose="02020702060506020403" pitchFamily="18" charset="0"/>
            </a:endParaRPr>
          </a:p>
        </p:txBody>
      </p:sp>
      <p:sp>
        <p:nvSpPr>
          <p:cNvPr id="8" name="Rectangle 7"/>
          <p:cNvSpPr/>
          <p:nvPr/>
        </p:nvSpPr>
        <p:spPr>
          <a:xfrm>
            <a:off x="4056928" y="769441"/>
            <a:ext cx="4977114" cy="5509200"/>
          </a:xfrm>
          <a:prstGeom prst="rect">
            <a:avLst/>
          </a:prstGeom>
        </p:spPr>
        <p:txBody>
          <a:bodyPr wrap="square">
            <a:spAutoFit/>
          </a:bodyPr>
          <a:lstStyle/>
          <a:p>
            <a:pPr algn="ctr"/>
            <a:r>
              <a:rPr lang="en-US" sz="3200" i="1" dirty="0" smtClean="0">
                <a:solidFill>
                  <a:schemeClr val="bg1"/>
                </a:solidFill>
                <a:latin typeface="Adobe Garamond Pro Bold" panose="02020702060506020403" pitchFamily="18" charset="0"/>
              </a:rPr>
              <a:t>For the Lord had made the army of the Arameans to hear the sound of chariots and the sound of horses, even the sound of a great army, so that they said to one another, ‘behold, the king of Israel has hired against us the kings of the Hittites and the kings of the Egyptians, to come upon us.”  </a:t>
            </a:r>
            <a:r>
              <a:rPr lang="en-US" sz="3200" dirty="0" smtClean="0">
                <a:solidFill>
                  <a:schemeClr val="bg1"/>
                </a:solidFill>
                <a:latin typeface="Adobe Garamond Pro Bold" panose="02020702060506020403" pitchFamily="18" charset="0"/>
              </a:rPr>
              <a:t>2 Kings 7:6</a:t>
            </a:r>
          </a:p>
        </p:txBody>
      </p:sp>
    </p:spTree>
    <p:extLst>
      <p:ext uri="{BB962C8B-B14F-4D97-AF65-F5344CB8AC3E}">
        <p14:creationId xmlns:p14="http://schemas.microsoft.com/office/powerpoint/2010/main" val="8704190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Discoveries Validate Scripture</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1077218"/>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The Hittite Empire</a:t>
            </a:r>
          </a:p>
          <a:p>
            <a:pPr algn="ctr"/>
            <a:endParaRPr lang="en-US" sz="3200" dirty="0">
              <a:solidFill>
                <a:srgbClr val="F4D69A"/>
              </a:solidFill>
              <a:latin typeface="Adobe Garamond Pro Bold" panose="02020702060506020403" pitchFamily="18" charset="0"/>
            </a:endParaRPr>
          </a:p>
        </p:txBody>
      </p:sp>
      <p:sp>
        <p:nvSpPr>
          <p:cNvPr id="8" name="Rectangle 7"/>
          <p:cNvSpPr/>
          <p:nvPr/>
        </p:nvSpPr>
        <p:spPr>
          <a:xfrm>
            <a:off x="0" y="1538882"/>
            <a:ext cx="3327722" cy="1077218"/>
          </a:xfrm>
          <a:prstGeom prst="rect">
            <a:avLst/>
          </a:prstGeom>
        </p:spPr>
        <p:txBody>
          <a:bodyPr wrap="square">
            <a:spAutoFit/>
          </a:bodyPr>
          <a:lstStyle/>
          <a:p>
            <a:pPr algn="ctr"/>
            <a:r>
              <a:rPr lang="en-US" sz="3200" dirty="0" smtClean="0">
                <a:solidFill>
                  <a:schemeClr val="bg1"/>
                </a:solidFill>
                <a:latin typeface="Adobe Garamond Pro Bold" panose="02020702060506020403" pitchFamily="18" charset="0"/>
              </a:rPr>
              <a:t>Hattusa – capital of the Hittites</a:t>
            </a:r>
          </a:p>
        </p:txBody>
      </p:sp>
      <p:pic>
        <p:nvPicPr>
          <p:cNvPr id="9" name="Picture 8"/>
          <p:cNvPicPr>
            <a:picLocks noChangeAspect="1"/>
          </p:cNvPicPr>
          <p:nvPr/>
        </p:nvPicPr>
        <p:blipFill>
          <a:blip r:embed="rId3"/>
          <a:stretch>
            <a:fillRect/>
          </a:stretch>
        </p:blipFill>
        <p:spPr>
          <a:xfrm>
            <a:off x="3558413" y="771371"/>
            <a:ext cx="4532290" cy="2972427"/>
          </a:xfrm>
          <a:prstGeom prst="rect">
            <a:avLst/>
          </a:prstGeom>
          <a:ln>
            <a:solidFill>
              <a:schemeClr val="bg1"/>
            </a:solidFill>
          </a:ln>
        </p:spPr>
      </p:pic>
    </p:spTree>
    <p:extLst>
      <p:ext uri="{BB962C8B-B14F-4D97-AF65-F5344CB8AC3E}">
        <p14:creationId xmlns:p14="http://schemas.microsoft.com/office/powerpoint/2010/main" val="36990120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Discoveries Validate Scripture</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1077218"/>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The Hittite Empire</a:t>
            </a:r>
          </a:p>
          <a:p>
            <a:pPr algn="ctr"/>
            <a:endParaRPr lang="en-US" sz="3200" dirty="0">
              <a:solidFill>
                <a:srgbClr val="F4D69A"/>
              </a:solidFill>
              <a:latin typeface="Adobe Garamond Pro Bold" panose="02020702060506020403" pitchFamily="18" charset="0"/>
            </a:endParaRPr>
          </a:p>
        </p:txBody>
      </p:sp>
      <p:sp>
        <p:nvSpPr>
          <p:cNvPr id="8" name="Rectangle 7"/>
          <p:cNvSpPr/>
          <p:nvPr/>
        </p:nvSpPr>
        <p:spPr>
          <a:xfrm>
            <a:off x="0" y="1538882"/>
            <a:ext cx="3327722" cy="1077218"/>
          </a:xfrm>
          <a:prstGeom prst="rect">
            <a:avLst/>
          </a:prstGeom>
        </p:spPr>
        <p:txBody>
          <a:bodyPr wrap="square">
            <a:spAutoFit/>
          </a:bodyPr>
          <a:lstStyle/>
          <a:p>
            <a:pPr algn="ctr"/>
            <a:r>
              <a:rPr lang="en-US" sz="3200" dirty="0" smtClean="0">
                <a:solidFill>
                  <a:schemeClr val="bg1"/>
                </a:solidFill>
                <a:latin typeface="Adobe Garamond Pro Bold" panose="02020702060506020403" pitchFamily="18" charset="0"/>
              </a:rPr>
              <a:t>Hattusa – capital of the Hittites</a:t>
            </a:r>
          </a:p>
        </p:txBody>
      </p:sp>
      <p:pic>
        <p:nvPicPr>
          <p:cNvPr id="6" name="Picture 5"/>
          <p:cNvPicPr>
            <a:picLocks noChangeAspect="1"/>
          </p:cNvPicPr>
          <p:nvPr/>
        </p:nvPicPr>
        <p:blipFill>
          <a:blip r:embed="rId3"/>
          <a:stretch>
            <a:fillRect/>
          </a:stretch>
        </p:blipFill>
        <p:spPr>
          <a:xfrm>
            <a:off x="3645223" y="1538882"/>
            <a:ext cx="5287746" cy="2974357"/>
          </a:xfrm>
          <a:prstGeom prst="rect">
            <a:avLst/>
          </a:prstGeom>
          <a:ln>
            <a:solidFill>
              <a:schemeClr val="bg1"/>
            </a:solidFill>
          </a:ln>
        </p:spPr>
      </p:pic>
    </p:spTree>
    <p:extLst>
      <p:ext uri="{BB962C8B-B14F-4D97-AF65-F5344CB8AC3E}">
        <p14:creationId xmlns:p14="http://schemas.microsoft.com/office/powerpoint/2010/main" val="24786557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Discoveries Validate Scripture</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1077218"/>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The Hittite Empire</a:t>
            </a:r>
          </a:p>
          <a:p>
            <a:pPr algn="ctr"/>
            <a:endParaRPr lang="en-US" sz="3200" dirty="0">
              <a:solidFill>
                <a:srgbClr val="F4D69A"/>
              </a:solidFill>
              <a:latin typeface="Adobe Garamond Pro Bold" panose="02020702060506020403" pitchFamily="18" charset="0"/>
            </a:endParaRPr>
          </a:p>
        </p:txBody>
      </p:sp>
      <p:sp>
        <p:nvSpPr>
          <p:cNvPr id="8" name="Rectangle 7"/>
          <p:cNvSpPr/>
          <p:nvPr/>
        </p:nvSpPr>
        <p:spPr>
          <a:xfrm>
            <a:off x="0" y="1538882"/>
            <a:ext cx="3327722" cy="1077218"/>
          </a:xfrm>
          <a:prstGeom prst="rect">
            <a:avLst/>
          </a:prstGeom>
        </p:spPr>
        <p:txBody>
          <a:bodyPr wrap="square">
            <a:spAutoFit/>
          </a:bodyPr>
          <a:lstStyle/>
          <a:p>
            <a:pPr algn="ctr"/>
            <a:r>
              <a:rPr lang="en-US" sz="3200" dirty="0" smtClean="0">
                <a:solidFill>
                  <a:schemeClr val="bg1"/>
                </a:solidFill>
                <a:latin typeface="Adobe Garamond Pro Bold" panose="02020702060506020403" pitchFamily="18" charset="0"/>
              </a:rPr>
              <a:t>Hattusa – capital of the Hittites</a:t>
            </a:r>
          </a:p>
        </p:txBody>
      </p:sp>
      <p:pic>
        <p:nvPicPr>
          <p:cNvPr id="10" name="Picture 9"/>
          <p:cNvPicPr>
            <a:picLocks noChangeAspect="1"/>
          </p:cNvPicPr>
          <p:nvPr/>
        </p:nvPicPr>
        <p:blipFill rotWithShape="1">
          <a:blip r:embed="rId3"/>
          <a:srcRect l="19999" t="14131" r="4684"/>
          <a:stretch/>
        </p:blipFill>
        <p:spPr>
          <a:xfrm>
            <a:off x="3437681" y="897037"/>
            <a:ext cx="5550061" cy="4415830"/>
          </a:xfrm>
          <a:prstGeom prst="rect">
            <a:avLst/>
          </a:prstGeom>
          <a:ln>
            <a:solidFill>
              <a:schemeClr val="bg1"/>
            </a:solidFill>
          </a:ln>
        </p:spPr>
      </p:pic>
    </p:spTree>
    <p:extLst>
      <p:ext uri="{BB962C8B-B14F-4D97-AF65-F5344CB8AC3E}">
        <p14:creationId xmlns:p14="http://schemas.microsoft.com/office/powerpoint/2010/main" val="23215167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Discoveries Validate Scripture</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1077218"/>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The Hittite Empire</a:t>
            </a:r>
          </a:p>
          <a:p>
            <a:pPr algn="ctr"/>
            <a:endParaRPr lang="en-US" sz="3200" dirty="0">
              <a:solidFill>
                <a:srgbClr val="F4D69A"/>
              </a:solidFill>
              <a:latin typeface="Adobe Garamond Pro Bold" panose="02020702060506020403" pitchFamily="18" charset="0"/>
            </a:endParaRPr>
          </a:p>
        </p:txBody>
      </p:sp>
      <p:sp>
        <p:nvSpPr>
          <p:cNvPr id="8" name="Rectangle 7"/>
          <p:cNvSpPr/>
          <p:nvPr/>
        </p:nvSpPr>
        <p:spPr>
          <a:xfrm>
            <a:off x="0" y="1538882"/>
            <a:ext cx="3327722" cy="1077218"/>
          </a:xfrm>
          <a:prstGeom prst="rect">
            <a:avLst/>
          </a:prstGeom>
        </p:spPr>
        <p:txBody>
          <a:bodyPr wrap="square">
            <a:spAutoFit/>
          </a:bodyPr>
          <a:lstStyle/>
          <a:p>
            <a:pPr algn="ctr"/>
            <a:r>
              <a:rPr lang="en-US" sz="3200" dirty="0" smtClean="0">
                <a:solidFill>
                  <a:schemeClr val="bg1"/>
                </a:solidFill>
                <a:latin typeface="Adobe Garamond Pro Bold" panose="02020702060506020403" pitchFamily="18" charset="0"/>
              </a:rPr>
              <a:t>Hattusa – capital of the Hittites</a:t>
            </a:r>
          </a:p>
        </p:txBody>
      </p:sp>
      <p:pic>
        <p:nvPicPr>
          <p:cNvPr id="6" name="Picture 5"/>
          <p:cNvPicPr>
            <a:picLocks noChangeAspect="1"/>
          </p:cNvPicPr>
          <p:nvPr/>
        </p:nvPicPr>
        <p:blipFill>
          <a:blip r:embed="rId3"/>
          <a:stretch>
            <a:fillRect/>
          </a:stretch>
        </p:blipFill>
        <p:spPr>
          <a:xfrm>
            <a:off x="6154218" y="769441"/>
            <a:ext cx="2748101" cy="2575367"/>
          </a:xfrm>
          <a:prstGeom prst="rect">
            <a:avLst/>
          </a:prstGeom>
          <a:ln>
            <a:solidFill>
              <a:schemeClr val="bg1"/>
            </a:solidFill>
          </a:ln>
        </p:spPr>
      </p:pic>
      <p:sp>
        <p:nvSpPr>
          <p:cNvPr id="11" name="Rectangle 10"/>
          <p:cNvSpPr/>
          <p:nvPr/>
        </p:nvSpPr>
        <p:spPr>
          <a:xfrm>
            <a:off x="4266325" y="1646604"/>
            <a:ext cx="1887893" cy="584775"/>
          </a:xfrm>
          <a:prstGeom prst="rect">
            <a:avLst/>
          </a:prstGeom>
        </p:spPr>
        <p:txBody>
          <a:bodyPr wrap="square">
            <a:spAutoFit/>
          </a:bodyPr>
          <a:lstStyle/>
          <a:p>
            <a:pPr algn="ctr"/>
            <a:r>
              <a:rPr lang="en-US" sz="3200" dirty="0" smtClean="0">
                <a:solidFill>
                  <a:schemeClr val="bg1"/>
                </a:solidFill>
                <a:latin typeface="Adobe Garamond Pro Bold" panose="02020702060506020403" pitchFamily="18" charset="0"/>
              </a:rPr>
              <a:t>Hittite</a:t>
            </a:r>
            <a:endParaRPr lang="en-US" sz="3200" dirty="0">
              <a:solidFill>
                <a:schemeClr val="bg1"/>
              </a:solidFill>
              <a:latin typeface="Adobe Garamond Pro Bold" panose="02020702060506020403" pitchFamily="18" charset="0"/>
            </a:endParaRPr>
          </a:p>
        </p:txBody>
      </p:sp>
      <p:pic>
        <p:nvPicPr>
          <p:cNvPr id="9" name="Picture 8"/>
          <p:cNvPicPr>
            <a:picLocks noChangeAspect="1"/>
          </p:cNvPicPr>
          <p:nvPr/>
        </p:nvPicPr>
        <p:blipFill>
          <a:blip r:embed="rId4"/>
          <a:stretch>
            <a:fillRect/>
          </a:stretch>
        </p:blipFill>
        <p:spPr>
          <a:xfrm>
            <a:off x="5210271" y="3429000"/>
            <a:ext cx="3692324" cy="2123086"/>
          </a:xfrm>
          <a:prstGeom prst="rect">
            <a:avLst/>
          </a:prstGeom>
        </p:spPr>
      </p:pic>
      <p:sp>
        <p:nvSpPr>
          <p:cNvPr id="12" name="Rectangle 11"/>
          <p:cNvSpPr/>
          <p:nvPr/>
        </p:nvSpPr>
        <p:spPr>
          <a:xfrm>
            <a:off x="3322378" y="4219147"/>
            <a:ext cx="1887893" cy="584775"/>
          </a:xfrm>
          <a:prstGeom prst="rect">
            <a:avLst/>
          </a:prstGeom>
        </p:spPr>
        <p:txBody>
          <a:bodyPr wrap="square">
            <a:spAutoFit/>
          </a:bodyPr>
          <a:lstStyle/>
          <a:p>
            <a:pPr algn="ctr"/>
            <a:r>
              <a:rPr lang="en-US" sz="3200" dirty="0" smtClean="0">
                <a:solidFill>
                  <a:schemeClr val="bg1"/>
                </a:solidFill>
                <a:latin typeface="Adobe Garamond Pro Bold" panose="02020702060506020403" pitchFamily="18" charset="0"/>
              </a:rPr>
              <a:t>Egyptian</a:t>
            </a:r>
            <a:endParaRPr lang="en-US" sz="3200" dirty="0">
              <a:solidFill>
                <a:schemeClr val="bg1"/>
              </a:solidFill>
              <a:latin typeface="Adobe Garamond Pro Bold" panose="02020702060506020403" pitchFamily="18" charset="0"/>
            </a:endParaRPr>
          </a:p>
        </p:txBody>
      </p:sp>
    </p:spTree>
    <p:extLst>
      <p:ext uri="{BB962C8B-B14F-4D97-AF65-F5344CB8AC3E}">
        <p14:creationId xmlns:p14="http://schemas.microsoft.com/office/powerpoint/2010/main" val="27463918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7999"/>
          </a:xfrm>
          <a:prstGeom prst="rect">
            <a:avLst/>
          </a:prstGeom>
        </p:spPr>
      </p:pic>
      <p:pic>
        <p:nvPicPr>
          <p:cNvPr id="2" name="Picture 1"/>
          <p:cNvPicPr>
            <a:picLocks noChangeAspect="1"/>
          </p:cNvPicPr>
          <p:nvPr/>
        </p:nvPicPr>
        <p:blipFill>
          <a:blip r:embed="rId3"/>
          <a:stretch>
            <a:fillRect/>
          </a:stretch>
        </p:blipFill>
        <p:spPr>
          <a:xfrm>
            <a:off x="0" y="14467"/>
            <a:ext cx="9144000" cy="6096000"/>
          </a:xfrm>
          <a:prstGeom prst="rect">
            <a:avLst/>
          </a:prstGeom>
        </p:spPr>
      </p:pic>
      <p:sp>
        <p:nvSpPr>
          <p:cNvPr id="3" name="TextBox 2"/>
          <p:cNvSpPr txBox="1"/>
          <p:nvPr/>
        </p:nvSpPr>
        <p:spPr>
          <a:xfrm>
            <a:off x="0" y="1909823"/>
            <a:ext cx="9144000" cy="1015663"/>
          </a:xfrm>
          <a:prstGeom prst="rect">
            <a:avLst/>
          </a:prstGeom>
          <a:noFill/>
        </p:spPr>
        <p:txBody>
          <a:bodyPr wrap="square" rtlCol="0">
            <a:spAutoFit/>
          </a:bodyPr>
          <a:lstStyle/>
          <a:p>
            <a:pPr algn="ctr"/>
            <a:r>
              <a:rPr lang="en-US" sz="6000" dirty="0" smtClean="0">
                <a:solidFill>
                  <a:srgbClr val="D27422"/>
                </a:solidFill>
                <a:latin typeface="Adobe Garamond Pro Bold" panose="02020702060506020403" pitchFamily="18" charset="0"/>
              </a:rPr>
              <a:t>I </a:t>
            </a:r>
            <a:r>
              <a:rPr lang="en-US" sz="6000" dirty="0">
                <a:solidFill>
                  <a:srgbClr val="D27422"/>
                </a:solidFill>
                <a:latin typeface="Adobe Garamond Pro Bold" panose="02020702060506020403" pitchFamily="18" charset="0"/>
              </a:rPr>
              <a:t>A</a:t>
            </a:r>
            <a:r>
              <a:rPr lang="en-US" sz="6000" dirty="0" smtClean="0">
                <a:solidFill>
                  <a:srgbClr val="D27422"/>
                </a:solidFill>
                <a:latin typeface="Adobe Garamond Pro Bold" panose="02020702060506020403" pitchFamily="18" charset="0"/>
              </a:rPr>
              <a:t>m Convinced</a:t>
            </a:r>
            <a:endParaRPr lang="en-US" sz="6000" dirty="0">
              <a:solidFill>
                <a:srgbClr val="D27422"/>
              </a:solidFill>
              <a:latin typeface="Adobe Garamond Pro Bold" panose="02020702060506020403" pitchFamily="18" charset="0"/>
            </a:endParaRPr>
          </a:p>
        </p:txBody>
      </p:sp>
    </p:spTree>
    <p:extLst>
      <p:ext uri="{BB962C8B-B14F-4D97-AF65-F5344CB8AC3E}">
        <p14:creationId xmlns:p14="http://schemas.microsoft.com/office/powerpoint/2010/main" val="32956945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Discoveries Validate Scripture</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1077218"/>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The Hittite Empire</a:t>
            </a:r>
          </a:p>
          <a:p>
            <a:r>
              <a:rPr lang="en-US" sz="3200" dirty="0" smtClean="0">
                <a:solidFill>
                  <a:srgbClr val="F4D69A"/>
                </a:solidFill>
                <a:latin typeface="Adobe Garamond Pro Bold" panose="02020702060506020403" pitchFamily="18" charset="0"/>
              </a:rPr>
              <a:t>David’s Rule</a:t>
            </a:r>
            <a:endParaRPr lang="en-US" sz="3200" dirty="0">
              <a:solidFill>
                <a:srgbClr val="F4D69A"/>
              </a:solidFill>
              <a:latin typeface="Adobe Garamond Pro Bold" panose="02020702060506020403" pitchFamily="18" charset="0"/>
            </a:endParaRPr>
          </a:p>
        </p:txBody>
      </p:sp>
      <p:grpSp>
        <p:nvGrpSpPr>
          <p:cNvPr id="15" name="Group 14"/>
          <p:cNvGrpSpPr/>
          <p:nvPr/>
        </p:nvGrpSpPr>
        <p:grpSpPr>
          <a:xfrm>
            <a:off x="2111734" y="821802"/>
            <a:ext cx="7032266" cy="3779135"/>
            <a:chOff x="2111734" y="821802"/>
            <a:chExt cx="7032266" cy="3779135"/>
          </a:xfrm>
        </p:grpSpPr>
        <p:pic>
          <p:nvPicPr>
            <p:cNvPr id="10" name="Picture 9"/>
            <p:cNvPicPr>
              <a:picLocks noChangeAspect="1"/>
            </p:cNvPicPr>
            <p:nvPr/>
          </p:nvPicPr>
          <p:blipFill>
            <a:blip r:embed="rId3"/>
            <a:stretch>
              <a:fillRect/>
            </a:stretch>
          </p:blipFill>
          <p:spPr>
            <a:xfrm>
              <a:off x="4704465" y="821802"/>
              <a:ext cx="4439535" cy="3329651"/>
            </a:xfrm>
            <a:prstGeom prst="rect">
              <a:avLst/>
            </a:prstGeom>
            <a:ln>
              <a:solidFill>
                <a:schemeClr val="bg1"/>
              </a:solidFill>
            </a:ln>
          </p:spPr>
        </p:pic>
        <p:sp>
          <p:nvSpPr>
            <p:cNvPr id="8" name="Rectangle 7"/>
            <p:cNvSpPr/>
            <p:nvPr/>
          </p:nvSpPr>
          <p:spPr>
            <a:xfrm>
              <a:off x="2111734" y="2194239"/>
              <a:ext cx="2592731" cy="584775"/>
            </a:xfrm>
            <a:prstGeom prst="rect">
              <a:avLst/>
            </a:prstGeom>
          </p:spPr>
          <p:txBody>
            <a:bodyPr wrap="square">
              <a:spAutoFit/>
            </a:bodyPr>
            <a:lstStyle/>
            <a:p>
              <a:pPr algn="ctr"/>
              <a:r>
                <a:rPr lang="en-US" sz="3200" dirty="0" smtClean="0">
                  <a:solidFill>
                    <a:schemeClr val="bg1"/>
                  </a:solidFill>
                  <a:latin typeface="Adobe Garamond Pro Bold" panose="02020702060506020403" pitchFamily="18" charset="0"/>
                </a:rPr>
                <a:t>Tel Dan Steele</a:t>
              </a:r>
            </a:p>
          </p:txBody>
        </p:sp>
        <p:cxnSp>
          <p:nvCxnSpPr>
            <p:cNvPr id="14" name="Straight Arrow Connector 13"/>
            <p:cNvCxnSpPr/>
            <p:nvPr/>
          </p:nvCxnSpPr>
          <p:spPr>
            <a:xfrm flipH="1" flipV="1">
              <a:off x="8449519" y="3478192"/>
              <a:ext cx="28937" cy="112274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a:off x="6111434" y="4627564"/>
            <a:ext cx="2912318" cy="584775"/>
          </a:xfrm>
          <a:prstGeom prst="rect">
            <a:avLst/>
          </a:prstGeom>
        </p:spPr>
        <p:txBody>
          <a:bodyPr wrap="square">
            <a:spAutoFit/>
          </a:bodyPr>
          <a:lstStyle/>
          <a:p>
            <a:pPr algn="ctr"/>
            <a:r>
              <a:rPr lang="en-US" sz="3200" dirty="0" smtClean="0">
                <a:solidFill>
                  <a:schemeClr val="bg1"/>
                </a:solidFill>
                <a:latin typeface="Adobe Garamond Pro Bold" panose="02020702060506020403" pitchFamily="18" charset="0"/>
              </a:rPr>
              <a:t>House of David</a:t>
            </a:r>
          </a:p>
        </p:txBody>
      </p:sp>
    </p:spTree>
    <p:extLst>
      <p:ext uri="{BB962C8B-B14F-4D97-AF65-F5344CB8AC3E}">
        <p14:creationId xmlns:p14="http://schemas.microsoft.com/office/powerpoint/2010/main" val="2556663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Discoveries Validate Scripture</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1569660"/>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The Hittite Empire</a:t>
            </a:r>
          </a:p>
          <a:p>
            <a:r>
              <a:rPr lang="en-US" sz="3200" dirty="0" smtClean="0">
                <a:solidFill>
                  <a:srgbClr val="F4D69A"/>
                </a:solidFill>
                <a:latin typeface="Adobe Garamond Pro Bold" panose="02020702060506020403" pitchFamily="18" charset="0"/>
              </a:rPr>
              <a:t>David’s Rule</a:t>
            </a:r>
          </a:p>
          <a:p>
            <a:r>
              <a:rPr lang="en-US" sz="3200" dirty="0" smtClean="0">
                <a:solidFill>
                  <a:srgbClr val="F4D69A"/>
                </a:solidFill>
                <a:latin typeface="Adobe Garamond Pro Bold" panose="02020702060506020403" pitchFamily="18" charset="0"/>
              </a:rPr>
              <a:t>Pontius Pilate</a:t>
            </a:r>
            <a:endParaRPr lang="en-US" sz="3200" dirty="0">
              <a:solidFill>
                <a:srgbClr val="F4D69A"/>
              </a:solidFill>
              <a:latin typeface="Adobe Garamond Pro Bold" panose="02020702060506020403" pitchFamily="18" charset="0"/>
            </a:endParaRPr>
          </a:p>
        </p:txBody>
      </p:sp>
      <p:sp>
        <p:nvSpPr>
          <p:cNvPr id="8" name="Rectangle 7"/>
          <p:cNvSpPr/>
          <p:nvPr/>
        </p:nvSpPr>
        <p:spPr>
          <a:xfrm>
            <a:off x="769714" y="2310439"/>
            <a:ext cx="3553430" cy="1077218"/>
          </a:xfrm>
          <a:prstGeom prst="rect">
            <a:avLst/>
          </a:prstGeom>
        </p:spPr>
        <p:txBody>
          <a:bodyPr wrap="square">
            <a:spAutoFit/>
          </a:bodyPr>
          <a:lstStyle/>
          <a:p>
            <a:pPr algn="ctr"/>
            <a:r>
              <a:rPr lang="en-US" sz="3200" dirty="0" smtClean="0">
                <a:solidFill>
                  <a:schemeClr val="bg1"/>
                </a:solidFill>
                <a:latin typeface="Adobe Garamond Pro Bold" panose="02020702060506020403" pitchFamily="18" charset="0"/>
              </a:rPr>
              <a:t>Governor of Judea who sentenced Jesus</a:t>
            </a:r>
            <a:endParaRPr lang="en-US" sz="3200" dirty="0" smtClean="0">
              <a:solidFill>
                <a:schemeClr val="bg1"/>
              </a:solidFill>
              <a:latin typeface="Adobe Garamond Pro Bold" panose="02020702060506020403" pitchFamily="18" charset="0"/>
            </a:endParaRPr>
          </a:p>
        </p:txBody>
      </p:sp>
      <p:pic>
        <p:nvPicPr>
          <p:cNvPr id="6" name="Picture 5"/>
          <p:cNvPicPr>
            <a:picLocks noChangeAspect="1"/>
          </p:cNvPicPr>
          <p:nvPr/>
        </p:nvPicPr>
        <p:blipFill rotWithShape="1">
          <a:blip r:embed="rId3"/>
          <a:srcRect l="10802" t="10021" r="9317" b="6549"/>
          <a:stretch/>
        </p:blipFill>
        <p:spPr>
          <a:xfrm>
            <a:off x="5156522" y="957234"/>
            <a:ext cx="3559216" cy="4450465"/>
          </a:xfrm>
          <a:prstGeom prst="rect">
            <a:avLst/>
          </a:prstGeom>
        </p:spPr>
      </p:pic>
    </p:spTree>
    <p:extLst>
      <p:ext uri="{BB962C8B-B14F-4D97-AF65-F5344CB8AC3E}">
        <p14:creationId xmlns:p14="http://schemas.microsoft.com/office/powerpoint/2010/main" val="28717070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Discoveries Validate Scripture</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2062103"/>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The Hittite Empire</a:t>
            </a:r>
          </a:p>
          <a:p>
            <a:r>
              <a:rPr lang="en-US" sz="3200" dirty="0" smtClean="0">
                <a:solidFill>
                  <a:srgbClr val="F4D69A"/>
                </a:solidFill>
                <a:latin typeface="Adobe Garamond Pro Bold" panose="02020702060506020403" pitchFamily="18" charset="0"/>
              </a:rPr>
              <a:t>David’s Rule</a:t>
            </a:r>
          </a:p>
          <a:p>
            <a:r>
              <a:rPr lang="en-US" sz="3200" dirty="0" smtClean="0">
                <a:solidFill>
                  <a:srgbClr val="F4D69A"/>
                </a:solidFill>
                <a:latin typeface="Adobe Garamond Pro Bold" panose="02020702060506020403" pitchFamily="18" charset="0"/>
              </a:rPr>
              <a:t>Pontius Pilate</a:t>
            </a:r>
          </a:p>
          <a:p>
            <a:r>
              <a:rPr lang="en-US" sz="3200" dirty="0" smtClean="0">
                <a:solidFill>
                  <a:srgbClr val="F4D69A"/>
                </a:solidFill>
                <a:latin typeface="Adobe Garamond Pro Bold" panose="02020702060506020403" pitchFamily="18" charset="0"/>
              </a:rPr>
              <a:t>King Hezekiah</a:t>
            </a:r>
            <a:endParaRPr lang="en-US" sz="3200" dirty="0">
              <a:solidFill>
                <a:srgbClr val="F4D69A"/>
              </a:solidFill>
              <a:latin typeface="Adobe Garamond Pro Bold" panose="02020702060506020403" pitchFamily="18" charset="0"/>
            </a:endParaRPr>
          </a:p>
        </p:txBody>
      </p:sp>
      <p:pic>
        <p:nvPicPr>
          <p:cNvPr id="9" name="Picture 8"/>
          <p:cNvPicPr>
            <a:picLocks noChangeAspect="1"/>
          </p:cNvPicPr>
          <p:nvPr/>
        </p:nvPicPr>
        <p:blipFill rotWithShape="1">
          <a:blip r:embed="rId3"/>
          <a:srcRect l="23228" t="6962" r="23418" b="7863"/>
          <a:stretch/>
        </p:blipFill>
        <p:spPr>
          <a:xfrm>
            <a:off x="4137949" y="931211"/>
            <a:ext cx="4878730" cy="4381017"/>
          </a:xfrm>
          <a:prstGeom prst="rect">
            <a:avLst/>
          </a:prstGeom>
          <a:ln>
            <a:solidFill>
              <a:schemeClr val="bg1"/>
            </a:solidFill>
          </a:ln>
        </p:spPr>
      </p:pic>
    </p:spTree>
    <p:extLst>
      <p:ext uri="{BB962C8B-B14F-4D97-AF65-F5344CB8AC3E}">
        <p14:creationId xmlns:p14="http://schemas.microsoft.com/office/powerpoint/2010/main" val="2132810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Discoveries Validate Scripture</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2554545"/>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The Hittite Empire</a:t>
            </a:r>
          </a:p>
          <a:p>
            <a:r>
              <a:rPr lang="en-US" sz="3200" dirty="0" smtClean="0">
                <a:solidFill>
                  <a:srgbClr val="F4D69A"/>
                </a:solidFill>
                <a:latin typeface="Adobe Garamond Pro Bold" panose="02020702060506020403" pitchFamily="18" charset="0"/>
              </a:rPr>
              <a:t>David’s Rule</a:t>
            </a:r>
          </a:p>
          <a:p>
            <a:r>
              <a:rPr lang="en-US" sz="3200" dirty="0" smtClean="0">
                <a:solidFill>
                  <a:srgbClr val="F4D69A"/>
                </a:solidFill>
                <a:latin typeface="Adobe Garamond Pro Bold" panose="02020702060506020403" pitchFamily="18" charset="0"/>
              </a:rPr>
              <a:t>Pontius Pilate</a:t>
            </a:r>
          </a:p>
          <a:p>
            <a:r>
              <a:rPr lang="en-US" sz="3200" dirty="0" smtClean="0">
                <a:solidFill>
                  <a:srgbClr val="F4D69A"/>
                </a:solidFill>
                <a:latin typeface="Adobe Garamond Pro Bold" panose="02020702060506020403" pitchFamily="18" charset="0"/>
              </a:rPr>
              <a:t>King Hezekiah</a:t>
            </a:r>
          </a:p>
          <a:p>
            <a:r>
              <a:rPr lang="en-US" sz="3200" dirty="0" smtClean="0">
                <a:solidFill>
                  <a:srgbClr val="F4D69A"/>
                </a:solidFill>
                <a:latin typeface="Adobe Garamond Pro Bold" panose="02020702060506020403" pitchFamily="18" charset="0"/>
              </a:rPr>
              <a:t>The Way Of The Sea</a:t>
            </a:r>
            <a:endParaRPr lang="en-US" sz="3200" dirty="0">
              <a:solidFill>
                <a:srgbClr val="F4D69A"/>
              </a:solidFill>
              <a:latin typeface="Adobe Garamond Pro Bold" panose="02020702060506020403" pitchFamily="18" charset="0"/>
            </a:endParaRPr>
          </a:p>
        </p:txBody>
      </p:sp>
      <p:sp>
        <p:nvSpPr>
          <p:cNvPr id="11" name="Rectangle 10"/>
          <p:cNvSpPr/>
          <p:nvPr/>
        </p:nvSpPr>
        <p:spPr>
          <a:xfrm>
            <a:off x="3975906" y="769441"/>
            <a:ext cx="4977114" cy="3539430"/>
          </a:xfrm>
          <a:prstGeom prst="rect">
            <a:avLst/>
          </a:prstGeom>
        </p:spPr>
        <p:txBody>
          <a:bodyPr wrap="square">
            <a:spAutoFit/>
          </a:bodyPr>
          <a:lstStyle/>
          <a:p>
            <a:pPr algn="ctr"/>
            <a:r>
              <a:rPr lang="en-US" sz="3200" i="1" dirty="0" smtClean="0">
                <a:solidFill>
                  <a:schemeClr val="bg1"/>
                </a:solidFill>
                <a:latin typeface="Adobe Garamond Pro Bold" panose="02020702060506020403" pitchFamily="18" charset="0"/>
              </a:rPr>
              <a:t>“In the past He humbled the land of Zebulun and the land 0f </a:t>
            </a:r>
            <a:r>
              <a:rPr lang="en-US" sz="3200" i="1" dirty="0">
                <a:solidFill>
                  <a:schemeClr val="bg1"/>
                </a:solidFill>
                <a:latin typeface="Adobe Garamond Pro Bold" panose="02020702060506020403" pitchFamily="18" charset="0"/>
              </a:rPr>
              <a:t>N</a:t>
            </a:r>
            <a:r>
              <a:rPr lang="en-US" sz="3200" i="1" dirty="0" smtClean="0">
                <a:solidFill>
                  <a:schemeClr val="bg1"/>
                </a:solidFill>
                <a:latin typeface="Adobe Garamond Pro Bold" panose="02020702060506020403" pitchFamily="18" charset="0"/>
              </a:rPr>
              <a:t>aphtali, but in the future He will honor Galilee of the Gentiles, by the way of the sea, along the Jordan.” </a:t>
            </a:r>
            <a:r>
              <a:rPr lang="en-US" sz="3200" dirty="0" smtClean="0">
                <a:solidFill>
                  <a:schemeClr val="bg1"/>
                </a:solidFill>
                <a:latin typeface="Adobe Garamond Pro Bold" panose="02020702060506020403" pitchFamily="18" charset="0"/>
              </a:rPr>
              <a:t>Isaiah 9:1</a:t>
            </a:r>
          </a:p>
        </p:txBody>
      </p:sp>
    </p:spTree>
    <p:extLst>
      <p:ext uri="{BB962C8B-B14F-4D97-AF65-F5344CB8AC3E}">
        <p14:creationId xmlns:p14="http://schemas.microsoft.com/office/powerpoint/2010/main" val="11055958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Discoveries Validate Scripture</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2554545"/>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The Hittite Empire</a:t>
            </a:r>
          </a:p>
          <a:p>
            <a:r>
              <a:rPr lang="en-US" sz="3200" dirty="0" smtClean="0">
                <a:solidFill>
                  <a:srgbClr val="F4D69A"/>
                </a:solidFill>
                <a:latin typeface="Adobe Garamond Pro Bold" panose="02020702060506020403" pitchFamily="18" charset="0"/>
              </a:rPr>
              <a:t>David’s Rule</a:t>
            </a:r>
          </a:p>
          <a:p>
            <a:r>
              <a:rPr lang="en-US" sz="3200" dirty="0" smtClean="0">
                <a:solidFill>
                  <a:srgbClr val="F4D69A"/>
                </a:solidFill>
                <a:latin typeface="Adobe Garamond Pro Bold" panose="02020702060506020403" pitchFamily="18" charset="0"/>
              </a:rPr>
              <a:t>Pontius Pilate</a:t>
            </a:r>
          </a:p>
          <a:p>
            <a:r>
              <a:rPr lang="en-US" sz="3200" dirty="0" smtClean="0">
                <a:solidFill>
                  <a:srgbClr val="F4D69A"/>
                </a:solidFill>
                <a:latin typeface="Adobe Garamond Pro Bold" panose="02020702060506020403" pitchFamily="18" charset="0"/>
              </a:rPr>
              <a:t>King Hezekiah</a:t>
            </a:r>
          </a:p>
          <a:p>
            <a:r>
              <a:rPr lang="en-US" sz="3200" dirty="0" smtClean="0">
                <a:solidFill>
                  <a:srgbClr val="F4D69A"/>
                </a:solidFill>
                <a:latin typeface="Adobe Garamond Pro Bold" panose="02020702060506020403" pitchFamily="18" charset="0"/>
              </a:rPr>
              <a:t>The Way Of The Sea</a:t>
            </a:r>
            <a:endParaRPr lang="en-US" sz="3200" dirty="0">
              <a:solidFill>
                <a:srgbClr val="F4D69A"/>
              </a:solidFill>
              <a:latin typeface="Adobe Garamond Pro Bold" panose="02020702060506020403" pitchFamily="18" charset="0"/>
            </a:endParaRPr>
          </a:p>
        </p:txBody>
      </p:sp>
      <p:pic>
        <p:nvPicPr>
          <p:cNvPr id="6" name="Picture 5"/>
          <p:cNvPicPr>
            <a:picLocks noChangeAspect="1"/>
          </p:cNvPicPr>
          <p:nvPr/>
        </p:nvPicPr>
        <p:blipFill rotWithShape="1">
          <a:blip r:embed="rId3"/>
          <a:srcRect l="9299" t="8093" r="3386" b="10973"/>
          <a:stretch/>
        </p:blipFill>
        <p:spPr>
          <a:xfrm>
            <a:off x="4572000" y="947119"/>
            <a:ext cx="4328932" cy="2257064"/>
          </a:xfrm>
          <a:prstGeom prst="rect">
            <a:avLst/>
          </a:prstGeom>
          <a:ln>
            <a:solidFill>
              <a:schemeClr val="bg1"/>
            </a:solidFill>
          </a:ln>
        </p:spPr>
      </p:pic>
    </p:spTree>
    <p:extLst>
      <p:ext uri="{BB962C8B-B14F-4D97-AF65-F5344CB8AC3E}">
        <p14:creationId xmlns:p14="http://schemas.microsoft.com/office/powerpoint/2010/main" val="691024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Discoveries Validate Scripture</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3046988"/>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The Hittite Empire</a:t>
            </a:r>
          </a:p>
          <a:p>
            <a:r>
              <a:rPr lang="en-US" sz="3200" dirty="0" smtClean="0">
                <a:solidFill>
                  <a:srgbClr val="F4D69A"/>
                </a:solidFill>
                <a:latin typeface="Adobe Garamond Pro Bold" panose="02020702060506020403" pitchFamily="18" charset="0"/>
              </a:rPr>
              <a:t>David’s Rule</a:t>
            </a:r>
          </a:p>
          <a:p>
            <a:r>
              <a:rPr lang="en-US" sz="3200" dirty="0" smtClean="0">
                <a:solidFill>
                  <a:srgbClr val="F4D69A"/>
                </a:solidFill>
                <a:latin typeface="Adobe Garamond Pro Bold" panose="02020702060506020403" pitchFamily="18" charset="0"/>
              </a:rPr>
              <a:t>Pontius Pilate</a:t>
            </a:r>
          </a:p>
          <a:p>
            <a:r>
              <a:rPr lang="en-US" sz="3200" dirty="0" smtClean="0">
                <a:solidFill>
                  <a:srgbClr val="F4D69A"/>
                </a:solidFill>
                <a:latin typeface="Adobe Garamond Pro Bold" panose="02020702060506020403" pitchFamily="18" charset="0"/>
              </a:rPr>
              <a:t>King Hezekiah</a:t>
            </a:r>
          </a:p>
          <a:p>
            <a:r>
              <a:rPr lang="en-US" sz="3200" dirty="0" smtClean="0">
                <a:solidFill>
                  <a:srgbClr val="F4D69A"/>
                </a:solidFill>
                <a:latin typeface="Adobe Garamond Pro Bold" panose="02020702060506020403" pitchFamily="18" charset="0"/>
              </a:rPr>
              <a:t>The Way Of The Sea</a:t>
            </a:r>
          </a:p>
          <a:p>
            <a:r>
              <a:rPr lang="en-US" sz="3200" dirty="0" smtClean="0">
                <a:solidFill>
                  <a:srgbClr val="F4D69A"/>
                </a:solidFill>
                <a:latin typeface="Adobe Garamond Pro Bold" panose="02020702060506020403" pitchFamily="18" charset="0"/>
              </a:rPr>
              <a:t>The Appian Way</a:t>
            </a:r>
            <a:endParaRPr lang="en-US" sz="3200" dirty="0">
              <a:solidFill>
                <a:srgbClr val="F4D69A"/>
              </a:solidFill>
              <a:latin typeface="Adobe Garamond Pro Bold" panose="02020702060506020403" pitchFamily="18" charset="0"/>
            </a:endParaRPr>
          </a:p>
        </p:txBody>
      </p:sp>
      <p:sp>
        <p:nvSpPr>
          <p:cNvPr id="12" name="Rectangle 11"/>
          <p:cNvSpPr/>
          <p:nvPr/>
        </p:nvSpPr>
        <p:spPr>
          <a:xfrm>
            <a:off x="3975906" y="769441"/>
            <a:ext cx="4977114" cy="4524315"/>
          </a:xfrm>
          <a:prstGeom prst="rect">
            <a:avLst/>
          </a:prstGeom>
        </p:spPr>
        <p:txBody>
          <a:bodyPr wrap="square">
            <a:spAutoFit/>
          </a:bodyPr>
          <a:lstStyle/>
          <a:p>
            <a:pPr algn="ctr"/>
            <a:r>
              <a:rPr lang="en-US" sz="3200" i="1" dirty="0" smtClean="0">
                <a:solidFill>
                  <a:schemeClr val="bg1"/>
                </a:solidFill>
                <a:latin typeface="Adobe Garamond Pro Bold" panose="02020702060506020403" pitchFamily="18" charset="0"/>
              </a:rPr>
              <a:t>“And so we came to Rome. And the brethren, when they heard about us, came from there as far as the Market of Appius and Three Inns to meet us; and when Paul saw them, he thanked God and took courage.” </a:t>
            </a:r>
          </a:p>
          <a:p>
            <a:pPr algn="ctr"/>
            <a:r>
              <a:rPr lang="en-US" sz="3200" dirty="0" smtClean="0">
                <a:solidFill>
                  <a:schemeClr val="bg1"/>
                </a:solidFill>
                <a:latin typeface="Adobe Garamond Pro Bold" panose="02020702060506020403" pitchFamily="18" charset="0"/>
              </a:rPr>
              <a:t>Acts 28:14-15</a:t>
            </a:r>
          </a:p>
        </p:txBody>
      </p:sp>
    </p:spTree>
    <p:extLst>
      <p:ext uri="{BB962C8B-B14F-4D97-AF65-F5344CB8AC3E}">
        <p14:creationId xmlns:p14="http://schemas.microsoft.com/office/powerpoint/2010/main" val="16362320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Discoveries Validate Scripture</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3046988"/>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The Hittite Empire</a:t>
            </a:r>
          </a:p>
          <a:p>
            <a:r>
              <a:rPr lang="en-US" sz="3200" dirty="0" smtClean="0">
                <a:solidFill>
                  <a:srgbClr val="F4D69A"/>
                </a:solidFill>
                <a:latin typeface="Adobe Garamond Pro Bold" panose="02020702060506020403" pitchFamily="18" charset="0"/>
              </a:rPr>
              <a:t>David’s Rule</a:t>
            </a:r>
          </a:p>
          <a:p>
            <a:r>
              <a:rPr lang="en-US" sz="3200" dirty="0" smtClean="0">
                <a:solidFill>
                  <a:srgbClr val="F4D69A"/>
                </a:solidFill>
                <a:latin typeface="Adobe Garamond Pro Bold" panose="02020702060506020403" pitchFamily="18" charset="0"/>
              </a:rPr>
              <a:t>Pontius Pilate</a:t>
            </a:r>
          </a:p>
          <a:p>
            <a:r>
              <a:rPr lang="en-US" sz="3200" dirty="0" smtClean="0">
                <a:solidFill>
                  <a:srgbClr val="F4D69A"/>
                </a:solidFill>
                <a:latin typeface="Adobe Garamond Pro Bold" panose="02020702060506020403" pitchFamily="18" charset="0"/>
              </a:rPr>
              <a:t>King Hezekiah</a:t>
            </a:r>
          </a:p>
          <a:p>
            <a:r>
              <a:rPr lang="en-US" sz="3200" dirty="0" smtClean="0">
                <a:solidFill>
                  <a:srgbClr val="F4D69A"/>
                </a:solidFill>
                <a:latin typeface="Adobe Garamond Pro Bold" panose="02020702060506020403" pitchFamily="18" charset="0"/>
              </a:rPr>
              <a:t>The Way Of The Sea</a:t>
            </a:r>
          </a:p>
          <a:p>
            <a:r>
              <a:rPr lang="en-US" sz="3200" dirty="0" smtClean="0">
                <a:solidFill>
                  <a:srgbClr val="F4D69A"/>
                </a:solidFill>
                <a:latin typeface="Adobe Garamond Pro Bold" panose="02020702060506020403" pitchFamily="18" charset="0"/>
              </a:rPr>
              <a:t>The Appian Way</a:t>
            </a:r>
            <a:endParaRPr lang="en-US" sz="3200" dirty="0">
              <a:solidFill>
                <a:srgbClr val="F4D69A"/>
              </a:solidFill>
              <a:latin typeface="Adobe Garamond Pro Bold" panose="02020702060506020403" pitchFamily="18" charset="0"/>
            </a:endParaRPr>
          </a:p>
        </p:txBody>
      </p:sp>
      <p:pic>
        <p:nvPicPr>
          <p:cNvPr id="9" name="Picture 8"/>
          <p:cNvPicPr>
            <a:picLocks noChangeAspect="1"/>
          </p:cNvPicPr>
          <p:nvPr/>
        </p:nvPicPr>
        <p:blipFill>
          <a:blip r:embed="rId3"/>
          <a:stretch>
            <a:fillRect/>
          </a:stretch>
        </p:blipFill>
        <p:spPr>
          <a:xfrm>
            <a:off x="3640371" y="844381"/>
            <a:ext cx="5358811" cy="2897107"/>
          </a:xfrm>
          <a:prstGeom prst="rect">
            <a:avLst/>
          </a:prstGeom>
          <a:ln>
            <a:solidFill>
              <a:schemeClr val="bg1"/>
            </a:solidFill>
          </a:ln>
        </p:spPr>
      </p:pic>
      <p:pic>
        <p:nvPicPr>
          <p:cNvPr id="10" name="Picture 9"/>
          <p:cNvPicPr>
            <a:picLocks noChangeAspect="1"/>
          </p:cNvPicPr>
          <p:nvPr/>
        </p:nvPicPr>
        <p:blipFill>
          <a:blip r:embed="rId4"/>
          <a:stretch>
            <a:fillRect/>
          </a:stretch>
        </p:blipFill>
        <p:spPr>
          <a:xfrm>
            <a:off x="5104434" y="3891369"/>
            <a:ext cx="2152892" cy="2870522"/>
          </a:xfrm>
          <a:prstGeom prst="rect">
            <a:avLst/>
          </a:prstGeom>
          <a:ln>
            <a:solidFill>
              <a:schemeClr val="bg1"/>
            </a:solidFill>
          </a:ln>
        </p:spPr>
      </p:pic>
    </p:spTree>
    <p:extLst>
      <p:ext uri="{BB962C8B-B14F-4D97-AF65-F5344CB8AC3E}">
        <p14:creationId xmlns:p14="http://schemas.microsoft.com/office/powerpoint/2010/main" val="13808267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Discoveries Validate Scripture</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3539430"/>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The Hittite Empire</a:t>
            </a:r>
          </a:p>
          <a:p>
            <a:r>
              <a:rPr lang="en-US" sz="3200" dirty="0" smtClean="0">
                <a:solidFill>
                  <a:srgbClr val="F4D69A"/>
                </a:solidFill>
                <a:latin typeface="Adobe Garamond Pro Bold" panose="02020702060506020403" pitchFamily="18" charset="0"/>
              </a:rPr>
              <a:t>David’s Rule</a:t>
            </a:r>
          </a:p>
          <a:p>
            <a:r>
              <a:rPr lang="en-US" sz="3200" dirty="0" smtClean="0">
                <a:solidFill>
                  <a:srgbClr val="F4D69A"/>
                </a:solidFill>
                <a:latin typeface="Adobe Garamond Pro Bold" panose="02020702060506020403" pitchFamily="18" charset="0"/>
              </a:rPr>
              <a:t>Pontius Pilate</a:t>
            </a:r>
          </a:p>
          <a:p>
            <a:r>
              <a:rPr lang="en-US" sz="3200" dirty="0" smtClean="0">
                <a:solidFill>
                  <a:srgbClr val="F4D69A"/>
                </a:solidFill>
                <a:latin typeface="Adobe Garamond Pro Bold" panose="02020702060506020403" pitchFamily="18" charset="0"/>
              </a:rPr>
              <a:t>King Hezekiah</a:t>
            </a:r>
          </a:p>
          <a:p>
            <a:r>
              <a:rPr lang="en-US" sz="3200" dirty="0" smtClean="0">
                <a:solidFill>
                  <a:srgbClr val="F4D69A"/>
                </a:solidFill>
                <a:latin typeface="Adobe Garamond Pro Bold" panose="02020702060506020403" pitchFamily="18" charset="0"/>
              </a:rPr>
              <a:t>The Way Of The Sea</a:t>
            </a:r>
          </a:p>
          <a:p>
            <a:r>
              <a:rPr lang="en-US" sz="3200" dirty="0" smtClean="0">
                <a:solidFill>
                  <a:srgbClr val="F4D69A"/>
                </a:solidFill>
                <a:latin typeface="Adobe Garamond Pro Bold" panose="02020702060506020403" pitchFamily="18" charset="0"/>
              </a:rPr>
              <a:t>The Appian Way</a:t>
            </a:r>
          </a:p>
          <a:p>
            <a:r>
              <a:rPr lang="en-US" sz="3200" dirty="0" smtClean="0">
                <a:solidFill>
                  <a:srgbClr val="F4D69A"/>
                </a:solidFill>
                <a:latin typeface="Adobe Garamond Pro Bold" panose="02020702060506020403" pitchFamily="18" charset="0"/>
              </a:rPr>
              <a:t>The King’s Highway</a:t>
            </a:r>
            <a:endParaRPr lang="en-US" sz="3200" dirty="0">
              <a:solidFill>
                <a:srgbClr val="F4D69A"/>
              </a:solidFill>
              <a:latin typeface="Adobe Garamond Pro Bold" panose="02020702060506020403" pitchFamily="18" charset="0"/>
            </a:endParaRPr>
          </a:p>
        </p:txBody>
      </p:sp>
      <p:sp>
        <p:nvSpPr>
          <p:cNvPr id="16" name="Rectangle 15"/>
          <p:cNvSpPr/>
          <p:nvPr/>
        </p:nvSpPr>
        <p:spPr>
          <a:xfrm>
            <a:off x="3975906" y="769441"/>
            <a:ext cx="4977114" cy="4031873"/>
          </a:xfrm>
          <a:prstGeom prst="rect">
            <a:avLst/>
          </a:prstGeom>
        </p:spPr>
        <p:txBody>
          <a:bodyPr wrap="square">
            <a:spAutoFit/>
          </a:bodyPr>
          <a:lstStyle/>
          <a:p>
            <a:pPr algn="ctr"/>
            <a:r>
              <a:rPr lang="en-US" sz="3200" i="1" dirty="0" smtClean="0">
                <a:solidFill>
                  <a:schemeClr val="bg1"/>
                </a:solidFill>
                <a:latin typeface="Adobe Garamond Pro Bold" panose="02020702060506020403" pitchFamily="18" charset="0"/>
              </a:rPr>
              <a:t>“Please let us pass through your land. We will not pass through field or vineyard; we will not drink water from a well. We will go along the king’s highway, until we pass through your territory.”</a:t>
            </a:r>
          </a:p>
          <a:p>
            <a:pPr algn="ctr"/>
            <a:r>
              <a:rPr lang="en-US" sz="3200" dirty="0" smtClean="0">
                <a:solidFill>
                  <a:schemeClr val="bg1"/>
                </a:solidFill>
                <a:latin typeface="Adobe Garamond Pro Bold" panose="02020702060506020403" pitchFamily="18" charset="0"/>
              </a:rPr>
              <a:t>Numbers 20:17</a:t>
            </a:r>
          </a:p>
        </p:txBody>
      </p:sp>
    </p:spTree>
    <p:extLst>
      <p:ext uri="{BB962C8B-B14F-4D97-AF65-F5344CB8AC3E}">
        <p14:creationId xmlns:p14="http://schemas.microsoft.com/office/powerpoint/2010/main" val="31178059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Discoveries Validate Scripture</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3539430"/>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The Hittite Empire</a:t>
            </a:r>
          </a:p>
          <a:p>
            <a:r>
              <a:rPr lang="en-US" sz="3200" dirty="0" smtClean="0">
                <a:solidFill>
                  <a:srgbClr val="F4D69A"/>
                </a:solidFill>
                <a:latin typeface="Adobe Garamond Pro Bold" panose="02020702060506020403" pitchFamily="18" charset="0"/>
              </a:rPr>
              <a:t>David’s Rule</a:t>
            </a:r>
          </a:p>
          <a:p>
            <a:r>
              <a:rPr lang="en-US" sz="3200" dirty="0" smtClean="0">
                <a:solidFill>
                  <a:srgbClr val="F4D69A"/>
                </a:solidFill>
                <a:latin typeface="Adobe Garamond Pro Bold" panose="02020702060506020403" pitchFamily="18" charset="0"/>
              </a:rPr>
              <a:t>Pontius Pilate</a:t>
            </a:r>
          </a:p>
          <a:p>
            <a:r>
              <a:rPr lang="en-US" sz="3200" dirty="0" smtClean="0">
                <a:solidFill>
                  <a:srgbClr val="F4D69A"/>
                </a:solidFill>
                <a:latin typeface="Adobe Garamond Pro Bold" panose="02020702060506020403" pitchFamily="18" charset="0"/>
              </a:rPr>
              <a:t>King Hezekiah</a:t>
            </a:r>
          </a:p>
          <a:p>
            <a:r>
              <a:rPr lang="en-US" sz="3200" dirty="0" smtClean="0">
                <a:solidFill>
                  <a:srgbClr val="F4D69A"/>
                </a:solidFill>
                <a:latin typeface="Adobe Garamond Pro Bold" panose="02020702060506020403" pitchFamily="18" charset="0"/>
              </a:rPr>
              <a:t>The Way Of The Sea</a:t>
            </a:r>
          </a:p>
          <a:p>
            <a:r>
              <a:rPr lang="en-US" sz="3200" dirty="0" smtClean="0">
                <a:solidFill>
                  <a:srgbClr val="F4D69A"/>
                </a:solidFill>
                <a:latin typeface="Adobe Garamond Pro Bold" panose="02020702060506020403" pitchFamily="18" charset="0"/>
              </a:rPr>
              <a:t>The Appian Way</a:t>
            </a:r>
          </a:p>
          <a:p>
            <a:r>
              <a:rPr lang="en-US" sz="3200" dirty="0" smtClean="0">
                <a:solidFill>
                  <a:srgbClr val="F4D69A"/>
                </a:solidFill>
                <a:latin typeface="Adobe Garamond Pro Bold" panose="02020702060506020403" pitchFamily="18" charset="0"/>
              </a:rPr>
              <a:t>The King’s Highway</a:t>
            </a:r>
            <a:endParaRPr lang="en-US" sz="3200" dirty="0">
              <a:solidFill>
                <a:srgbClr val="F4D69A"/>
              </a:solidFill>
              <a:latin typeface="Adobe Garamond Pro Bold" panose="02020702060506020403" pitchFamily="18" charset="0"/>
            </a:endParaRPr>
          </a:p>
        </p:txBody>
      </p:sp>
      <p:sp>
        <p:nvSpPr>
          <p:cNvPr id="16" name="Rectangle 15"/>
          <p:cNvSpPr/>
          <p:nvPr/>
        </p:nvSpPr>
        <p:spPr>
          <a:xfrm>
            <a:off x="3975906" y="769441"/>
            <a:ext cx="4977114" cy="5509200"/>
          </a:xfrm>
          <a:prstGeom prst="rect">
            <a:avLst/>
          </a:prstGeom>
        </p:spPr>
        <p:txBody>
          <a:bodyPr wrap="square">
            <a:spAutoFit/>
          </a:bodyPr>
          <a:lstStyle/>
          <a:p>
            <a:pPr algn="ctr"/>
            <a:r>
              <a:rPr lang="en-US" sz="3200" i="1" dirty="0" smtClean="0">
                <a:solidFill>
                  <a:schemeClr val="bg1"/>
                </a:solidFill>
                <a:latin typeface="Adobe Garamond Pro Bold" panose="02020702060506020403" pitchFamily="18" charset="0"/>
              </a:rPr>
              <a:t>“The Israelites sent messengers to </a:t>
            </a:r>
            <a:r>
              <a:rPr lang="en-US" sz="3200" i="1" dirty="0" err="1" smtClean="0">
                <a:solidFill>
                  <a:schemeClr val="bg1"/>
                </a:solidFill>
                <a:latin typeface="Adobe Garamond Pro Bold" panose="02020702060506020403" pitchFamily="18" charset="0"/>
              </a:rPr>
              <a:t>Sihon</a:t>
            </a:r>
            <a:r>
              <a:rPr lang="en-US" sz="3200" i="1" dirty="0" smtClean="0">
                <a:solidFill>
                  <a:schemeClr val="bg1"/>
                </a:solidFill>
                <a:latin typeface="Adobe Garamond Pro Bold" panose="02020702060506020403" pitchFamily="18" charset="0"/>
              </a:rPr>
              <a:t>, king of the Amorites, saying, “Let me pass through your land. We will not turn off into field or vineyard; we will not drink water from wells. We will go by the king’s highway until we have passed through your border”</a:t>
            </a:r>
          </a:p>
          <a:p>
            <a:pPr algn="ctr"/>
            <a:r>
              <a:rPr lang="en-US" sz="3200" dirty="0" smtClean="0">
                <a:solidFill>
                  <a:schemeClr val="bg1"/>
                </a:solidFill>
                <a:latin typeface="Adobe Garamond Pro Bold" panose="02020702060506020403" pitchFamily="18" charset="0"/>
              </a:rPr>
              <a:t>Numbers 21:22-23</a:t>
            </a:r>
          </a:p>
        </p:txBody>
      </p:sp>
    </p:spTree>
    <p:extLst>
      <p:ext uri="{BB962C8B-B14F-4D97-AF65-F5344CB8AC3E}">
        <p14:creationId xmlns:p14="http://schemas.microsoft.com/office/powerpoint/2010/main" val="15702336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Discoveries Validate Scripture</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3539430"/>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The Hittite Empire</a:t>
            </a:r>
          </a:p>
          <a:p>
            <a:r>
              <a:rPr lang="en-US" sz="3200" dirty="0" smtClean="0">
                <a:solidFill>
                  <a:srgbClr val="F4D69A"/>
                </a:solidFill>
                <a:latin typeface="Adobe Garamond Pro Bold" panose="02020702060506020403" pitchFamily="18" charset="0"/>
              </a:rPr>
              <a:t>David’s Rule</a:t>
            </a:r>
          </a:p>
          <a:p>
            <a:r>
              <a:rPr lang="en-US" sz="3200" dirty="0" smtClean="0">
                <a:solidFill>
                  <a:srgbClr val="F4D69A"/>
                </a:solidFill>
                <a:latin typeface="Adobe Garamond Pro Bold" panose="02020702060506020403" pitchFamily="18" charset="0"/>
              </a:rPr>
              <a:t>Pontius Pilate</a:t>
            </a:r>
          </a:p>
          <a:p>
            <a:r>
              <a:rPr lang="en-US" sz="3200" dirty="0" smtClean="0">
                <a:solidFill>
                  <a:srgbClr val="F4D69A"/>
                </a:solidFill>
                <a:latin typeface="Adobe Garamond Pro Bold" panose="02020702060506020403" pitchFamily="18" charset="0"/>
              </a:rPr>
              <a:t>King Hezekiah</a:t>
            </a:r>
          </a:p>
          <a:p>
            <a:r>
              <a:rPr lang="en-US" sz="3200" dirty="0" smtClean="0">
                <a:solidFill>
                  <a:srgbClr val="F4D69A"/>
                </a:solidFill>
                <a:latin typeface="Adobe Garamond Pro Bold" panose="02020702060506020403" pitchFamily="18" charset="0"/>
              </a:rPr>
              <a:t>The Way Of The Sea</a:t>
            </a:r>
          </a:p>
          <a:p>
            <a:r>
              <a:rPr lang="en-US" sz="3200" dirty="0" smtClean="0">
                <a:solidFill>
                  <a:srgbClr val="F4D69A"/>
                </a:solidFill>
                <a:latin typeface="Adobe Garamond Pro Bold" panose="02020702060506020403" pitchFamily="18" charset="0"/>
              </a:rPr>
              <a:t>The Appian Way</a:t>
            </a:r>
          </a:p>
          <a:p>
            <a:r>
              <a:rPr lang="en-US" sz="3200" dirty="0" smtClean="0">
                <a:solidFill>
                  <a:srgbClr val="F4D69A"/>
                </a:solidFill>
                <a:latin typeface="Adobe Garamond Pro Bold" panose="02020702060506020403" pitchFamily="18" charset="0"/>
              </a:rPr>
              <a:t>The King’s Highway</a:t>
            </a:r>
            <a:endParaRPr lang="en-US" sz="3200" dirty="0">
              <a:solidFill>
                <a:srgbClr val="F4D69A"/>
              </a:solidFill>
              <a:latin typeface="Adobe Garamond Pro Bold" panose="02020702060506020403" pitchFamily="18" charset="0"/>
            </a:endParaRPr>
          </a:p>
        </p:txBody>
      </p:sp>
      <p:pic>
        <p:nvPicPr>
          <p:cNvPr id="6" name="Picture 5"/>
          <p:cNvPicPr>
            <a:picLocks noChangeAspect="1"/>
          </p:cNvPicPr>
          <p:nvPr/>
        </p:nvPicPr>
        <p:blipFill>
          <a:blip r:embed="rId3"/>
          <a:stretch>
            <a:fillRect/>
          </a:stretch>
        </p:blipFill>
        <p:spPr>
          <a:xfrm>
            <a:off x="4803617" y="810228"/>
            <a:ext cx="4193016" cy="5943600"/>
          </a:xfrm>
          <a:prstGeom prst="rect">
            <a:avLst/>
          </a:prstGeom>
          <a:ln>
            <a:solidFill>
              <a:schemeClr val="bg1"/>
            </a:solidFill>
          </a:ln>
        </p:spPr>
      </p:pic>
      <p:cxnSp>
        <p:nvCxnSpPr>
          <p:cNvPr id="11" name="Straight Arrow Connector 10"/>
          <p:cNvCxnSpPr/>
          <p:nvPr/>
        </p:nvCxnSpPr>
        <p:spPr>
          <a:xfrm>
            <a:off x="6638081" y="3125166"/>
            <a:ext cx="983848"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315918" y="5376442"/>
            <a:ext cx="983848"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513899" y="1564513"/>
            <a:ext cx="983848"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0" y="4189586"/>
            <a:ext cx="3553430" cy="1077218"/>
          </a:xfrm>
          <a:prstGeom prst="rect">
            <a:avLst/>
          </a:prstGeom>
        </p:spPr>
        <p:txBody>
          <a:bodyPr wrap="square">
            <a:spAutoFit/>
          </a:bodyPr>
          <a:lstStyle/>
          <a:p>
            <a:pPr algn="ctr"/>
            <a:r>
              <a:rPr lang="en-US" sz="3200" dirty="0" smtClean="0">
                <a:solidFill>
                  <a:schemeClr val="bg1"/>
                </a:solidFill>
                <a:latin typeface="Adobe Garamond Pro Bold" panose="02020702060506020403" pitchFamily="18" charset="0"/>
              </a:rPr>
              <a:t>Numbers 20:17 21:22-23</a:t>
            </a:r>
            <a:endParaRPr lang="en-US" sz="3200" dirty="0" smtClean="0">
              <a:solidFill>
                <a:schemeClr val="bg1"/>
              </a:solidFill>
              <a:latin typeface="Adobe Garamond Pro Bold" panose="02020702060506020403" pitchFamily="18" charset="0"/>
            </a:endParaRPr>
          </a:p>
        </p:txBody>
      </p:sp>
    </p:spTree>
    <p:extLst>
      <p:ext uri="{BB962C8B-B14F-4D97-AF65-F5344CB8AC3E}">
        <p14:creationId xmlns:p14="http://schemas.microsoft.com/office/powerpoint/2010/main" val="26263527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The Universe Points To A Creator</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3046988"/>
          </a:xfrm>
          <a:prstGeom prst="rect">
            <a:avLst/>
          </a:prstGeom>
          <a:noFill/>
        </p:spPr>
        <p:txBody>
          <a:bodyPr wrap="square" rtlCol="0">
            <a:spAutoFit/>
          </a:bodyPr>
          <a:lstStyle/>
          <a:p>
            <a:pPr algn="ctr"/>
            <a:r>
              <a:rPr lang="en-US" sz="3200" i="1" dirty="0" smtClean="0">
                <a:solidFill>
                  <a:srgbClr val="F4D69A"/>
                </a:solidFill>
                <a:latin typeface="Adobe Garamond Pro Bold" panose="02020702060506020403" pitchFamily="18" charset="0"/>
              </a:rPr>
              <a:t>“In the beginning God created the heavens                     and the earth”  </a:t>
            </a:r>
            <a:r>
              <a:rPr lang="en-US" sz="3200" dirty="0" smtClean="0">
                <a:solidFill>
                  <a:srgbClr val="F4D69A"/>
                </a:solidFill>
                <a:latin typeface="Adobe Garamond Pro Bold" panose="02020702060506020403" pitchFamily="18" charset="0"/>
              </a:rPr>
              <a:t>Genesis 1:1</a:t>
            </a:r>
          </a:p>
          <a:p>
            <a:pPr algn="ctr"/>
            <a:endParaRPr lang="en-US" sz="3200" dirty="0">
              <a:solidFill>
                <a:srgbClr val="F4D69A"/>
              </a:solidFill>
              <a:latin typeface="Adobe Garamond Pro Bold" panose="02020702060506020403" pitchFamily="18" charset="0"/>
            </a:endParaRPr>
          </a:p>
          <a:p>
            <a:pPr algn="ctr"/>
            <a:r>
              <a:rPr lang="en-US" sz="3200" i="1" dirty="0" smtClean="0">
                <a:solidFill>
                  <a:srgbClr val="F4D69A"/>
                </a:solidFill>
                <a:latin typeface="Adobe Garamond Pro Bold" panose="02020702060506020403" pitchFamily="18" charset="0"/>
              </a:rPr>
              <a:t>“The heavens are telling of the glory of God; And their expanse is declaring the work of His hands”</a:t>
            </a:r>
          </a:p>
          <a:p>
            <a:pPr algn="ctr"/>
            <a:r>
              <a:rPr lang="en-US" sz="3200" dirty="0" smtClean="0">
                <a:solidFill>
                  <a:srgbClr val="F4D69A"/>
                </a:solidFill>
                <a:latin typeface="Adobe Garamond Pro Bold" panose="02020702060506020403" pitchFamily="18" charset="0"/>
              </a:rPr>
              <a:t>Psalm 19:1</a:t>
            </a:r>
          </a:p>
        </p:txBody>
      </p:sp>
    </p:spTree>
    <p:extLst>
      <p:ext uri="{BB962C8B-B14F-4D97-AF65-F5344CB8AC3E}">
        <p14:creationId xmlns:p14="http://schemas.microsoft.com/office/powerpoint/2010/main" val="25184005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Discoveries Validate Scripture</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4031873"/>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The Hittite Empire</a:t>
            </a:r>
          </a:p>
          <a:p>
            <a:r>
              <a:rPr lang="en-US" sz="3200" dirty="0" smtClean="0">
                <a:solidFill>
                  <a:srgbClr val="F4D69A"/>
                </a:solidFill>
                <a:latin typeface="Adobe Garamond Pro Bold" panose="02020702060506020403" pitchFamily="18" charset="0"/>
              </a:rPr>
              <a:t>David’s Rule</a:t>
            </a:r>
          </a:p>
          <a:p>
            <a:r>
              <a:rPr lang="en-US" sz="3200" dirty="0" smtClean="0">
                <a:solidFill>
                  <a:srgbClr val="F4D69A"/>
                </a:solidFill>
                <a:latin typeface="Adobe Garamond Pro Bold" panose="02020702060506020403" pitchFamily="18" charset="0"/>
              </a:rPr>
              <a:t>Pontius Pilate</a:t>
            </a:r>
          </a:p>
          <a:p>
            <a:r>
              <a:rPr lang="en-US" sz="3200" dirty="0" smtClean="0">
                <a:solidFill>
                  <a:srgbClr val="F4D69A"/>
                </a:solidFill>
                <a:latin typeface="Adobe Garamond Pro Bold" panose="02020702060506020403" pitchFamily="18" charset="0"/>
              </a:rPr>
              <a:t>King Hezekiah</a:t>
            </a:r>
          </a:p>
          <a:p>
            <a:r>
              <a:rPr lang="en-US" sz="3200" dirty="0" smtClean="0">
                <a:solidFill>
                  <a:srgbClr val="F4D69A"/>
                </a:solidFill>
                <a:latin typeface="Adobe Garamond Pro Bold" panose="02020702060506020403" pitchFamily="18" charset="0"/>
              </a:rPr>
              <a:t>The Way Of The Sea</a:t>
            </a:r>
          </a:p>
          <a:p>
            <a:r>
              <a:rPr lang="en-US" sz="3200" dirty="0" smtClean="0">
                <a:solidFill>
                  <a:srgbClr val="F4D69A"/>
                </a:solidFill>
                <a:latin typeface="Adobe Garamond Pro Bold" panose="02020702060506020403" pitchFamily="18" charset="0"/>
              </a:rPr>
              <a:t>The Appian Way</a:t>
            </a:r>
          </a:p>
          <a:p>
            <a:r>
              <a:rPr lang="en-US" sz="3200" dirty="0" smtClean="0">
                <a:solidFill>
                  <a:srgbClr val="F4D69A"/>
                </a:solidFill>
                <a:latin typeface="Adobe Garamond Pro Bold" panose="02020702060506020403" pitchFamily="18" charset="0"/>
              </a:rPr>
              <a:t>The King’s Highway</a:t>
            </a:r>
          </a:p>
          <a:p>
            <a:r>
              <a:rPr lang="en-US" sz="3200" dirty="0" smtClean="0">
                <a:solidFill>
                  <a:srgbClr val="F4D69A"/>
                </a:solidFill>
                <a:latin typeface="Adobe Garamond Pro Bold" panose="02020702060506020403" pitchFamily="18" charset="0"/>
              </a:rPr>
              <a:t>Dead Sea Scrolls</a:t>
            </a:r>
            <a:endParaRPr lang="en-US" sz="3200" dirty="0">
              <a:solidFill>
                <a:srgbClr val="F4D69A"/>
              </a:solidFill>
              <a:latin typeface="Adobe Garamond Pro Bold" panose="02020702060506020403" pitchFamily="18" charset="0"/>
            </a:endParaRPr>
          </a:p>
        </p:txBody>
      </p:sp>
      <p:grpSp>
        <p:nvGrpSpPr>
          <p:cNvPr id="10" name="Group 9"/>
          <p:cNvGrpSpPr/>
          <p:nvPr/>
        </p:nvGrpSpPr>
        <p:grpSpPr>
          <a:xfrm>
            <a:off x="3712901" y="833376"/>
            <a:ext cx="5431099" cy="5587805"/>
            <a:chOff x="3712901" y="833376"/>
            <a:chExt cx="5431099" cy="5587805"/>
          </a:xfrm>
        </p:grpSpPr>
        <p:pic>
          <p:nvPicPr>
            <p:cNvPr id="8" name="Picture 7"/>
            <p:cNvPicPr>
              <a:picLocks noChangeAspect="1"/>
            </p:cNvPicPr>
            <p:nvPr/>
          </p:nvPicPr>
          <p:blipFill>
            <a:blip r:embed="rId3"/>
            <a:stretch>
              <a:fillRect/>
            </a:stretch>
          </p:blipFill>
          <p:spPr>
            <a:xfrm>
              <a:off x="3712901" y="833376"/>
              <a:ext cx="5431099" cy="3054993"/>
            </a:xfrm>
            <a:prstGeom prst="rect">
              <a:avLst/>
            </a:prstGeom>
            <a:ln>
              <a:solidFill>
                <a:schemeClr val="bg1"/>
              </a:solidFill>
            </a:ln>
          </p:spPr>
        </p:pic>
        <p:pic>
          <p:nvPicPr>
            <p:cNvPr id="9" name="Picture 8"/>
            <p:cNvPicPr>
              <a:picLocks noChangeAspect="1"/>
            </p:cNvPicPr>
            <p:nvPr/>
          </p:nvPicPr>
          <p:blipFill>
            <a:blip r:embed="rId4"/>
            <a:stretch>
              <a:fillRect/>
            </a:stretch>
          </p:blipFill>
          <p:spPr>
            <a:xfrm>
              <a:off x="4228827" y="4094393"/>
              <a:ext cx="4399246" cy="2326788"/>
            </a:xfrm>
            <a:prstGeom prst="rect">
              <a:avLst/>
            </a:prstGeom>
          </p:spPr>
        </p:pic>
      </p:grpSp>
    </p:spTree>
    <p:extLst>
      <p:ext uri="{BB962C8B-B14F-4D97-AF65-F5344CB8AC3E}">
        <p14:creationId xmlns:p14="http://schemas.microsoft.com/office/powerpoint/2010/main" val="2559908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srcRect t="61361"/>
          <a:stretch/>
        </p:blipFill>
        <p:spPr>
          <a:xfrm>
            <a:off x="0" y="731950"/>
            <a:ext cx="9144000" cy="2355448"/>
          </a:xfrm>
          <a:prstGeom prst="rect">
            <a:avLst/>
          </a:prstGeom>
        </p:spPr>
      </p:pic>
      <p:sp>
        <p:nvSpPr>
          <p:cNvPr id="5" name="TextBox 4"/>
          <p:cNvSpPr txBox="1"/>
          <p:nvPr/>
        </p:nvSpPr>
        <p:spPr>
          <a:xfrm>
            <a:off x="0" y="0"/>
            <a:ext cx="9144000" cy="769441"/>
          </a:xfrm>
          <a:prstGeom prst="rect">
            <a:avLst/>
          </a:prstGeom>
          <a:noFill/>
        </p:spPr>
        <p:txBody>
          <a:bodyPr wrap="square" rtlCol="0">
            <a:spAutoFit/>
          </a:bodyPr>
          <a:lstStyle/>
          <a:p>
            <a:pPr algn="ctr"/>
            <a:r>
              <a:rPr lang="en-US" sz="4400" dirty="0" smtClean="0">
                <a:solidFill>
                  <a:srgbClr val="D27422"/>
                </a:solidFill>
                <a:latin typeface="Adobe Garamond Pro Bold" panose="02020702060506020403" pitchFamily="18" charset="0"/>
              </a:rPr>
              <a:t>Are You Convinced?</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2216276"/>
            <a:ext cx="4277032" cy="1077218"/>
          </a:xfrm>
          <a:prstGeom prst="rect">
            <a:avLst/>
          </a:prstGeom>
          <a:noFill/>
        </p:spPr>
        <p:txBody>
          <a:bodyPr wrap="square" rtlCol="0">
            <a:spAutoFit/>
          </a:bodyPr>
          <a:lstStyle/>
          <a:p>
            <a:pPr algn="ctr"/>
            <a:r>
              <a:rPr lang="en-US" sz="3200" dirty="0" smtClean="0">
                <a:solidFill>
                  <a:srgbClr val="F4D69A"/>
                </a:solidFill>
                <a:latin typeface="Adobe Garamond Pro Bold" panose="02020702060506020403" pitchFamily="18" charset="0"/>
              </a:rPr>
              <a:t>We Must Listen To God</a:t>
            </a:r>
          </a:p>
          <a:p>
            <a:pPr algn="ctr"/>
            <a:r>
              <a:rPr lang="en-US" sz="3200" dirty="0" smtClean="0">
                <a:solidFill>
                  <a:srgbClr val="F4D69A"/>
                </a:solidFill>
                <a:latin typeface="Adobe Garamond Pro Bold" panose="02020702060506020403" pitchFamily="18" charset="0"/>
              </a:rPr>
              <a:t>1 John 8:24</a:t>
            </a:r>
          </a:p>
        </p:txBody>
      </p:sp>
      <p:sp>
        <p:nvSpPr>
          <p:cNvPr id="10" name="TextBox 9"/>
          <p:cNvSpPr txBox="1"/>
          <p:nvPr/>
        </p:nvSpPr>
        <p:spPr>
          <a:xfrm>
            <a:off x="4277032" y="2708718"/>
            <a:ext cx="4866968" cy="1569660"/>
          </a:xfrm>
          <a:prstGeom prst="rect">
            <a:avLst/>
          </a:prstGeom>
          <a:noFill/>
        </p:spPr>
        <p:txBody>
          <a:bodyPr wrap="square" rtlCol="0">
            <a:spAutoFit/>
          </a:bodyPr>
          <a:lstStyle/>
          <a:p>
            <a:pPr algn="ctr"/>
            <a:r>
              <a:rPr lang="en-US" sz="3200" i="1" dirty="0" smtClean="0">
                <a:solidFill>
                  <a:srgbClr val="F4D69A"/>
                </a:solidFill>
                <a:latin typeface="Adobe Garamond Pro Bold" panose="02020702060506020403" pitchFamily="18" charset="0"/>
              </a:rPr>
              <a:t>“unless you believe that        I am He, you will die          in your sins”</a:t>
            </a:r>
          </a:p>
        </p:txBody>
      </p:sp>
    </p:spTree>
    <p:extLst>
      <p:ext uri="{BB962C8B-B14F-4D97-AF65-F5344CB8AC3E}">
        <p14:creationId xmlns:p14="http://schemas.microsoft.com/office/powerpoint/2010/main" val="2798509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srcRect t="61361"/>
          <a:stretch/>
        </p:blipFill>
        <p:spPr>
          <a:xfrm>
            <a:off x="0" y="731950"/>
            <a:ext cx="9144000" cy="2355448"/>
          </a:xfrm>
          <a:prstGeom prst="rect">
            <a:avLst/>
          </a:prstGeom>
        </p:spPr>
      </p:pic>
      <p:sp>
        <p:nvSpPr>
          <p:cNvPr id="5" name="TextBox 4"/>
          <p:cNvSpPr txBox="1"/>
          <p:nvPr/>
        </p:nvSpPr>
        <p:spPr>
          <a:xfrm>
            <a:off x="0" y="0"/>
            <a:ext cx="9144000" cy="769441"/>
          </a:xfrm>
          <a:prstGeom prst="rect">
            <a:avLst/>
          </a:prstGeom>
          <a:noFill/>
        </p:spPr>
        <p:txBody>
          <a:bodyPr wrap="square" rtlCol="0">
            <a:spAutoFit/>
          </a:bodyPr>
          <a:lstStyle/>
          <a:p>
            <a:pPr algn="ctr"/>
            <a:r>
              <a:rPr lang="en-US" sz="4400" dirty="0" smtClean="0">
                <a:solidFill>
                  <a:srgbClr val="D27422"/>
                </a:solidFill>
                <a:latin typeface="Adobe Garamond Pro Bold" panose="02020702060506020403" pitchFamily="18" charset="0"/>
              </a:rPr>
              <a:t>Are You Convinced?</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2216276"/>
            <a:ext cx="4277032" cy="1569660"/>
          </a:xfrm>
          <a:prstGeom prst="rect">
            <a:avLst/>
          </a:prstGeom>
          <a:noFill/>
        </p:spPr>
        <p:txBody>
          <a:bodyPr wrap="square" rtlCol="0">
            <a:spAutoFit/>
          </a:bodyPr>
          <a:lstStyle/>
          <a:p>
            <a:pPr algn="ctr"/>
            <a:r>
              <a:rPr lang="en-US" sz="3200" dirty="0" smtClean="0">
                <a:solidFill>
                  <a:srgbClr val="F4D69A"/>
                </a:solidFill>
                <a:latin typeface="Adobe Garamond Pro Bold" panose="02020702060506020403" pitchFamily="18" charset="0"/>
              </a:rPr>
              <a:t>We Must Listen To God</a:t>
            </a:r>
          </a:p>
          <a:p>
            <a:pPr algn="ctr"/>
            <a:r>
              <a:rPr lang="en-US" sz="3200" dirty="0" smtClean="0">
                <a:solidFill>
                  <a:srgbClr val="F4D69A"/>
                </a:solidFill>
                <a:latin typeface="Adobe Garamond Pro Bold" panose="02020702060506020403" pitchFamily="18" charset="0"/>
              </a:rPr>
              <a:t>1 John 8:24</a:t>
            </a:r>
          </a:p>
          <a:p>
            <a:pPr algn="ctr"/>
            <a:r>
              <a:rPr lang="en-US" sz="3200" dirty="0" smtClean="0">
                <a:solidFill>
                  <a:srgbClr val="F4D69A"/>
                </a:solidFill>
                <a:latin typeface="Adobe Garamond Pro Bold" panose="02020702060506020403" pitchFamily="18" charset="0"/>
              </a:rPr>
              <a:t>Luke 13:3</a:t>
            </a:r>
          </a:p>
        </p:txBody>
      </p:sp>
      <p:sp>
        <p:nvSpPr>
          <p:cNvPr id="10" name="TextBox 9"/>
          <p:cNvSpPr txBox="1"/>
          <p:nvPr/>
        </p:nvSpPr>
        <p:spPr>
          <a:xfrm>
            <a:off x="4277032" y="2708718"/>
            <a:ext cx="4866968" cy="1077218"/>
          </a:xfrm>
          <a:prstGeom prst="rect">
            <a:avLst/>
          </a:prstGeom>
          <a:noFill/>
        </p:spPr>
        <p:txBody>
          <a:bodyPr wrap="square" rtlCol="0">
            <a:spAutoFit/>
          </a:bodyPr>
          <a:lstStyle/>
          <a:p>
            <a:pPr algn="ctr"/>
            <a:r>
              <a:rPr lang="en-US" sz="3200" i="1" dirty="0" smtClean="0">
                <a:solidFill>
                  <a:srgbClr val="F4D69A"/>
                </a:solidFill>
                <a:latin typeface="Adobe Garamond Pro Bold" panose="02020702060506020403" pitchFamily="18" charset="0"/>
              </a:rPr>
              <a:t>“unless you repent, you will all likewise perish”</a:t>
            </a:r>
          </a:p>
        </p:txBody>
      </p:sp>
    </p:spTree>
    <p:extLst>
      <p:ext uri="{BB962C8B-B14F-4D97-AF65-F5344CB8AC3E}">
        <p14:creationId xmlns:p14="http://schemas.microsoft.com/office/powerpoint/2010/main" val="15831296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srcRect t="61361"/>
          <a:stretch/>
        </p:blipFill>
        <p:spPr>
          <a:xfrm>
            <a:off x="0" y="731950"/>
            <a:ext cx="9144000" cy="2355448"/>
          </a:xfrm>
          <a:prstGeom prst="rect">
            <a:avLst/>
          </a:prstGeom>
        </p:spPr>
      </p:pic>
      <p:sp>
        <p:nvSpPr>
          <p:cNvPr id="5" name="TextBox 4"/>
          <p:cNvSpPr txBox="1"/>
          <p:nvPr/>
        </p:nvSpPr>
        <p:spPr>
          <a:xfrm>
            <a:off x="0" y="0"/>
            <a:ext cx="9144000" cy="769441"/>
          </a:xfrm>
          <a:prstGeom prst="rect">
            <a:avLst/>
          </a:prstGeom>
          <a:noFill/>
        </p:spPr>
        <p:txBody>
          <a:bodyPr wrap="square" rtlCol="0">
            <a:spAutoFit/>
          </a:bodyPr>
          <a:lstStyle/>
          <a:p>
            <a:pPr algn="ctr"/>
            <a:r>
              <a:rPr lang="en-US" sz="4400" dirty="0" smtClean="0">
                <a:solidFill>
                  <a:srgbClr val="D27422"/>
                </a:solidFill>
                <a:latin typeface="Adobe Garamond Pro Bold" panose="02020702060506020403" pitchFamily="18" charset="0"/>
              </a:rPr>
              <a:t>Are You Convinced?</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2216276"/>
            <a:ext cx="4277032" cy="2062103"/>
          </a:xfrm>
          <a:prstGeom prst="rect">
            <a:avLst/>
          </a:prstGeom>
          <a:noFill/>
        </p:spPr>
        <p:txBody>
          <a:bodyPr wrap="square" rtlCol="0">
            <a:spAutoFit/>
          </a:bodyPr>
          <a:lstStyle/>
          <a:p>
            <a:pPr algn="ctr"/>
            <a:r>
              <a:rPr lang="en-US" sz="3200" dirty="0" smtClean="0">
                <a:solidFill>
                  <a:srgbClr val="F4D69A"/>
                </a:solidFill>
                <a:latin typeface="Adobe Garamond Pro Bold" panose="02020702060506020403" pitchFamily="18" charset="0"/>
              </a:rPr>
              <a:t>We Must Listen To God</a:t>
            </a:r>
          </a:p>
          <a:p>
            <a:pPr algn="ctr"/>
            <a:r>
              <a:rPr lang="en-US" sz="3200" dirty="0" smtClean="0">
                <a:solidFill>
                  <a:srgbClr val="F4D69A"/>
                </a:solidFill>
                <a:latin typeface="Adobe Garamond Pro Bold" panose="02020702060506020403" pitchFamily="18" charset="0"/>
              </a:rPr>
              <a:t>1 John 8:24</a:t>
            </a:r>
          </a:p>
          <a:p>
            <a:pPr algn="ctr"/>
            <a:r>
              <a:rPr lang="en-US" sz="3200" dirty="0" smtClean="0">
                <a:solidFill>
                  <a:srgbClr val="F4D69A"/>
                </a:solidFill>
                <a:latin typeface="Adobe Garamond Pro Bold" panose="02020702060506020403" pitchFamily="18" charset="0"/>
              </a:rPr>
              <a:t>Luke 13:3</a:t>
            </a:r>
          </a:p>
          <a:p>
            <a:pPr algn="ctr"/>
            <a:r>
              <a:rPr lang="en-US" sz="3200" dirty="0" smtClean="0">
                <a:solidFill>
                  <a:srgbClr val="F4D69A"/>
                </a:solidFill>
                <a:latin typeface="Adobe Garamond Pro Bold" panose="02020702060506020403" pitchFamily="18" charset="0"/>
              </a:rPr>
              <a:t>Romans 10:19</a:t>
            </a:r>
          </a:p>
        </p:txBody>
      </p:sp>
      <p:sp>
        <p:nvSpPr>
          <p:cNvPr id="10" name="TextBox 9"/>
          <p:cNvSpPr txBox="1"/>
          <p:nvPr/>
        </p:nvSpPr>
        <p:spPr>
          <a:xfrm>
            <a:off x="4277032" y="2708718"/>
            <a:ext cx="4866968" cy="2554545"/>
          </a:xfrm>
          <a:prstGeom prst="rect">
            <a:avLst/>
          </a:prstGeom>
          <a:noFill/>
        </p:spPr>
        <p:txBody>
          <a:bodyPr wrap="square" rtlCol="0">
            <a:spAutoFit/>
          </a:bodyPr>
          <a:lstStyle/>
          <a:p>
            <a:pPr algn="ctr"/>
            <a:r>
              <a:rPr lang="en-US" sz="3200" i="1" dirty="0" smtClean="0">
                <a:solidFill>
                  <a:srgbClr val="F4D69A"/>
                </a:solidFill>
                <a:latin typeface="Adobe Garamond Pro Bold" panose="02020702060506020403" pitchFamily="18" charset="0"/>
              </a:rPr>
              <a:t>“if you confess with your mouth Jesus as Lord, and believe in your heart that God raised Him from the dead, you will be saved.”</a:t>
            </a:r>
          </a:p>
        </p:txBody>
      </p:sp>
    </p:spTree>
    <p:extLst>
      <p:ext uri="{BB962C8B-B14F-4D97-AF65-F5344CB8AC3E}">
        <p14:creationId xmlns:p14="http://schemas.microsoft.com/office/powerpoint/2010/main" val="11986984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srcRect t="61361"/>
          <a:stretch/>
        </p:blipFill>
        <p:spPr>
          <a:xfrm>
            <a:off x="0" y="731950"/>
            <a:ext cx="9144000" cy="2355448"/>
          </a:xfrm>
          <a:prstGeom prst="rect">
            <a:avLst/>
          </a:prstGeom>
        </p:spPr>
      </p:pic>
      <p:sp>
        <p:nvSpPr>
          <p:cNvPr id="5" name="TextBox 4"/>
          <p:cNvSpPr txBox="1"/>
          <p:nvPr/>
        </p:nvSpPr>
        <p:spPr>
          <a:xfrm>
            <a:off x="0" y="0"/>
            <a:ext cx="9144000" cy="769441"/>
          </a:xfrm>
          <a:prstGeom prst="rect">
            <a:avLst/>
          </a:prstGeom>
          <a:noFill/>
        </p:spPr>
        <p:txBody>
          <a:bodyPr wrap="square" rtlCol="0">
            <a:spAutoFit/>
          </a:bodyPr>
          <a:lstStyle/>
          <a:p>
            <a:pPr algn="ctr"/>
            <a:r>
              <a:rPr lang="en-US" sz="4400" dirty="0" smtClean="0">
                <a:solidFill>
                  <a:srgbClr val="D27422"/>
                </a:solidFill>
                <a:latin typeface="Adobe Garamond Pro Bold" panose="02020702060506020403" pitchFamily="18" charset="0"/>
              </a:rPr>
              <a:t>Are You Convinced?</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2216276"/>
            <a:ext cx="4277032" cy="2554545"/>
          </a:xfrm>
          <a:prstGeom prst="rect">
            <a:avLst/>
          </a:prstGeom>
          <a:noFill/>
        </p:spPr>
        <p:txBody>
          <a:bodyPr wrap="square" rtlCol="0">
            <a:spAutoFit/>
          </a:bodyPr>
          <a:lstStyle/>
          <a:p>
            <a:pPr algn="ctr"/>
            <a:r>
              <a:rPr lang="en-US" sz="3200" dirty="0" smtClean="0">
                <a:solidFill>
                  <a:srgbClr val="F4D69A"/>
                </a:solidFill>
                <a:latin typeface="Adobe Garamond Pro Bold" panose="02020702060506020403" pitchFamily="18" charset="0"/>
              </a:rPr>
              <a:t>We Must Listen To God</a:t>
            </a:r>
          </a:p>
          <a:p>
            <a:pPr algn="ctr"/>
            <a:r>
              <a:rPr lang="en-US" sz="3200" dirty="0" smtClean="0">
                <a:solidFill>
                  <a:srgbClr val="F4D69A"/>
                </a:solidFill>
                <a:latin typeface="Adobe Garamond Pro Bold" panose="02020702060506020403" pitchFamily="18" charset="0"/>
              </a:rPr>
              <a:t>1 John 8:24</a:t>
            </a:r>
          </a:p>
          <a:p>
            <a:pPr algn="ctr"/>
            <a:r>
              <a:rPr lang="en-US" sz="3200" dirty="0" smtClean="0">
                <a:solidFill>
                  <a:srgbClr val="F4D69A"/>
                </a:solidFill>
                <a:latin typeface="Adobe Garamond Pro Bold" panose="02020702060506020403" pitchFamily="18" charset="0"/>
              </a:rPr>
              <a:t>Luke 13:3</a:t>
            </a:r>
          </a:p>
          <a:p>
            <a:pPr algn="ctr"/>
            <a:r>
              <a:rPr lang="en-US" sz="3200" dirty="0" smtClean="0">
                <a:solidFill>
                  <a:srgbClr val="F4D69A"/>
                </a:solidFill>
                <a:latin typeface="Adobe Garamond Pro Bold" panose="02020702060506020403" pitchFamily="18" charset="0"/>
              </a:rPr>
              <a:t>Romans 10:19</a:t>
            </a:r>
          </a:p>
          <a:p>
            <a:pPr algn="ctr"/>
            <a:r>
              <a:rPr lang="en-US" sz="3200" dirty="0" smtClean="0">
                <a:solidFill>
                  <a:srgbClr val="F4D69A"/>
                </a:solidFill>
                <a:latin typeface="Adobe Garamond Pro Bold" panose="02020702060506020403" pitchFamily="18" charset="0"/>
              </a:rPr>
              <a:t>1 Peter 3:21</a:t>
            </a:r>
          </a:p>
        </p:txBody>
      </p:sp>
      <p:sp>
        <p:nvSpPr>
          <p:cNvPr id="10" name="TextBox 9"/>
          <p:cNvSpPr txBox="1"/>
          <p:nvPr/>
        </p:nvSpPr>
        <p:spPr>
          <a:xfrm>
            <a:off x="4277032" y="2708718"/>
            <a:ext cx="4866968" cy="584775"/>
          </a:xfrm>
          <a:prstGeom prst="rect">
            <a:avLst/>
          </a:prstGeom>
          <a:noFill/>
        </p:spPr>
        <p:txBody>
          <a:bodyPr wrap="square" rtlCol="0">
            <a:spAutoFit/>
          </a:bodyPr>
          <a:lstStyle/>
          <a:p>
            <a:pPr algn="ctr"/>
            <a:r>
              <a:rPr lang="en-US" sz="3200" i="1" dirty="0" smtClean="0">
                <a:solidFill>
                  <a:srgbClr val="F4D69A"/>
                </a:solidFill>
                <a:latin typeface="Adobe Garamond Pro Bold" panose="02020702060506020403" pitchFamily="18" charset="0"/>
              </a:rPr>
              <a:t>“baptism now saves you”</a:t>
            </a:r>
          </a:p>
        </p:txBody>
      </p:sp>
    </p:spTree>
    <p:extLst>
      <p:ext uri="{BB962C8B-B14F-4D97-AF65-F5344CB8AC3E}">
        <p14:creationId xmlns:p14="http://schemas.microsoft.com/office/powerpoint/2010/main" val="1126601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srcRect t="61361"/>
          <a:stretch/>
        </p:blipFill>
        <p:spPr>
          <a:xfrm>
            <a:off x="0" y="731950"/>
            <a:ext cx="9144000" cy="2355448"/>
          </a:xfrm>
          <a:prstGeom prst="rect">
            <a:avLst/>
          </a:prstGeom>
        </p:spPr>
      </p:pic>
      <p:sp>
        <p:nvSpPr>
          <p:cNvPr id="5" name="TextBox 4"/>
          <p:cNvSpPr txBox="1"/>
          <p:nvPr/>
        </p:nvSpPr>
        <p:spPr>
          <a:xfrm>
            <a:off x="0" y="0"/>
            <a:ext cx="9144000" cy="769441"/>
          </a:xfrm>
          <a:prstGeom prst="rect">
            <a:avLst/>
          </a:prstGeom>
          <a:noFill/>
        </p:spPr>
        <p:txBody>
          <a:bodyPr wrap="square" rtlCol="0">
            <a:spAutoFit/>
          </a:bodyPr>
          <a:lstStyle/>
          <a:p>
            <a:pPr algn="ctr"/>
            <a:r>
              <a:rPr lang="en-US" sz="4400" dirty="0" smtClean="0">
                <a:solidFill>
                  <a:srgbClr val="D27422"/>
                </a:solidFill>
                <a:latin typeface="Adobe Garamond Pro Bold" panose="02020702060506020403" pitchFamily="18" charset="0"/>
              </a:rPr>
              <a:t>Are You Convinced?</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2216276"/>
            <a:ext cx="4277032" cy="3046988"/>
          </a:xfrm>
          <a:prstGeom prst="rect">
            <a:avLst/>
          </a:prstGeom>
          <a:noFill/>
        </p:spPr>
        <p:txBody>
          <a:bodyPr wrap="square" rtlCol="0">
            <a:spAutoFit/>
          </a:bodyPr>
          <a:lstStyle/>
          <a:p>
            <a:pPr algn="ctr"/>
            <a:r>
              <a:rPr lang="en-US" sz="3200" dirty="0" smtClean="0">
                <a:solidFill>
                  <a:srgbClr val="F4D69A"/>
                </a:solidFill>
                <a:latin typeface="Adobe Garamond Pro Bold" panose="02020702060506020403" pitchFamily="18" charset="0"/>
              </a:rPr>
              <a:t>We Must Listen To God</a:t>
            </a:r>
          </a:p>
          <a:p>
            <a:pPr algn="ctr"/>
            <a:r>
              <a:rPr lang="en-US" sz="3200" dirty="0" smtClean="0">
                <a:solidFill>
                  <a:srgbClr val="F4D69A"/>
                </a:solidFill>
                <a:latin typeface="Adobe Garamond Pro Bold" panose="02020702060506020403" pitchFamily="18" charset="0"/>
              </a:rPr>
              <a:t>1 John 8:24</a:t>
            </a:r>
          </a:p>
          <a:p>
            <a:pPr algn="ctr"/>
            <a:r>
              <a:rPr lang="en-US" sz="3200" dirty="0" smtClean="0">
                <a:solidFill>
                  <a:srgbClr val="F4D69A"/>
                </a:solidFill>
                <a:latin typeface="Adobe Garamond Pro Bold" panose="02020702060506020403" pitchFamily="18" charset="0"/>
              </a:rPr>
              <a:t>Luke 13:3</a:t>
            </a:r>
          </a:p>
          <a:p>
            <a:pPr algn="ctr"/>
            <a:r>
              <a:rPr lang="en-US" sz="3200" dirty="0" smtClean="0">
                <a:solidFill>
                  <a:srgbClr val="F4D69A"/>
                </a:solidFill>
                <a:latin typeface="Adobe Garamond Pro Bold" panose="02020702060506020403" pitchFamily="18" charset="0"/>
              </a:rPr>
              <a:t>Romans 10:19</a:t>
            </a:r>
          </a:p>
          <a:p>
            <a:pPr algn="ctr"/>
            <a:r>
              <a:rPr lang="en-US" sz="3200" dirty="0" smtClean="0">
                <a:solidFill>
                  <a:srgbClr val="F4D69A"/>
                </a:solidFill>
                <a:latin typeface="Adobe Garamond Pro Bold" panose="02020702060506020403" pitchFamily="18" charset="0"/>
              </a:rPr>
              <a:t>1 Peter 3:21</a:t>
            </a:r>
          </a:p>
          <a:p>
            <a:pPr algn="ctr"/>
            <a:r>
              <a:rPr lang="en-US" sz="3200" dirty="0" smtClean="0">
                <a:solidFill>
                  <a:srgbClr val="F4D69A"/>
                </a:solidFill>
                <a:latin typeface="Adobe Garamond Pro Bold" panose="02020702060506020403" pitchFamily="18" charset="0"/>
              </a:rPr>
              <a:t>Acts 2:38</a:t>
            </a:r>
          </a:p>
        </p:txBody>
      </p:sp>
      <p:sp>
        <p:nvSpPr>
          <p:cNvPr id="10" name="TextBox 9"/>
          <p:cNvSpPr txBox="1"/>
          <p:nvPr/>
        </p:nvSpPr>
        <p:spPr>
          <a:xfrm>
            <a:off x="4277032" y="2708718"/>
            <a:ext cx="4866968" cy="584775"/>
          </a:xfrm>
          <a:prstGeom prst="rect">
            <a:avLst/>
          </a:prstGeom>
          <a:noFill/>
        </p:spPr>
        <p:txBody>
          <a:bodyPr wrap="square" rtlCol="0">
            <a:spAutoFit/>
          </a:bodyPr>
          <a:lstStyle/>
          <a:p>
            <a:pPr algn="ctr"/>
            <a:r>
              <a:rPr lang="en-US" sz="3200" i="1" dirty="0" smtClean="0">
                <a:solidFill>
                  <a:srgbClr val="F4D69A"/>
                </a:solidFill>
                <a:latin typeface="Adobe Garamond Pro Bold" panose="02020702060506020403" pitchFamily="18" charset="0"/>
              </a:rPr>
              <a:t>“for the forgiveness of sin”</a:t>
            </a:r>
          </a:p>
        </p:txBody>
      </p:sp>
    </p:spTree>
    <p:extLst>
      <p:ext uri="{BB962C8B-B14F-4D97-AF65-F5344CB8AC3E}">
        <p14:creationId xmlns:p14="http://schemas.microsoft.com/office/powerpoint/2010/main" val="6840234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srcRect t="61361"/>
          <a:stretch/>
        </p:blipFill>
        <p:spPr>
          <a:xfrm>
            <a:off x="0" y="731950"/>
            <a:ext cx="9144000" cy="2355448"/>
          </a:xfrm>
          <a:prstGeom prst="rect">
            <a:avLst/>
          </a:prstGeom>
        </p:spPr>
      </p:pic>
      <p:sp>
        <p:nvSpPr>
          <p:cNvPr id="5" name="TextBox 4"/>
          <p:cNvSpPr txBox="1"/>
          <p:nvPr/>
        </p:nvSpPr>
        <p:spPr>
          <a:xfrm>
            <a:off x="0" y="0"/>
            <a:ext cx="9144000" cy="769441"/>
          </a:xfrm>
          <a:prstGeom prst="rect">
            <a:avLst/>
          </a:prstGeom>
          <a:noFill/>
        </p:spPr>
        <p:txBody>
          <a:bodyPr wrap="square" rtlCol="0">
            <a:spAutoFit/>
          </a:bodyPr>
          <a:lstStyle/>
          <a:p>
            <a:pPr algn="ctr"/>
            <a:r>
              <a:rPr lang="en-US" sz="4400" dirty="0" smtClean="0">
                <a:solidFill>
                  <a:srgbClr val="D27422"/>
                </a:solidFill>
                <a:latin typeface="Adobe Garamond Pro Bold" panose="02020702060506020403" pitchFamily="18" charset="0"/>
              </a:rPr>
              <a:t>Are You Convinced?</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2216276"/>
            <a:ext cx="4277032" cy="3046988"/>
          </a:xfrm>
          <a:prstGeom prst="rect">
            <a:avLst/>
          </a:prstGeom>
          <a:noFill/>
        </p:spPr>
        <p:txBody>
          <a:bodyPr wrap="square" rtlCol="0">
            <a:spAutoFit/>
          </a:bodyPr>
          <a:lstStyle/>
          <a:p>
            <a:pPr algn="ctr"/>
            <a:r>
              <a:rPr lang="en-US" sz="3200" dirty="0" smtClean="0">
                <a:solidFill>
                  <a:srgbClr val="F4D69A"/>
                </a:solidFill>
                <a:latin typeface="Adobe Garamond Pro Bold" panose="02020702060506020403" pitchFamily="18" charset="0"/>
              </a:rPr>
              <a:t>We Must Listen To God</a:t>
            </a:r>
          </a:p>
          <a:p>
            <a:pPr algn="ctr"/>
            <a:r>
              <a:rPr lang="en-US" sz="3200" dirty="0" smtClean="0">
                <a:solidFill>
                  <a:srgbClr val="F4D69A"/>
                </a:solidFill>
                <a:latin typeface="Adobe Garamond Pro Bold" panose="02020702060506020403" pitchFamily="18" charset="0"/>
              </a:rPr>
              <a:t>1 John 8:24</a:t>
            </a:r>
          </a:p>
          <a:p>
            <a:pPr algn="ctr"/>
            <a:r>
              <a:rPr lang="en-US" sz="3200" dirty="0" smtClean="0">
                <a:solidFill>
                  <a:srgbClr val="F4D69A"/>
                </a:solidFill>
                <a:latin typeface="Adobe Garamond Pro Bold" panose="02020702060506020403" pitchFamily="18" charset="0"/>
              </a:rPr>
              <a:t>Luke 13:3</a:t>
            </a:r>
          </a:p>
          <a:p>
            <a:pPr algn="ctr"/>
            <a:r>
              <a:rPr lang="en-US" sz="3200" dirty="0" smtClean="0">
                <a:solidFill>
                  <a:srgbClr val="F4D69A"/>
                </a:solidFill>
                <a:latin typeface="Adobe Garamond Pro Bold" panose="02020702060506020403" pitchFamily="18" charset="0"/>
              </a:rPr>
              <a:t>Romans 10:19</a:t>
            </a:r>
          </a:p>
          <a:p>
            <a:pPr algn="ctr"/>
            <a:r>
              <a:rPr lang="en-US" sz="3200" dirty="0" smtClean="0">
                <a:solidFill>
                  <a:srgbClr val="F4D69A"/>
                </a:solidFill>
                <a:latin typeface="Adobe Garamond Pro Bold" panose="02020702060506020403" pitchFamily="18" charset="0"/>
              </a:rPr>
              <a:t>1 Peter 3:21</a:t>
            </a:r>
          </a:p>
          <a:p>
            <a:pPr algn="ctr"/>
            <a:r>
              <a:rPr lang="en-US" sz="3200" dirty="0" smtClean="0">
                <a:solidFill>
                  <a:srgbClr val="F4D69A"/>
                </a:solidFill>
                <a:latin typeface="Adobe Garamond Pro Bold" panose="02020702060506020403" pitchFamily="18" charset="0"/>
              </a:rPr>
              <a:t>Acts 2:38</a:t>
            </a:r>
          </a:p>
        </p:txBody>
      </p:sp>
      <p:sp>
        <p:nvSpPr>
          <p:cNvPr id="10" name="TextBox 9"/>
          <p:cNvSpPr txBox="1"/>
          <p:nvPr/>
        </p:nvSpPr>
        <p:spPr>
          <a:xfrm>
            <a:off x="4277032" y="2216276"/>
            <a:ext cx="4866968" cy="3046988"/>
          </a:xfrm>
          <a:prstGeom prst="rect">
            <a:avLst/>
          </a:prstGeom>
          <a:noFill/>
        </p:spPr>
        <p:txBody>
          <a:bodyPr wrap="square" rtlCol="0">
            <a:spAutoFit/>
          </a:bodyPr>
          <a:lstStyle/>
          <a:p>
            <a:pPr algn="ctr"/>
            <a:r>
              <a:rPr lang="en-US" sz="3200" dirty="0" smtClean="0">
                <a:solidFill>
                  <a:srgbClr val="F4D69A"/>
                </a:solidFill>
                <a:latin typeface="Adobe Garamond Pro Bold" panose="02020702060506020403" pitchFamily="18" charset="0"/>
              </a:rPr>
              <a:t>2 Timothy 2:12</a:t>
            </a:r>
          </a:p>
          <a:p>
            <a:pPr algn="ctr"/>
            <a:r>
              <a:rPr lang="en-US" sz="3200" i="1" dirty="0" smtClean="0">
                <a:solidFill>
                  <a:srgbClr val="F4D69A"/>
                </a:solidFill>
                <a:latin typeface="Adobe Garamond Pro Bold" panose="02020702060506020403" pitchFamily="18" charset="0"/>
              </a:rPr>
              <a:t>“I know whom I have believed and I am convinced that He is able to guard what I have entrusted to Him until that day”</a:t>
            </a:r>
          </a:p>
        </p:txBody>
      </p:sp>
    </p:spTree>
    <p:extLst>
      <p:ext uri="{BB962C8B-B14F-4D97-AF65-F5344CB8AC3E}">
        <p14:creationId xmlns:p14="http://schemas.microsoft.com/office/powerpoint/2010/main" val="1421915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The Universe Points To A Creator</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2062103"/>
          </a:xfrm>
          <a:prstGeom prst="rect">
            <a:avLst/>
          </a:prstGeom>
          <a:noFill/>
        </p:spPr>
        <p:txBody>
          <a:bodyPr wrap="square" rtlCol="0">
            <a:spAutoFit/>
          </a:bodyPr>
          <a:lstStyle/>
          <a:p>
            <a:pPr algn="ctr"/>
            <a:r>
              <a:rPr lang="en-US" sz="3200" i="1" dirty="0" smtClean="0">
                <a:solidFill>
                  <a:srgbClr val="F4D69A"/>
                </a:solidFill>
                <a:latin typeface="Adobe Garamond Pro Bold" panose="02020702060506020403" pitchFamily="18" charset="0"/>
              </a:rPr>
              <a:t>“For since the creation of the world His invisible attributes, His eternal power and divine nature, have been clearly seen, being understood through what has been made” </a:t>
            </a:r>
            <a:r>
              <a:rPr lang="en-US" sz="3200" dirty="0" smtClean="0">
                <a:solidFill>
                  <a:srgbClr val="F4D69A"/>
                </a:solidFill>
                <a:latin typeface="Adobe Garamond Pro Bold" panose="02020702060506020403" pitchFamily="18" charset="0"/>
              </a:rPr>
              <a:t>Romans 1:20</a:t>
            </a:r>
            <a:endParaRPr lang="en-US" sz="3200" dirty="0">
              <a:solidFill>
                <a:srgbClr val="F4D69A"/>
              </a:solidFill>
              <a:latin typeface="Adobe Garamond Pro Bold" panose="02020702060506020403" pitchFamily="18" charset="0"/>
            </a:endParaRPr>
          </a:p>
        </p:txBody>
      </p:sp>
    </p:spTree>
    <p:extLst>
      <p:ext uri="{BB962C8B-B14F-4D97-AF65-F5344CB8AC3E}">
        <p14:creationId xmlns:p14="http://schemas.microsoft.com/office/powerpoint/2010/main" val="32957058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Design Is Seen In Creation</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2554545"/>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Earth</a:t>
            </a:r>
          </a:p>
          <a:p>
            <a:r>
              <a:rPr lang="en-US" sz="3200" dirty="0" smtClean="0">
                <a:solidFill>
                  <a:srgbClr val="F4D69A"/>
                </a:solidFill>
                <a:latin typeface="Adobe Garamond Pro Bold" panose="02020702060506020403" pitchFamily="18" charset="0"/>
              </a:rPr>
              <a:t>The Human Body</a:t>
            </a:r>
          </a:p>
          <a:p>
            <a:r>
              <a:rPr lang="en-US" sz="3200" dirty="0" smtClean="0">
                <a:solidFill>
                  <a:srgbClr val="F4D69A"/>
                </a:solidFill>
                <a:latin typeface="Adobe Garamond Pro Bold" panose="02020702060506020403" pitchFamily="18" charset="0"/>
              </a:rPr>
              <a:t>	DNA</a:t>
            </a:r>
            <a:endParaRPr lang="en-US" sz="3200" dirty="0">
              <a:solidFill>
                <a:srgbClr val="F4D69A"/>
              </a:solidFill>
              <a:latin typeface="Adobe Garamond Pro Bold" panose="02020702060506020403" pitchFamily="18" charset="0"/>
            </a:endParaRPr>
          </a:p>
          <a:p>
            <a:r>
              <a:rPr lang="en-US" sz="3200" dirty="0" smtClean="0">
                <a:solidFill>
                  <a:srgbClr val="F4D69A"/>
                </a:solidFill>
                <a:latin typeface="Adobe Garamond Pro Bold" panose="02020702060506020403" pitchFamily="18" charset="0"/>
              </a:rPr>
              <a:t>	</a:t>
            </a:r>
          </a:p>
          <a:p>
            <a:pPr algn="ctr"/>
            <a:endParaRPr lang="en-US" sz="3200" dirty="0">
              <a:solidFill>
                <a:srgbClr val="F4D69A"/>
              </a:solidFill>
              <a:latin typeface="Adobe Garamond Pro Bold" panose="02020702060506020403" pitchFamily="18" charset="0"/>
            </a:endParaRPr>
          </a:p>
        </p:txBody>
      </p:sp>
      <p:pic>
        <p:nvPicPr>
          <p:cNvPr id="6" name="Picture 5"/>
          <p:cNvPicPr>
            <a:picLocks noChangeAspect="1"/>
          </p:cNvPicPr>
          <p:nvPr/>
        </p:nvPicPr>
        <p:blipFill>
          <a:blip r:embed="rId3"/>
          <a:stretch>
            <a:fillRect/>
          </a:stretch>
        </p:blipFill>
        <p:spPr>
          <a:xfrm>
            <a:off x="6114388" y="1070658"/>
            <a:ext cx="2401624" cy="3605514"/>
          </a:xfrm>
          <a:prstGeom prst="rect">
            <a:avLst/>
          </a:prstGeom>
          <a:ln>
            <a:solidFill>
              <a:schemeClr val="bg1"/>
            </a:solidFill>
          </a:ln>
        </p:spPr>
      </p:pic>
    </p:spTree>
    <p:extLst>
      <p:ext uri="{BB962C8B-B14F-4D97-AF65-F5344CB8AC3E}">
        <p14:creationId xmlns:p14="http://schemas.microsoft.com/office/powerpoint/2010/main" val="2157903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Design Is Seen In Creation</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3046988"/>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Earth</a:t>
            </a:r>
          </a:p>
          <a:p>
            <a:r>
              <a:rPr lang="en-US" sz="3200" dirty="0" smtClean="0">
                <a:solidFill>
                  <a:srgbClr val="F4D69A"/>
                </a:solidFill>
                <a:latin typeface="Adobe Garamond Pro Bold" panose="02020702060506020403" pitchFamily="18" charset="0"/>
              </a:rPr>
              <a:t>The Human Body</a:t>
            </a:r>
          </a:p>
          <a:p>
            <a:r>
              <a:rPr lang="en-US" sz="3200" dirty="0" smtClean="0">
                <a:solidFill>
                  <a:srgbClr val="F4D69A"/>
                </a:solidFill>
                <a:latin typeface="Adobe Garamond Pro Bold" panose="02020702060506020403" pitchFamily="18" charset="0"/>
              </a:rPr>
              <a:t>	DNA</a:t>
            </a:r>
            <a:endParaRPr lang="en-US" sz="3200" dirty="0">
              <a:solidFill>
                <a:srgbClr val="F4D69A"/>
              </a:solidFill>
              <a:latin typeface="Adobe Garamond Pro Bold" panose="02020702060506020403" pitchFamily="18" charset="0"/>
            </a:endParaRPr>
          </a:p>
          <a:p>
            <a:r>
              <a:rPr lang="en-US" sz="3200" dirty="0" smtClean="0">
                <a:solidFill>
                  <a:srgbClr val="F4D69A"/>
                </a:solidFill>
                <a:latin typeface="Adobe Garamond Pro Bold" panose="02020702060506020403" pitchFamily="18" charset="0"/>
              </a:rPr>
              <a:t>	Regeneration</a:t>
            </a:r>
          </a:p>
          <a:p>
            <a:endParaRPr lang="en-US" sz="3200" dirty="0" smtClean="0">
              <a:solidFill>
                <a:srgbClr val="F4D69A"/>
              </a:solidFill>
              <a:latin typeface="Adobe Garamond Pro Bold" panose="02020702060506020403" pitchFamily="18" charset="0"/>
            </a:endParaRPr>
          </a:p>
          <a:p>
            <a:pPr algn="ctr"/>
            <a:endParaRPr lang="en-US" sz="3200" dirty="0">
              <a:solidFill>
                <a:srgbClr val="F4D69A"/>
              </a:solidFill>
              <a:latin typeface="Adobe Garamond Pro Bold" panose="02020702060506020403" pitchFamily="18" charset="0"/>
            </a:endParaRPr>
          </a:p>
        </p:txBody>
      </p:sp>
      <p:pic>
        <p:nvPicPr>
          <p:cNvPr id="8" name="Picture 7"/>
          <p:cNvPicPr>
            <a:picLocks noChangeAspect="1"/>
          </p:cNvPicPr>
          <p:nvPr/>
        </p:nvPicPr>
        <p:blipFill rotWithShape="1">
          <a:blip r:embed="rId3"/>
          <a:srcRect l="28038" r="23607"/>
          <a:stretch/>
        </p:blipFill>
        <p:spPr>
          <a:xfrm>
            <a:off x="5677028" y="994458"/>
            <a:ext cx="2859302" cy="3942144"/>
          </a:xfrm>
          <a:prstGeom prst="rect">
            <a:avLst/>
          </a:prstGeom>
          <a:ln>
            <a:solidFill>
              <a:schemeClr val="bg1"/>
            </a:solidFill>
          </a:ln>
        </p:spPr>
      </p:pic>
      <p:sp>
        <p:nvSpPr>
          <p:cNvPr id="9" name="Rectangle 8"/>
          <p:cNvSpPr/>
          <p:nvPr/>
        </p:nvSpPr>
        <p:spPr>
          <a:xfrm>
            <a:off x="0" y="2714375"/>
            <a:ext cx="3830510" cy="2554545"/>
          </a:xfrm>
          <a:prstGeom prst="rect">
            <a:avLst/>
          </a:prstGeom>
        </p:spPr>
        <p:txBody>
          <a:bodyPr wrap="square">
            <a:spAutoFit/>
          </a:bodyPr>
          <a:lstStyle/>
          <a:p>
            <a:pPr algn="ctr"/>
            <a:r>
              <a:rPr lang="en-US" sz="3200" i="1" dirty="0" smtClean="0">
                <a:solidFill>
                  <a:schemeClr val="bg1"/>
                </a:solidFill>
                <a:latin typeface="Adobe Garamond Pro Bold" panose="02020702060506020403" pitchFamily="18" charset="0"/>
              </a:rPr>
              <a:t>“I will give thanks to You, for I am fearfully and wonderfully made</a:t>
            </a:r>
            <a:r>
              <a:rPr lang="en-US" sz="3200" i="1" dirty="0" smtClean="0">
                <a:solidFill>
                  <a:schemeClr val="bg1"/>
                </a:solidFill>
                <a:latin typeface="Adobe Garamond Pro Bold" panose="02020702060506020403" pitchFamily="18" charset="0"/>
              </a:rPr>
              <a:t>”</a:t>
            </a:r>
          </a:p>
          <a:p>
            <a:pPr algn="ctr"/>
            <a:r>
              <a:rPr lang="en-US" sz="3200" dirty="0" smtClean="0">
                <a:solidFill>
                  <a:schemeClr val="bg1"/>
                </a:solidFill>
                <a:latin typeface="Adobe Garamond Pro Bold" panose="02020702060506020403" pitchFamily="18" charset="0"/>
              </a:rPr>
              <a:t>Psalm 139:14</a:t>
            </a:r>
            <a:endParaRPr lang="en-US" sz="3200" dirty="0">
              <a:solidFill>
                <a:schemeClr val="bg1"/>
              </a:solidFill>
              <a:latin typeface="Adobe Garamond Pro Bold" panose="02020702060506020403" pitchFamily="18" charset="0"/>
            </a:endParaRPr>
          </a:p>
        </p:txBody>
      </p:sp>
    </p:spTree>
    <p:extLst>
      <p:ext uri="{BB962C8B-B14F-4D97-AF65-F5344CB8AC3E}">
        <p14:creationId xmlns:p14="http://schemas.microsoft.com/office/powerpoint/2010/main" val="3607835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Design Is Seen In Creation</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3539430"/>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Earth</a:t>
            </a:r>
          </a:p>
          <a:p>
            <a:r>
              <a:rPr lang="en-US" sz="3200" dirty="0" smtClean="0">
                <a:solidFill>
                  <a:srgbClr val="F4D69A"/>
                </a:solidFill>
                <a:latin typeface="Adobe Garamond Pro Bold" panose="02020702060506020403" pitchFamily="18" charset="0"/>
              </a:rPr>
              <a:t>The Human Body</a:t>
            </a:r>
          </a:p>
          <a:p>
            <a:r>
              <a:rPr lang="en-US" sz="3200" dirty="0" smtClean="0">
                <a:solidFill>
                  <a:srgbClr val="F4D69A"/>
                </a:solidFill>
                <a:latin typeface="Adobe Garamond Pro Bold" panose="02020702060506020403" pitchFamily="18" charset="0"/>
              </a:rPr>
              <a:t>	DNA</a:t>
            </a:r>
            <a:endParaRPr lang="en-US" sz="3200" dirty="0">
              <a:solidFill>
                <a:srgbClr val="F4D69A"/>
              </a:solidFill>
              <a:latin typeface="Adobe Garamond Pro Bold" panose="02020702060506020403" pitchFamily="18" charset="0"/>
            </a:endParaRPr>
          </a:p>
          <a:p>
            <a:r>
              <a:rPr lang="en-US" sz="3200" dirty="0" smtClean="0">
                <a:solidFill>
                  <a:srgbClr val="F4D69A"/>
                </a:solidFill>
                <a:latin typeface="Adobe Garamond Pro Bold" panose="02020702060506020403" pitchFamily="18" charset="0"/>
              </a:rPr>
              <a:t>	Regeneration</a:t>
            </a:r>
          </a:p>
          <a:p>
            <a:r>
              <a:rPr lang="en-US" sz="3200" dirty="0" smtClean="0">
                <a:solidFill>
                  <a:srgbClr val="F4D69A"/>
                </a:solidFill>
                <a:latin typeface="Adobe Garamond Pro Bold" panose="02020702060506020403" pitchFamily="18" charset="0"/>
              </a:rPr>
              <a:t>Abundance Of Life</a:t>
            </a:r>
          </a:p>
          <a:p>
            <a:endParaRPr lang="en-US" sz="3200" dirty="0" smtClean="0">
              <a:solidFill>
                <a:srgbClr val="F4D69A"/>
              </a:solidFill>
              <a:latin typeface="Adobe Garamond Pro Bold" panose="02020702060506020403" pitchFamily="18" charset="0"/>
            </a:endParaRPr>
          </a:p>
          <a:p>
            <a:pPr algn="ctr"/>
            <a:endParaRPr lang="en-US" sz="3200" dirty="0">
              <a:solidFill>
                <a:srgbClr val="F4D69A"/>
              </a:solidFill>
              <a:latin typeface="Adobe Garamond Pro Bold" panose="02020702060506020403" pitchFamily="18" charset="0"/>
            </a:endParaRPr>
          </a:p>
        </p:txBody>
      </p:sp>
      <p:sp>
        <p:nvSpPr>
          <p:cNvPr id="8" name="Rectangle 7"/>
          <p:cNvSpPr/>
          <p:nvPr/>
        </p:nvSpPr>
        <p:spPr>
          <a:xfrm>
            <a:off x="4572000" y="769441"/>
            <a:ext cx="4229837" cy="5509200"/>
          </a:xfrm>
          <a:prstGeom prst="rect">
            <a:avLst/>
          </a:prstGeom>
        </p:spPr>
        <p:txBody>
          <a:bodyPr wrap="square">
            <a:spAutoFit/>
          </a:bodyPr>
          <a:lstStyle/>
          <a:p>
            <a:pPr algn="ctr"/>
            <a:r>
              <a:rPr lang="en-US" sz="3200" i="1" dirty="0" smtClean="0">
                <a:solidFill>
                  <a:schemeClr val="bg1"/>
                </a:solidFill>
                <a:latin typeface="Adobe Garamond Pro Bold" panose="02020702060506020403" pitchFamily="18" charset="0"/>
              </a:rPr>
              <a:t>“O Lord, how many are Your works! In wisdom You have made them all; The earth is full of Your possessions. There is the sea, great and broad, in which are swarms without number, animals both small     and great.”                </a:t>
            </a:r>
            <a:r>
              <a:rPr lang="en-US" sz="3200" dirty="0" smtClean="0">
                <a:solidFill>
                  <a:schemeClr val="bg1"/>
                </a:solidFill>
                <a:latin typeface="Adobe Garamond Pro Bold" panose="02020702060506020403" pitchFamily="18" charset="0"/>
              </a:rPr>
              <a:t>Psalm 145:24-25</a:t>
            </a:r>
            <a:endParaRPr lang="en-US" sz="3200" dirty="0">
              <a:solidFill>
                <a:schemeClr val="bg1"/>
              </a:solidFill>
              <a:latin typeface="Adobe Garamond Pro Bold" panose="02020702060506020403" pitchFamily="18" charset="0"/>
            </a:endParaRPr>
          </a:p>
        </p:txBody>
      </p:sp>
    </p:spTree>
    <p:extLst>
      <p:ext uri="{BB962C8B-B14F-4D97-AF65-F5344CB8AC3E}">
        <p14:creationId xmlns:p14="http://schemas.microsoft.com/office/powerpoint/2010/main" val="3833083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500"/>
                                        <p:tgtEl>
                                          <p:spTgt spid="7">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Design Is Seen In Creation</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3539430"/>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Earth</a:t>
            </a:r>
          </a:p>
          <a:p>
            <a:r>
              <a:rPr lang="en-US" sz="3200" dirty="0" smtClean="0">
                <a:solidFill>
                  <a:srgbClr val="F4D69A"/>
                </a:solidFill>
                <a:latin typeface="Adobe Garamond Pro Bold" panose="02020702060506020403" pitchFamily="18" charset="0"/>
              </a:rPr>
              <a:t>The Human Body</a:t>
            </a:r>
          </a:p>
          <a:p>
            <a:r>
              <a:rPr lang="en-US" sz="3200" dirty="0" smtClean="0">
                <a:solidFill>
                  <a:srgbClr val="F4D69A"/>
                </a:solidFill>
                <a:latin typeface="Adobe Garamond Pro Bold" panose="02020702060506020403" pitchFamily="18" charset="0"/>
              </a:rPr>
              <a:t>	DNA</a:t>
            </a:r>
            <a:endParaRPr lang="en-US" sz="3200" dirty="0">
              <a:solidFill>
                <a:srgbClr val="F4D69A"/>
              </a:solidFill>
              <a:latin typeface="Adobe Garamond Pro Bold" panose="02020702060506020403" pitchFamily="18" charset="0"/>
            </a:endParaRPr>
          </a:p>
          <a:p>
            <a:r>
              <a:rPr lang="en-US" sz="3200" dirty="0" smtClean="0">
                <a:solidFill>
                  <a:srgbClr val="F4D69A"/>
                </a:solidFill>
                <a:latin typeface="Adobe Garamond Pro Bold" panose="02020702060506020403" pitchFamily="18" charset="0"/>
              </a:rPr>
              <a:t>	Regeneration</a:t>
            </a:r>
          </a:p>
          <a:p>
            <a:r>
              <a:rPr lang="en-US" sz="3200" dirty="0" smtClean="0">
                <a:solidFill>
                  <a:srgbClr val="F4D69A"/>
                </a:solidFill>
                <a:latin typeface="Adobe Garamond Pro Bold" panose="02020702060506020403" pitchFamily="18" charset="0"/>
              </a:rPr>
              <a:t>Abundance Of Life</a:t>
            </a:r>
          </a:p>
          <a:p>
            <a:r>
              <a:rPr lang="en-US" sz="3200" dirty="0" smtClean="0">
                <a:solidFill>
                  <a:srgbClr val="F4D69A"/>
                </a:solidFill>
                <a:latin typeface="Adobe Garamond Pro Bold" panose="02020702060506020403" pitchFamily="18" charset="0"/>
              </a:rPr>
              <a:t>The Ecosystem</a:t>
            </a:r>
          </a:p>
          <a:p>
            <a:pPr algn="ctr"/>
            <a:endParaRPr lang="en-US" sz="3200" dirty="0">
              <a:solidFill>
                <a:srgbClr val="F4D69A"/>
              </a:solidFill>
              <a:latin typeface="Adobe Garamond Pro Bold" panose="02020702060506020403" pitchFamily="18" charset="0"/>
            </a:endParaRPr>
          </a:p>
        </p:txBody>
      </p:sp>
      <p:sp>
        <p:nvSpPr>
          <p:cNvPr id="8" name="Rectangle 7"/>
          <p:cNvSpPr/>
          <p:nvPr/>
        </p:nvSpPr>
        <p:spPr>
          <a:xfrm>
            <a:off x="4572000" y="769441"/>
            <a:ext cx="4229837" cy="3539430"/>
          </a:xfrm>
          <a:prstGeom prst="rect">
            <a:avLst/>
          </a:prstGeom>
        </p:spPr>
        <p:txBody>
          <a:bodyPr wrap="square">
            <a:spAutoFit/>
          </a:bodyPr>
          <a:lstStyle/>
          <a:p>
            <a:pPr algn="ctr"/>
            <a:r>
              <a:rPr lang="en-US" sz="3200" i="1" dirty="0" smtClean="0">
                <a:solidFill>
                  <a:schemeClr val="bg1"/>
                </a:solidFill>
                <a:latin typeface="Adobe Garamond Pro Bold" panose="02020702060506020403" pitchFamily="18" charset="0"/>
              </a:rPr>
              <a:t>“For He draws up the drops of water, They distill </a:t>
            </a:r>
            <a:r>
              <a:rPr lang="en-US" sz="3200" i="1" dirty="0" smtClean="0">
                <a:solidFill>
                  <a:schemeClr val="bg1"/>
                </a:solidFill>
                <a:latin typeface="Adobe Garamond Pro Bold" panose="02020702060506020403" pitchFamily="18" charset="0"/>
              </a:rPr>
              <a:t>rain from the mist, Which the clouds pour down, Thy drip upon man abundantly”</a:t>
            </a:r>
          </a:p>
          <a:p>
            <a:pPr algn="ctr"/>
            <a:r>
              <a:rPr lang="en-US" sz="3200" dirty="0" smtClean="0">
                <a:solidFill>
                  <a:schemeClr val="bg1"/>
                </a:solidFill>
                <a:latin typeface="Adobe Garamond Pro Bold" panose="02020702060506020403" pitchFamily="18" charset="0"/>
              </a:rPr>
              <a:t>Job 36:37-38</a:t>
            </a:r>
            <a:endParaRPr lang="en-US" sz="3200" dirty="0">
              <a:solidFill>
                <a:schemeClr val="bg1"/>
              </a:solidFill>
              <a:latin typeface="Adobe Garamond Pro Bold" panose="02020702060506020403" pitchFamily="18" charset="0"/>
            </a:endParaRPr>
          </a:p>
        </p:txBody>
      </p:sp>
    </p:spTree>
    <p:extLst>
      <p:ext uri="{BB962C8B-B14F-4D97-AF65-F5344CB8AC3E}">
        <p14:creationId xmlns:p14="http://schemas.microsoft.com/office/powerpoint/2010/main" val="1826989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fade">
                                      <p:cBhvr>
                                        <p:cTn id="7" dur="500"/>
                                        <p:tgtEl>
                                          <p:spTgt spid="7">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527631"/>
            <a:ext cx="3495554" cy="2330369"/>
          </a:xfrm>
          <a:prstGeom prst="rect">
            <a:avLst/>
          </a:prstGeom>
        </p:spPr>
      </p:pic>
      <p:sp>
        <p:nvSpPr>
          <p:cNvPr id="4" name="TextBox 3"/>
          <p:cNvSpPr txBox="1"/>
          <p:nvPr/>
        </p:nvSpPr>
        <p:spPr>
          <a:xfrm>
            <a:off x="445625" y="5376442"/>
            <a:ext cx="2604304" cy="461665"/>
          </a:xfrm>
          <a:prstGeom prst="rect">
            <a:avLst/>
          </a:prstGeom>
          <a:noFill/>
        </p:spPr>
        <p:txBody>
          <a:bodyPr wrap="square" rtlCol="0">
            <a:spAutoFit/>
          </a:bodyPr>
          <a:lstStyle/>
          <a:p>
            <a:pPr algn="ctr"/>
            <a:r>
              <a:rPr lang="en-US" sz="2400" dirty="0" smtClean="0">
                <a:solidFill>
                  <a:srgbClr val="D27422"/>
                </a:solidFill>
                <a:latin typeface="Adobe Garamond Pro Bold" panose="02020702060506020403" pitchFamily="18" charset="0"/>
              </a:rPr>
              <a:t>I </a:t>
            </a:r>
            <a:r>
              <a:rPr lang="en-US" sz="2400" dirty="0">
                <a:solidFill>
                  <a:srgbClr val="D27422"/>
                </a:solidFill>
                <a:latin typeface="Adobe Garamond Pro Bold" panose="02020702060506020403" pitchFamily="18" charset="0"/>
              </a:rPr>
              <a:t>A</a:t>
            </a:r>
            <a:r>
              <a:rPr lang="en-US" sz="2400" dirty="0" smtClean="0">
                <a:solidFill>
                  <a:srgbClr val="D27422"/>
                </a:solidFill>
                <a:latin typeface="Adobe Garamond Pro Bold" panose="02020702060506020403" pitchFamily="18" charset="0"/>
              </a:rPr>
              <a:t>m Convinced</a:t>
            </a:r>
            <a:endParaRPr lang="en-US" sz="2400" dirty="0">
              <a:solidFill>
                <a:srgbClr val="D27422"/>
              </a:solidFill>
              <a:latin typeface="Adobe Garamond Pro Bold" panose="02020702060506020403" pitchFamily="18" charset="0"/>
            </a:endParaRPr>
          </a:p>
        </p:txBody>
      </p:sp>
      <p:sp>
        <p:nvSpPr>
          <p:cNvPr id="5" name="TextBox 4"/>
          <p:cNvSpPr txBox="1"/>
          <p:nvPr/>
        </p:nvSpPr>
        <p:spPr>
          <a:xfrm>
            <a:off x="0" y="0"/>
            <a:ext cx="9144000" cy="769441"/>
          </a:xfrm>
          <a:prstGeom prst="rect">
            <a:avLst/>
          </a:prstGeom>
          <a:noFill/>
        </p:spPr>
        <p:txBody>
          <a:bodyPr wrap="square" rtlCol="0">
            <a:spAutoFit/>
          </a:bodyPr>
          <a:lstStyle/>
          <a:p>
            <a:r>
              <a:rPr lang="en-US" sz="4400" dirty="0" smtClean="0">
                <a:solidFill>
                  <a:srgbClr val="D27422"/>
                </a:solidFill>
                <a:latin typeface="Adobe Garamond Pro Bold" panose="02020702060506020403" pitchFamily="18" charset="0"/>
              </a:rPr>
              <a:t>Design Is Seen In Creation</a:t>
            </a:r>
            <a:endParaRPr lang="en-US" sz="4400" dirty="0">
              <a:solidFill>
                <a:srgbClr val="D27422"/>
              </a:solidFill>
              <a:latin typeface="Adobe Garamond Pro Bold" panose="02020702060506020403" pitchFamily="18" charset="0"/>
            </a:endParaRPr>
          </a:p>
        </p:txBody>
      </p:sp>
      <p:sp>
        <p:nvSpPr>
          <p:cNvPr id="7" name="TextBox 6"/>
          <p:cNvSpPr txBox="1"/>
          <p:nvPr/>
        </p:nvSpPr>
        <p:spPr>
          <a:xfrm>
            <a:off x="0" y="769441"/>
            <a:ext cx="9144000" cy="3539430"/>
          </a:xfrm>
          <a:prstGeom prst="rect">
            <a:avLst/>
          </a:prstGeom>
          <a:noFill/>
        </p:spPr>
        <p:txBody>
          <a:bodyPr wrap="square" rtlCol="0">
            <a:spAutoFit/>
          </a:bodyPr>
          <a:lstStyle/>
          <a:p>
            <a:r>
              <a:rPr lang="en-US" sz="3200" dirty="0" smtClean="0">
                <a:solidFill>
                  <a:srgbClr val="F4D69A"/>
                </a:solidFill>
                <a:latin typeface="Adobe Garamond Pro Bold" panose="02020702060506020403" pitchFamily="18" charset="0"/>
              </a:rPr>
              <a:t>Earth</a:t>
            </a:r>
          </a:p>
          <a:p>
            <a:r>
              <a:rPr lang="en-US" sz="3200" dirty="0" smtClean="0">
                <a:solidFill>
                  <a:srgbClr val="F4D69A"/>
                </a:solidFill>
                <a:latin typeface="Adobe Garamond Pro Bold" panose="02020702060506020403" pitchFamily="18" charset="0"/>
              </a:rPr>
              <a:t>The Human Body</a:t>
            </a:r>
          </a:p>
          <a:p>
            <a:r>
              <a:rPr lang="en-US" sz="3200" dirty="0" smtClean="0">
                <a:solidFill>
                  <a:srgbClr val="F4D69A"/>
                </a:solidFill>
                <a:latin typeface="Adobe Garamond Pro Bold" panose="02020702060506020403" pitchFamily="18" charset="0"/>
              </a:rPr>
              <a:t>	DNA</a:t>
            </a:r>
            <a:endParaRPr lang="en-US" sz="3200" dirty="0">
              <a:solidFill>
                <a:srgbClr val="F4D69A"/>
              </a:solidFill>
              <a:latin typeface="Adobe Garamond Pro Bold" panose="02020702060506020403" pitchFamily="18" charset="0"/>
            </a:endParaRPr>
          </a:p>
          <a:p>
            <a:r>
              <a:rPr lang="en-US" sz="3200" dirty="0" smtClean="0">
                <a:solidFill>
                  <a:srgbClr val="F4D69A"/>
                </a:solidFill>
                <a:latin typeface="Adobe Garamond Pro Bold" panose="02020702060506020403" pitchFamily="18" charset="0"/>
              </a:rPr>
              <a:t>	Regeneration</a:t>
            </a:r>
          </a:p>
          <a:p>
            <a:r>
              <a:rPr lang="en-US" sz="3200" dirty="0" smtClean="0">
                <a:solidFill>
                  <a:srgbClr val="F4D69A"/>
                </a:solidFill>
                <a:latin typeface="Adobe Garamond Pro Bold" panose="02020702060506020403" pitchFamily="18" charset="0"/>
              </a:rPr>
              <a:t>Abundance Of Life</a:t>
            </a:r>
          </a:p>
          <a:p>
            <a:r>
              <a:rPr lang="en-US" sz="3200" dirty="0" smtClean="0">
                <a:solidFill>
                  <a:srgbClr val="F4D69A"/>
                </a:solidFill>
                <a:latin typeface="Adobe Garamond Pro Bold" panose="02020702060506020403" pitchFamily="18" charset="0"/>
              </a:rPr>
              <a:t>The Ecosystem</a:t>
            </a:r>
          </a:p>
          <a:p>
            <a:pPr algn="ctr"/>
            <a:endParaRPr lang="en-US" sz="3200" dirty="0">
              <a:solidFill>
                <a:srgbClr val="F4D69A"/>
              </a:solidFill>
              <a:latin typeface="Adobe Garamond Pro Bold" panose="02020702060506020403" pitchFamily="18" charset="0"/>
            </a:endParaRPr>
          </a:p>
        </p:txBody>
      </p:sp>
      <p:sp>
        <p:nvSpPr>
          <p:cNvPr id="8" name="Rectangle 7"/>
          <p:cNvSpPr/>
          <p:nvPr/>
        </p:nvSpPr>
        <p:spPr>
          <a:xfrm>
            <a:off x="4572000" y="769441"/>
            <a:ext cx="4229837" cy="3046988"/>
          </a:xfrm>
          <a:prstGeom prst="rect">
            <a:avLst/>
          </a:prstGeom>
        </p:spPr>
        <p:txBody>
          <a:bodyPr wrap="square">
            <a:spAutoFit/>
          </a:bodyPr>
          <a:lstStyle/>
          <a:p>
            <a:pPr algn="ctr"/>
            <a:r>
              <a:rPr lang="en-US" sz="3200" i="1" dirty="0" smtClean="0">
                <a:solidFill>
                  <a:schemeClr val="bg1"/>
                </a:solidFill>
                <a:latin typeface="Adobe Garamond Pro Bold" panose="02020702060506020403" pitchFamily="18" charset="0"/>
              </a:rPr>
              <a:t>“All the rivers flow into the sea, Yet the sea is not full. To the place where the rivers flow, There they flow again</a:t>
            </a:r>
            <a:r>
              <a:rPr lang="en-US" sz="3200" i="1" dirty="0" smtClean="0">
                <a:solidFill>
                  <a:schemeClr val="bg1"/>
                </a:solidFill>
                <a:latin typeface="Adobe Garamond Pro Bold" panose="02020702060506020403" pitchFamily="18" charset="0"/>
              </a:rPr>
              <a:t>”</a:t>
            </a:r>
          </a:p>
          <a:p>
            <a:pPr algn="ctr"/>
            <a:r>
              <a:rPr lang="en-US" sz="3200" dirty="0" smtClean="0">
                <a:solidFill>
                  <a:schemeClr val="bg1"/>
                </a:solidFill>
                <a:latin typeface="Adobe Garamond Pro Bold" panose="02020702060506020403" pitchFamily="18" charset="0"/>
              </a:rPr>
              <a:t>Ecclesiastes 1:7</a:t>
            </a:r>
            <a:endParaRPr lang="en-US" sz="3200" dirty="0">
              <a:solidFill>
                <a:schemeClr val="bg1"/>
              </a:solidFill>
              <a:latin typeface="Adobe Garamond Pro Bold" panose="02020702060506020403" pitchFamily="18" charset="0"/>
            </a:endParaRPr>
          </a:p>
        </p:txBody>
      </p:sp>
    </p:spTree>
    <p:extLst>
      <p:ext uri="{BB962C8B-B14F-4D97-AF65-F5344CB8AC3E}">
        <p14:creationId xmlns:p14="http://schemas.microsoft.com/office/powerpoint/2010/main" val="1169719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1074</TotalTime>
  <Words>1250</Words>
  <Application>Microsoft Office PowerPoint</Application>
  <PresentationFormat>On-screen Show (4:3)</PresentationFormat>
  <Paragraphs>257</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Adobe Garamond Pro Bold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18</cp:revision>
  <dcterms:created xsi:type="dcterms:W3CDTF">2026-06-02T20:58:19Z</dcterms:created>
  <dcterms:modified xsi:type="dcterms:W3CDTF">2026-06-03T14:52:46Z</dcterms:modified>
</cp:coreProperties>
</file>