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D6D"/>
    <a:srgbClr val="CC9900"/>
    <a:srgbClr val="E1A73F"/>
    <a:srgbClr val="F0C2A2"/>
    <a:srgbClr val="4F270D"/>
    <a:srgbClr val="014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22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3400-212A-4E71-AACC-C406FABD6206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AA17-4F97-4BB0-9995-76C3A1DF6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8878" y="1447800"/>
            <a:ext cx="91528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Hating Every False Way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075057"/>
            <a:ext cx="9152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/>
              </a:rPr>
              <a:t>Psalm 119:97-104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67" y="2410223"/>
            <a:ext cx="1658256" cy="2804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There Is A False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4031873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BD6D"/>
                </a:solidFill>
              </a:rPr>
              <a:t>Matthew 7:15-20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Matthew 15:13-14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Galatians 1:6-7</a:t>
            </a:r>
          </a:p>
          <a:p>
            <a:pPr algn="ctr"/>
            <a:r>
              <a:rPr lang="en-US" sz="3200" b="1" dirty="0" smtClean="0">
                <a:solidFill>
                  <a:srgbClr val="D9BD6D"/>
                </a:solidFill>
              </a:rPr>
              <a:t>2 Thessalonians 2:12</a:t>
            </a:r>
          </a:p>
          <a:p>
            <a:pPr algn="ctr"/>
            <a:r>
              <a:rPr lang="en-US" sz="3200" b="1" dirty="0" smtClean="0">
                <a:solidFill>
                  <a:srgbClr val="D9BD6D"/>
                </a:solidFill>
              </a:rPr>
              <a:t>2 </a:t>
            </a:r>
            <a:r>
              <a:rPr lang="en-US" sz="3200" b="1" dirty="0">
                <a:solidFill>
                  <a:srgbClr val="D9BD6D"/>
                </a:solidFill>
              </a:rPr>
              <a:t>Peter 2:1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1 John 4:1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Why the warnings if there are no false ways to hate?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Denominationalism Is A False 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BD6D"/>
                </a:solidFill>
              </a:rPr>
              <a:t>Thousands of Denominations (Matt. 15:9)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They differ from the New Testament Church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We MUST not be taken in </a:t>
            </a:r>
            <a:r>
              <a:rPr lang="en-US" sz="3200" b="1" dirty="0" smtClean="0">
                <a:solidFill>
                  <a:srgbClr val="D9BD6D"/>
                </a:solidFill>
              </a:rPr>
              <a:t>by bold </a:t>
            </a:r>
            <a:r>
              <a:rPr lang="en-US" sz="3200" b="1" dirty="0">
                <a:solidFill>
                  <a:srgbClr val="D9BD6D"/>
                </a:solidFill>
              </a:rPr>
              <a:t>false statements</a:t>
            </a:r>
          </a:p>
          <a:p>
            <a:pPr algn="ctr"/>
            <a:endParaRPr lang="en-US" sz="3200" b="1" dirty="0">
              <a:solidFill>
                <a:srgbClr val="D9BD6D"/>
              </a:solidFill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9BD6D"/>
                </a:solidFill>
              </a:rPr>
              <a:t>We must hate every false way.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Institutionalism Is A False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BD6D"/>
                </a:solidFill>
              </a:rPr>
              <a:t>Brethren have erred greatly. (Acts 20:29-30)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They have moved away from Scriptural Authority.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Ephesians 4:11-12</a:t>
            </a:r>
          </a:p>
          <a:p>
            <a:pPr algn="ctr"/>
            <a:r>
              <a:rPr lang="en-US" sz="2400" dirty="0">
                <a:solidFill>
                  <a:srgbClr val="D9BD6D"/>
                </a:solidFill>
              </a:rPr>
              <a:t>Benevolent organizations</a:t>
            </a:r>
          </a:p>
          <a:p>
            <a:pPr algn="ctr"/>
            <a:r>
              <a:rPr lang="en-US" sz="2400" dirty="0">
                <a:solidFill>
                  <a:srgbClr val="D9BD6D"/>
                </a:solidFill>
              </a:rPr>
              <a:t>Educational organizations</a:t>
            </a:r>
          </a:p>
          <a:p>
            <a:pPr algn="ctr"/>
            <a:r>
              <a:rPr lang="en-US" sz="2400" dirty="0">
                <a:solidFill>
                  <a:srgbClr val="D9BD6D"/>
                </a:solidFill>
              </a:rPr>
              <a:t>Evangelistic Organizations</a:t>
            </a:r>
          </a:p>
          <a:p>
            <a:pPr algn="ctr"/>
            <a:r>
              <a:rPr lang="en-US" sz="2400" dirty="0">
                <a:solidFill>
                  <a:srgbClr val="D9BD6D"/>
                </a:solidFill>
              </a:rPr>
              <a:t>The Social Gospel</a:t>
            </a: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Not a “Gray Area” (2 John 9-11)</a:t>
            </a:r>
          </a:p>
          <a:p>
            <a:pPr algn="ctr"/>
            <a:endParaRPr lang="en-US" sz="3200" b="1" dirty="0">
              <a:solidFill>
                <a:srgbClr val="D9BD6D"/>
              </a:solidFill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9BD6D"/>
                </a:solidFill>
              </a:rPr>
              <a:t>We must hate every false way.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38100">
                    <a:schemeClr val="tx1">
                      <a:alpha val="60000"/>
                    </a:schemeClr>
                  </a:glow>
                </a:effectLst>
              </a:rPr>
              <a:t>Moral Compromise Is A False 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9BD6D"/>
                </a:solidFill>
              </a:rPr>
              <a:t>Sexual Relations </a:t>
            </a:r>
            <a:r>
              <a:rPr lang="en-US" sz="3200" b="1" dirty="0" smtClean="0">
                <a:solidFill>
                  <a:srgbClr val="D9BD6D"/>
                </a:solidFill>
              </a:rPr>
              <a:t>Outside Of Marriage</a:t>
            </a:r>
            <a:endParaRPr lang="en-US" sz="3200" b="1" dirty="0">
              <a:solidFill>
                <a:srgbClr val="D9BD6D"/>
              </a:solidFill>
            </a:endParaRP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Abortion</a:t>
            </a:r>
          </a:p>
          <a:p>
            <a:pPr algn="ctr"/>
            <a:r>
              <a:rPr lang="en-US" sz="3200" b="1" dirty="0" smtClean="0">
                <a:solidFill>
                  <a:srgbClr val="D9BD6D"/>
                </a:solidFill>
              </a:rPr>
              <a:t>Immodesty</a:t>
            </a:r>
          </a:p>
          <a:p>
            <a:pPr algn="ctr"/>
            <a:r>
              <a:rPr lang="en-US" sz="3200" b="1" dirty="0" smtClean="0">
                <a:solidFill>
                  <a:srgbClr val="D9BD6D"/>
                </a:solidFill>
              </a:rPr>
              <a:t>Drinking</a:t>
            </a:r>
            <a:endParaRPr lang="en-US" sz="3200" b="1" dirty="0">
              <a:solidFill>
                <a:srgbClr val="D9BD6D"/>
              </a:solidFill>
            </a:endParaRPr>
          </a:p>
          <a:p>
            <a:pPr algn="ctr"/>
            <a:r>
              <a:rPr lang="en-US" sz="3200" b="1" dirty="0">
                <a:solidFill>
                  <a:srgbClr val="D9BD6D"/>
                </a:solidFill>
              </a:rPr>
              <a:t>Is EVERY question a “gray area” question?</a:t>
            </a:r>
          </a:p>
          <a:p>
            <a:pPr algn="ctr"/>
            <a:endParaRPr lang="en-US" sz="3200" b="1" dirty="0">
              <a:solidFill>
                <a:srgbClr val="D9BD6D"/>
              </a:solidFill>
            </a:endParaRP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D9BD6D"/>
                </a:solidFill>
              </a:rPr>
              <a:t>We must hate every false way.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1768475" algn="l"/>
              </a:tabLst>
            </a:pPr>
            <a:r>
              <a:rPr lang="en-US" sz="9600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508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Do I?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CD25-E656-4393-AE1C-C6E76FB895FB}"/>
              </a:ext>
            </a:extLst>
          </p:cNvPr>
          <p:cNvSpPr/>
          <p:nvPr/>
        </p:nvSpPr>
        <p:spPr>
          <a:xfrm>
            <a:off x="0" y="1905000"/>
            <a:ext cx="91528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</a:rPr>
              <a:t>Hate </a:t>
            </a:r>
            <a:r>
              <a:rPr lang="en-US" sz="7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D9BD6D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</a:rPr>
              <a:t>Every False Way</a:t>
            </a:r>
          </a:p>
        </p:txBody>
      </p:sp>
      <p:sp>
        <p:nvSpPr>
          <p:cNvPr id="6" name="Freeform 5"/>
          <p:cNvSpPr/>
          <p:nvPr/>
        </p:nvSpPr>
        <p:spPr>
          <a:xfrm rot="242445">
            <a:off x="2667000" y="2915509"/>
            <a:ext cx="1566958" cy="189820"/>
          </a:xfrm>
          <a:custGeom>
            <a:avLst/>
            <a:gdLst>
              <a:gd name="connsiteX0" fmla="*/ 0 w 1871758"/>
              <a:gd name="connsiteY0" fmla="*/ 83294 h 286926"/>
              <a:gd name="connsiteX1" fmla="*/ 466405 w 1871758"/>
              <a:gd name="connsiteY1" fmla="*/ 285812 h 286926"/>
              <a:gd name="connsiteX2" fmla="*/ 1454448 w 1871758"/>
              <a:gd name="connsiteY2" fmla="*/ 3514 h 286926"/>
              <a:gd name="connsiteX3" fmla="*/ 1871758 w 1871758"/>
              <a:gd name="connsiteY3" fmla="*/ 120116 h 286926"/>
              <a:gd name="connsiteX4" fmla="*/ 1871758 w 1871758"/>
              <a:gd name="connsiteY4" fmla="*/ 120116 h 2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758" h="286926">
                <a:moveTo>
                  <a:pt x="0" y="83294"/>
                </a:moveTo>
                <a:cubicBezTo>
                  <a:pt x="111998" y="191201"/>
                  <a:pt x="223997" y="299109"/>
                  <a:pt x="466405" y="285812"/>
                </a:cubicBezTo>
                <a:cubicBezTo>
                  <a:pt x="708813" y="272515"/>
                  <a:pt x="1220223" y="31130"/>
                  <a:pt x="1454448" y="3514"/>
                </a:cubicBezTo>
                <a:cubicBezTo>
                  <a:pt x="1688673" y="-24102"/>
                  <a:pt x="1871758" y="120116"/>
                  <a:pt x="1871758" y="120116"/>
                </a:cubicBezTo>
                <a:lnTo>
                  <a:pt x="1871758" y="120116"/>
                </a:lnTo>
              </a:path>
            </a:pathLst>
          </a:custGeom>
          <a:noFill/>
          <a:ln w="38100">
            <a:solidFill>
              <a:srgbClr val="D9BD6D"/>
            </a:solidFill>
          </a:ln>
          <a:effectLst>
            <a:glow rad="381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164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15</cp:revision>
  <dcterms:created xsi:type="dcterms:W3CDTF">2011-10-17T21:53:09Z</dcterms:created>
  <dcterms:modified xsi:type="dcterms:W3CDTF">2026-06-08T20:33:01Z</dcterms:modified>
</cp:coreProperties>
</file>