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8"/>
      <p:bold r:id="rId9"/>
      <p:italic r:id="rId1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952"/>
    <a:srgbClr val="A4354E"/>
    <a:srgbClr val="AA7F54"/>
    <a:srgbClr val="B89470"/>
    <a:srgbClr val="003366"/>
    <a:srgbClr val="7D8CBD"/>
    <a:srgbClr val="947B3E"/>
    <a:srgbClr val="87734B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8BF83-137C-44E5-B253-085EC338E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1B1F4-D769-4ABC-979D-DE41A9BD0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4A99-5129-476B-805A-A2B054C9E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11D-D398-4D59-8E82-476CA8AAB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8ED6-8080-4478-B207-FF0039155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BC79-2500-4AA7-A1CB-F3DE78714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90100-9282-4E5D-A723-B810A9696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29479-56CA-4F2C-8E5B-553620195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F955-E5D5-4EC7-A75F-050315122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F0FC-0D91-429C-A18A-8A7E19EC0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BA2CF-7A52-490E-B37D-434C952BD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909EF2-17B5-444C-AB1E-02241E5E7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02295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Human Suffering</a:t>
            </a: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8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3600" b="1" i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800" b="1" i="1" dirty="0" smtClean="0">
                <a:ln>
                  <a:solidFill>
                    <a:schemeClr val="bg1"/>
                  </a:solidFill>
                </a:ln>
                <a:solidFill>
                  <a:srgbClr val="02295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Job 7:17-21</a:t>
            </a:r>
            <a:endParaRPr lang="en-US" sz="4800" b="1" i="1" dirty="0">
              <a:ln>
                <a:solidFill>
                  <a:schemeClr val="bg1"/>
                </a:solidFill>
              </a:ln>
              <a:solidFill>
                <a:srgbClr val="022952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00" t="4905" r="12500"/>
          <a:stretch/>
        </p:blipFill>
        <p:spPr>
          <a:xfrm>
            <a:off x="1371600" y="1016868"/>
            <a:ext cx="6400800" cy="489123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457200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Why Me?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343400" y="0"/>
            <a:ext cx="4800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Suffering brings up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  questions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of blame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If I’m not bad enough to deserve this, does that mean God is unfair?    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       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(Job 7:17-21)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Bible blames humans for suffering (Genesis 3:15-19;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Hosea 8:1-7; Job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22:23;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          Gal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. 6:8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0400" y="4837991"/>
            <a:ext cx="5943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Not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all suffering is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a result of sin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Rom.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5:3;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James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1:3)</a:t>
            </a:r>
            <a:endParaRPr lang="en-U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Jesus Brings Comfort!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John 9:1-7)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810000" cy="254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3048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14800" y="3810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947B3E"/>
                </a:solidFill>
                <a:latin typeface="Garamond" pitchFamily="18" charset="0"/>
              </a:rPr>
              <a:t>What Possible Good Can Come From This?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29718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We become better </a:t>
            </a: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people </a:t>
            </a: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because of suffering             (Job 5:17; Romans 5:3-4)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Sometimes our suffering benefits someone else  </a:t>
            </a:r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     (</a:t>
            </a: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Is. 53; Gen.50:15-21)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itchFamily="18" charset="0"/>
              </a:rPr>
              <a:t>Finding Meaning Helps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14800" cy="274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6980238" algn="l"/>
              </a:tabLst>
            </a:pPr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A4354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Why Doesn’t God Do Something?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90600"/>
            <a:ext cx="4800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We understand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                       God </a:t>
            </a: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is in charge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We want God to be                                  all-powerful and merciful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Our experiences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                     leave us </a:t>
            </a: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baffled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Job 6:8-13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2 Corinthians 12:7-10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Matthew 26:39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519"/>
          <a:stretch/>
        </p:blipFill>
        <p:spPr>
          <a:xfrm>
            <a:off x="4952999" y="1447800"/>
            <a:ext cx="3923585" cy="220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3868311"/>
            <a:ext cx="3923586" cy="220755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16200000">
            <a:off x="-2697162" y="2925763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 dirty="0">
                <a:ln>
                  <a:solidFill>
                    <a:schemeClr val="bg1"/>
                  </a:solidFill>
                </a:ln>
                <a:solidFill>
                  <a:srgbClr val="022952"/>
                </a:solidFill>
                <a:latin typeface="Garamond" pitchFamily="18" charset="0"/>
              </a:rPr>
              <a:t>Human Suffering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1293812" y="381001"/>
            <a:ext cx="0" cy="5867400"/>
          </a:xfrm>
          <a:prstGeom prst="line">
            <a:avLst/>
          </a:prstGeom>
          <a:noFill/>
          <a:ln w="9525">
            <a:solidFill>
              <a:srgbClr val="02295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52600" y="1371600"/>
            <a:ext cx="70866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DDDDDD"/>
                </a:solidFill>
                <a:latin typeface="Garamond" pitchFamily="18" charset="0"/>
              </a:rPr>
              <a:t>Why me?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DDDDDD"/>
                </a:solidFill>
                <a:latin typeface="Garamond" pitchFamily="18" charset="0"/>
              </a:rPr>
              <a:t>Can any good come from this?</a:t>
            </a:r>
          </a:p>
          <a:p>
            <a:pPr algn="ctr">
              <a:lnSpc>
                <a:spcPts val="3800"/>
              </a:lnSpc>
              <a:spcBef>
                <a:spcPts val="12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DDDDDD"/>
                </a:solidFill>
                <a:latin typeface="Garamond" pitchFamily="18" charset="0"/>
              </a:rPr>
              <a:t>Why doesn’t God do something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DDDDDD"/>
                </a:solidFill>
                <a:latin typeface="Garamond" pitchFamily="18" charset="0"/>
              </a:rPr>
              <a:t>?</a:t>
            </a:r>
          </a:p>
          <a:p>
            <a:pPr algn="ctr">
              <a:lnSpc>
                <a:spcPts val="3800"/>
              </a:lnSpc>
              <a:spcBef>
                <a:spcPts val="1200"/>
              </a:spcBef>
            </a:pPr>
            <a:endParaRPr lang="en-US" sz="3200" b="1" dirty="0">
              <a:ln>
                <a:solidFill>
                  <a:schemeClr val="bg1"/>
                </a:solidFill>
              </a:ln>
              <a:solidFill>
                <a:srgbClr val="DDDDDD"/>
              </a:solidFill>
              <a:latin typeface="Garamond" pitchFamily="18" charset="0"/>
            </a:endParaRPr>
          </a:p>
          <a:p>
            <a:pPr algn="ctr">
              <a:lnSpc>
                <a:spcPts val="3800"/>
              </a:lnSpc>
              <a:spcBef>
                <a:spcPct val="50000"/>
              </a:spcBef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itchFamily="18" charset="0"/>
              </a:rPr>
              <a:t>Are you suffering in sin</a:t>
            </a:r>
            <a:r>
              <a:rPr lang="en-US" sz="4800" b="1" dirty="0">
                <a:solidFill>
                  <a:schemeClr val="bg1"/>
                </a:solidFill>
                <a:latin typeface="Garamond" pitchFamily="18" charset="0"/>
              </a:rPr>
              <a:t>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170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24</cp:revision>
  <dcterms:created xsi:type="dcterms:W3CDTF">2006-12-12T20:12:08Z</dcterms:created>
  <dcterms:modified xsi:type="dcterms:W3CDTF">2026-05-12T15:34:52Z</dcterms:modified>
</cp:coreProperties>
</file>