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embeddedFontLst>
    <p:embeddedFont>
      <p:font typeface="Garamond" panose="02020404030301010803" pitchFamily="18" charset="0"/>
      <p:regular r:id="rId9"/>
      <p:bold r:id="rId10"/>
      <p:italic r:id="rId11"/>
    </p:embeddedFont>
    <p:embeddedFont>
      <p:font typeface="Felix Titling" panose="020B0604020202020204" charset="0"/>
      <p:regular r:id="rId12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0"/>
    <a:srgbClr val="0000FF"/>
    <a:srgbClr val="66CCFF"/>
    <a:srgbClr val="0099FF"/>
    <a:srgbClr val="009999"/>
    <a:srgbClr val="FF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94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F15E5B-767C-42C0-B3D9-5CBA69B04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17A7AE2-5792-4454-AA0C-189DAA048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8A7716-C618-4363-896E-9902F9E22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C16CF2-1A1A-49C7-BD90-5B557F8A7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12FDF4-0C2F-45C4-9C20-E50A3BD22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3298A-1A25-4C0E-8DC8-DBBD2BE777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55885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CD45D1-3818-425B-B4F3-6A6A94B3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BCDBACF-3E3B-4CDA-B6B7-41A121AA3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2482DC-0ACD-4FC6-8F95-5E1997385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61A0EB-3F8E-4EE4-9636-9F6ACC8FB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DF42CC-DAC7-4B9C-B0B3-C92311D6C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13CF1-A722-4920-BC65-AB741F667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05017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F8FBAF-9F67-454D-9EB9-BDAE334F3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57D021F-CE89-49E4-B6FF-AC1A61C8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4A164A-2840-4F68-BE56-5B08DE811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69039A-563F-4156-BA94-A5C1CBDB9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6F6183-A197-4690-A147-C63D3C4E9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E9EF2-D7B4-4B73-9A92-C58F385ADF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66621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5562A-AA80-430A-907F-887FA15E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3968BF-0280-4758-AAD3-58B9C2535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FEC8D4-20FD-469A-9706-72185E5CE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5B2537-F748-4F67-9CCD-A6A7E186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300A94-C1BA-4413-ACF4-78F5D0C9E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B10F7-8B1A-429A-BB38-4BBE54E1CE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150896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2C9D47-77BC-4B5E-81CB-26D7C589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6FA5C7-1B77-4C23-BAB0-1A68FBD89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01E5EF-51BD-4776-BC4A-4526FA42F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7D8452-C07C-4679-885C-983FA815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4ACDDA-AB37-464B-BCEE-AF925733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0B5A1-87F8-43DA-9E5A-E25ACE6DE3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36150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D979A-D61E-4450-B8F7-D5C09850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4D6DA1-B568-40B5-B7F7-C6AD4B8DE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1E2CFEC-EA98-4FE2-B38A-AE2AED19B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E3B5E65-5068-4442-8C60-111759EA9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E9B791-BDE9-4CFC-814D-15DAF64F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F796FC5-34C5-44F8-B0D7-DDE2C4CCF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E73B8-FBE1-4C39-B4FC-917B40632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42928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23FE6A-90F4-42B5-AFDE-E69081611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100366-0DE5-4BA2-AABE-6AD0A8ED8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68E373C-44B4-4327-B1C1-07FC794FF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0A3AFE3-8DE8-4DF4-BBA2-DF43E4E31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488F13C-A8DE-48AA-99EF-614C075737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77C1D8B-DA9A-4DA9-B8C2-4915853C5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DD45DE2-90F0-4779-8E5B-03DC6EB03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80530F0-5A02-4AA5-9F94-9F1142418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81B3E-ACC3-46A1-B6FC-56085FAA91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972257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282412-EE3E-457B-9473-A286380EC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603BA15-883E-42F5-9492-C3DF0D41F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836D7B5-56EF-493D-91FA-1E9F68929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5309192-F32F-4BA9-8C95-4D427E69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98AC0-7D78-4D0C-9D0C-4423E314D1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926691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291C26E-27F9-46C4-854E-33BBC6034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E13DE55-E3FE-43B9-ADAB-4F2A06DFB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F9962A4-BCAF-4C82-923B-A4BC625C8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6DFE3-2781-410E-9A2E-29600773D6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8889878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6DED4B-B5A6-4523-919A-BC345841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686E5C-0D91-4021-B089-437309F38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7DCFF49-EE3B-4474-93C3-16E057CBE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F8881B1-399F-461F-84B9-7E10A89B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9D394B-CD8F-410B-A79A-8A906DA21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24347F-648B-49CD-B653-62AEE8838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8E7D1-924A-4272-B50D-8C6019FFD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051748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F9FDAE-4374-4CD2-99E8-8E6D12876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2F2BAD6-AFE9-4D10-BDA0-6CD255AA0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AFFA56-1D37-459C-9C51-7F7950798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64B7DA-EC68-41E9-99A7-5EF5BEB5F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F74E3F-532B-45E6-840E-BE9FC0EF7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7B986A-BAEC-4FAE-8B44-92AD035B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B9F4D-4987-4D5F-9E3F-9FB126BC61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14543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0E18300-DE34-493B-86C7-C59C08B034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9EAD66A1-814A-4096-83B4-663B8421D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869B3F6-8625-4BD0-A8CC-49808F4F6B6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600A21A-0D8F-4B40-9BF8-20A2B82A78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A7BB247-819A-4FAD-B7B2-A3995437EF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87B1D6-6885-4B1F-89C5-B7AE3C35B9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ircl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81449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F15CA62-3F7B-4630-85B9-AF535B71A075}"/>
              </a:ext>
            </a:extLst>
          </p:cNvPr>
          <p:cNvSpPr txBox="1"/>
          <p:nvPr/>
        </p:nvSpPr>
        <p:spPr>
          <a:xfrm>
            <a:off x="0" y="270172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FFFF99"/>
                </a:solidFill>
                <a:latin typeface="Felix Titling" panose="04060505060202020A04" pitchFamily="82" charset="0"/>
              </a:rPr>
              <a:t>Trials of Joseph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blur, food&#10;&#10;Description automatically generated">
            <a:extLst>
              <a:ext uri="{FF2B5EF4-FFF2-40B4-BE49-F238E27FC236}">
                <a16:creationId xmlns:a16="http://schemas.microsoft.com/office/drawing/2014/main" xmlns="" id="{23AA423A-5EEF-4C2F-8626-649EC940E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7800"/>
            <a:ext cx="9143999" cy="5410200"/>
          </a:xfrm>
          <a:prstGeom prst="rect">
            <a:avLst/>
          </a:prstGeom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344C6488-CC62-49E8-8FF3-EA35516E64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000" b="1" i="1" dirty="0">
                <a:latin typeface="Garamond" panose="02020404030301010803" pitchFamily="18" charset="0"/>
              </a:rPr>
              <a:t>Genesis 39:6-12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His temptation was just like ours!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Genesis 39:10 – day by day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Genesis 39:11 – she arranged to be alone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C5BA115-3024-4200-808D-77AB36103839}"/>
              </a:ext>
            </a:extLst>
          </p:cNvPr>
          <p:cNvSpPr txBox="1"/>
          <p:nvPr/>
        </p:nvSpPr>
        <p:spPr>
          <a:xfrm>
            <a:off x="0" y="27017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99"/>
                </a:solidFill>
                <a:latin typeface="Felix Titling" panose="04060505060202020A04" pitchFamily="82" charset="0"/>
              </a:rPr>
              <a:t>Trial of Temptation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blur, food&#10;&#10;Description automatically generated">
            <a:extLst>
              <a:ext uri="{FF2B5EF4-FFF2-40B4-BE49-F238E27FC236}">
                <a16:creationId xmlns:a16="http://schemas.microsoft.com/office/drawing/2014/main" xmlns="" id="{C7BAC8BA-A4C4-44DE-B7AE-DC2F84C7C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7800"/>
            <a:ext cx="9143999" cy="5410200"/>
          </a:xfrm>
          <a:prstGeom prst="rect">
            <a:avLst/>
          </a:prstGeom>
        </p:spPr>
      </p:pic>
      <p:sp>
        <p:nvSpPr>
          <p:cNvPr id="4100" name="Rectangle 4">
            <a:extLst>
              <a:ext uri="{FF2B5EF4-FFF2-40B4-BE49-F238E27FC236}">
                <a16:creationId xmlns:a16="http://schemas.microsoft.com/office/drawing/2014/main" xmlns="" id="{17A6A64A-761E-4DF0-9BEC-695CF9401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47800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 i="1" dirty="0">
                <a:latin typeface="Garamond" panose="02020404030301010803" pitchFamily="18" charset="0"/>
              </a:rPr>
              <a:t>To successfully resist, we must adopt Joseph’s view of sin.</a:t>
            </a:r>
          </a:p>
          <a:p>
            <a:r>
              <a:rPr lang="en-US" altLang="en-US" sz="3600" b="1" i="1" dirty="0">
                <a:latin typeface="Garamond" panose="02020404030301010803" pitchFamily="18" charset="0"/>
              </a:rPr>
              <a:t>He saw it for what it really is                (Is. 59:2; James 4:4; Gen. 3:6)</a:t>
            </a:r>
          </a:p>
          <a:p>
            <a:r>
              <a:rPr lang="en-US" altLang="en-US" sz="3600" b="1" i="1" dirty="0">
                <a:latin typeface="Garamond" panose="02020404030301010803" pitchFamily="18" charset="0"/>
              </a:rPr>
              <a:t>He didn’t forget God</a:t>
            </a:r>
          </a:p>
          <a:p>
            <a:r>
              <a:rPr lang="en-US" altLang="en-US" sz="3600" b="1" i="1" dirty="0">
                <a:latin typeface="Garamond" panose="02020404030301010803" pitchFamily="18" charset="0"/>
              </a:rPr>
              <a:t>Temptation appeals to us</a:t>
            </a:r>
          </a:p>
          <a:p>
            <a:r>
              <a:rPr lang="en-US" altLang="en-US" sz="3600" b="1" i="1" dirty="0">
                <a:latin typeface="Garamond" panose="02020404030301010803" pitchFamily="18" charset="0"/>
              </a:rPr>
              <a:t>Do whatever it takes to avoid </a:t>
            </a:r>
            <a:r>
              <a:rPr lang="en-US" altLang="en-US" sz="3600" b="1" i="1" dirty="0" smtClean="0">
                <a:latin typeface="Garamond" panose="02020404030301010803" pitchFamily="18" charset="0"/>
              </a:rPr>
              <a:t>sin</a:t>
            </a:r>
          </a:p>
          <a:p>
            <a:r>
              <a:rPr lang="en-US" altLang="en-US" sz="3600" b="1" i="1" dirty="0" smtClean="0">
                <a:latin typeface="Garamond" panose="02020404030301010803" pitchFamily="18" charset="0"/>
              </a:rPr>
              <a:t>1 Corinthians 10:13</a:t>
            </a:r>
            <a:endParaRPr lang="en-US" altLang="en-US" sz="3600" b="1" i="1" dirty="0">
              <a:latin typeface="Garamond" panose="020204040303010108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FEA16A-887C-4B6B-AAD7-286CA97062AF}"/>
              </a:ext>
            </a:extLst>
          </p:cNvPr>
          <p:cNvSpPr txBox="1"/>
          <p:nvPr/>
        </p:nvSpPr>
        <p:spPr>
          <a:xfrm>
            <a:off x="0" y="27017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99"/>
                </a:solidFill>
                <a:latin typeface="Felix Titling" panose="04060505060202020A04" pitchFamily="82" charset="0"/>
              </a:rPr>
              <a:t>Trial of Temptation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blur, food&#10;&#10;Description automatically generated">
            <a:extLst>
              <a:ext uri="{FF2B5EF4-FFF2-40B4-BE49-F238E27FC236}">
                <a16:creationId xmlns:a16="http://schemas.microsoft.com/office/drawing/2014/main" xmlns="" id="{CE3A8958-4BD1-4D28-80FA-BE0700852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7800"/>
            <a:ext cx="9143999" cy="5410200"/>
          </a:xfrm>
          <a:prstGeom prst="rect">
            <a:avLst/>
          </a:prstGeom>
        </p:spPr>
      </p:pic>
      <p:sp>
        <p:nvSpPr>
          <p:cNvPr id="5124" name="Rectangle 4">
            <a:extLst>
              <a:ext uri="{FF2B5EF4-FFF2-40B4-BE49-F238E27FC236}">
                <a16:creationId xmlns:a16="http://schemas.microsoft.com/office/drawing/2014/main" xmlns="" id="{CF2D296C-9FC9-4BE3-9897-AE22A4409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dirty="0">
                <a:latin typeface="Garamond" panose="02020404030301010803" pitchFamily="18" charset="0"/>
              </a:rPr>
              <a:t>From his brothers                            (Gen. </a:t>
            </a:r>
            <a:r>
              <a:rPr lang="en-US" altLang="en-US" sz="4000" b="1" i="1" dirty="0" smtClean="0">
                <a:latin typeface="Garamond" panose="02020404030301010803" pitchFamily="18" charset="0"/>
              </a:rPr>
              <a:t>37:3-4, 8, 11, 18-20</a:t>
            </a:r>
            <a:r>
              <a:rPr lang="en-US" altLang="en-US" sz="4000" b="1" i="1" dirty="0">
                <a:latin typeface="Garamond" panose="02020404030301010803" pitchFamily="18" charset="0"/>
              </a:rPr>
              <a:t>, </a:t>
            </a:r>
            <a:r>
              <a:rPr lang="en-US" altLang="en-US" sz="4000" b="1" i="1" dirty="0" smtClean="0">
                <a:latin typeface="Garamond" panose="02020404030301010803" pitchFamily="18" charset="0"/>
              </a:rPr>
              <a:t>25-28)</a:t>
            </a:r>
            <a:endParaRPr lang="en-US" altLang="en-US" sz="4000" b="1" i="1" dirty="0">
              <a:latin typeface="Garamond" panose="02020404030301010803" pitchFamily="18" charset="0"/>
            </a:endParaRP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Imprisonment (Gen. 40:20)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From the Cup-bearer (Gen. </a:t>
            </a:r>
            <a:r>
              <a:rPr lang="en-US" altLang="en-US" sz="4000" b="1" i="1" dirty="0" smtClean="0">
                <a:latin typeface="Garamond" panose="02020404030301010803" pitchFamily="18" charset="0"/>
              </a:rPr>
              <a:t>39:22-23; 40:14, 22-23</a:t>
            </a:r>
            <a:r>
              <a:rPr lang="en-US" altLang="en-US" sz="4000" b="1" i="1" dirty="0">
                <a:latin typeface="Garamond" panose="02020404030301010803" pitchFamily="18" charset="0"/>
              </a:rPr>
              <a:t>)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Joseph never gave up on God</a:t>
            </a:r>
            <a:r>
              <a:rPr lang="en-US" altLang="en-US" sz="4000" b="1" i="1" dirty="0" smtClean="0">
                <a:latin typeface="Garamond" panose="02020404030301010803" pitchFamily="18" charset="0"/>
              </a:rPr>
              <a:t>!</a:t>
            </a:r>
          </a:p>
          <a:p>
            <a:r>
              <a:rPr lang="en-US" altLang="en-US" sz="4000" b="1" i="1" dirty="0" smtClean="0">
                <a:latin typeface="Garamond" panose="02020404030301010803" pitchFamily="18" charset="0"/>
              </a:rPr>
              <a:t>2 Corinthians 4:8-10</a:t>
            </a:r>
            <a:endParaRPr lang="en-US" altLang="en-US" sz="4000" b="1" i="1" dirty="0">
              <a:latin typeface="Garamond" panose="020204040303010108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99856A-1255-46A2-803D-4C0753C954BB}"/>
              </a:ext>
            </a:extLst>
          </p:cNvPr>
          <p:cNvSpPr txBox="1"/>
          <p:nvPr/>
        </p:nvSpPr>
        <p:spPr>
          <a:xfrm>
            <a:off x="0" y="27017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99"/>
                </a:solidFill>
                <a:latin typeface="Felix Titling" panose="04060505060202020A04" pitchFamily="82" charset="0"/>
              </a:rPr>
              <a:t>Trials of adversity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blur, food&#10;&#10;Description automatically generated">
            <a:extLst>
              <a:ext uri="{FF2B5EF4-FFF2-40B4-BE49-F238E27FC236}">
                <a16:creationId xmlns:a16="http://schemas.microsoft.com/office/drawing/2014/main" xmlns="" id="{62BEAA11-2A48-4067-A67C-646A0FC28E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7800"/>
            <a:ext cx="9143999" cy="5410200"/>
          </a:xfrm>
          <a:prstGeom prst="rect">
            <a:avLst/>
          </a:prstGeom>
        </p:spPr>
      </p:pic>
      <p:sp>
        <p:nvSpPr>
          <p:cNvPr id="6148" name="Rectangle 4">
            <a:extLst>
              <a:ext uri="{FF2B5EF4-FFF2-40B4-BE49-F238E27FC236}">
                <a16:creationId xmlns:a16="http://schemas.microsoft.com/office/drawing/2014/main" xmlns="" id="{AA8A439C-AA81-4B6A-9215-7DE135BB5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i="1" dirty="0">
                <a:latin typeface="Garamond" panose="02020404030301010803" pitchFamily="18" charset="0"/>
              </a:rPr>
              <a:t>Joseph blessed beyond his needs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He remained humble</a:t>
            </a:r>
          </a:p>
          <a:p>
            <a:pPr>
              <a:buFontTx/>
              <a:buNone/>
            </a:pPr>
            <a:r>
              <a:rPr lang="en-US" altLang="en-US" sz="4000" b="1" i="1" dirty="0">
                <a:solidFill>
                  <a:schemeClr val="bg1"/>
                </a:solidFill>
                <a:latin typeface="Garamond" panose="02020404030301010803" pitchFamily="18" charset="0"/>
              </a:rPr>
              <a:t>		</a:t>
            </a:r>
            <a:r>
              <a:rPr lang="en-US" altLang="en-US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</a:rPr>
              <a:t>Names of children (Gen. 41:51-52)</a:t>
            </a:r>
          </a:p>
          <a:p>
            <a:r>
              <a:rPr lang="en-US" altLang="en-US" sz="4000" b="1" i="1" dirty="0">
                <a:latin typeface="Garamond" panose="02020404030301010803" pitchFamily="18" charset="0"/>
              </a:rPr>
              <a:t>He recognized God’s providence (Gen. 45:5-8; 50:20</a:t>
            </a:r>
            <a:r>
              <a:rPr lang="en-US" altLang="en-US" sz="4000" b="1" i="1" dirty="0" smtClean="0">
                <a:latin typeface="Garamond" panose="02020404030301010803" pitchFamily="18" charset="0"/>
              </a:rPr>
              <a:t>)</a:t>
            </a:r>
          </a:p>
          <a:p>
            <a:r>
              <a:rPr lang="en-US" altLang="en-US" sz="4000" b="1" i="1" dirty="0" smtClean="0">
                <a:latin typeface="Garamond" panose="02020404030301010803" pitchFamily="18" charset="0"/>
              </a:rPr>
              <a:t>James 4:15</a:t>
            </a:r>
            <a:endParaRPr lang="en-US" altLang="en-US" sz="4000" b="1" i="1" dirty="0">
              <a:latin typeface="Garamond" panose="020204040303010108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C591BF-9202-4BC4-B7FC-3DE2DD0FD877}"/>
              </a:ext>
            </a:extLst>
          </p:cNvPr>
          <p:cNvSpPr txBox="1"/>
          <p:nvPr/>
        </p:nvSpPr>
        <p:spPr>
          <a:xfrm>
            <a:off x="0" y="27017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FFFF99"/>
                </a:solidFill>
                <a:latin typeface="Felix Titling" panose="04060505060202020A04" pitchFamily="82" charset="0"/>
              </a:rPr>
              <a:t>Trial of prosperity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blur, food&#10;&#10;Description automatically generated">
            <a:extLst>
              <a:ext uri="{FF2B5EF4-FFF2-40B4-BE49-F238E27FC236}">
                <a16:creationId xmlns:a16="http://schemas.microsoft.com/office/drawing/2014/main" xmlns="" id="{327F755B-840F-45B2-8C0C-22FC95CE22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23" b="54225"/>
          <a:stretch/>
        </p:blipFill>
        <p:spPr>
          <a:xfrm>
            <a:off x="0" y="0"/>
            <a:ext cx="9143999" cy="1371600"/>
          </a:xfrm>
          <a:prstGeom prst="rect">
            <a:avLst/>
          </a:prstGeom>
        </p:spPr>
      </p:pic>
      <p:sp>
        <p:nvSpPr>
          <p:cNvPr id="7172" name="Rectangle 4">
            <a:extLst>
              <a:ext uri="{FF2B5EF4-FFF2-40B4-BE49-F238E27FC236}">
                <a16:creationId xmlns:a16="http://schemas.microsoft.com/office/drawing/2014/main" xmlns="" id="{612B5746-F415-409B-93FF-4AD1E2B71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4000" b="1" i="1" dirty="0">
                <a:solidFill>
                  <a:schemeClr val="bg1"/>
                </a:solidFill>
                <a:latin typeface="Garamond" panose="02020404030301010803" pitchFamily="18" charset="0"/>
              </a:rPr>
              <a:t>Faith is made stronger through trials.</a:t>
            </a:r>
          </a:p>
          <a:p>
            <a:pPr algn="ctr">
              <a:buFontTx/>
              <a:buNone/>
            </a:pPr>
            <a:r>
              <a:rPr lang="en-US" altLang="en-US" sz="4000" b="1" i="1" dirty="0">
                <a:solidFill>
                  <a:schemeClr val="bg1"/>
                </a:solidFill>
                <a:latin typeface="Garamond" panose="02020404030301010803" pitchFamily="18" charset="0"/>
              </a:rPr>
              <a:t>We don’t know what good will come</a:t>
            </a:r>
          </a:p>
          <a:p>
            <a:pPr algn="ctr">
              <a:buFontTx/>
              <a:buNone/>
            </a:pPr>
            <a:r>
              <a:rPr lang="en-US" altLang="en-US" sz="4000" b="1" i="1" dirty="0">
                <a:solidFill>
                  <a:schemeClr val="bg1"/>
                </a:solidFill>
                <a:latin typeface="Garamond" panose="02020404030301010803" pitchFamily="18" charset="0"/>
              </a:rPr>
              <a:t>in this life from our obedience.</a:t>
            </a:r>
          </a:p>
          <a:p>
            <a:pPr algn="ctr">
              <a:buFontTx/>
              <a:buNone/>
            </a:pPr>
            <a:r>
              <a:rPr lang="en-US" altLang="en-US" sz="4000" b="1" i="1" dirty="0">
                <a:solidFill>
                  <a:schemeClr val="bg1"/>
                </a:solidFill>
                <a:latin typeface="Garamond" panose="02020404030301010803" pitchFamily="18" charset="0"/>
              </a:rPr>
              <a:t>What trials are you facing?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E1F8650-9288-49D7-B43B-CBCC01B4B80F}"/>
              </a:ext>
            </a:extLst>
          </p:cNvPr>
          <p:cNvSpPr txBox="1"/>
          <p:nvPr/>
        </p:nvSpPr>
        <p:spPr>
          <a:xfrm>
            <a:off x="0" y="27017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Felix Titling" panose="04060505060202020A04" pitchFamily="82" charset="0"/>
              </a:rPr>
              <a:t>Romans 8:28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169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Garamond</vt:lpstr>
      <vt:lpstr>Arial</vt:lpstr>
      <vt:lpstr>Felix Titling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Caney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Customer</dc:creator>
  <cp:lastModifiedBy>Microsoft account</cp:lastModifiedBy>
  <cp:revision>8</cp:revision>
  <dcterms:created xsi:type="dcterms:W3CDTF">2007-05-04T15:00:35Z</dcterms:created>
  <dcterms:modified xsi:type="dcterms:W3CDTF">2026-04-06T22:54:58Z</dcterms:modified>
</cp:coreProperties>
</file>