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6" r:id="rId2"/>
    <p:sldId id="257" r:id="rId3"/>
    <p:sldId id="258" r:id="rId4"/>
    <p:sldId id="289" r:id="rId5"/>
    <p:sldId id="259" r:id="rId6"/>
    <p:sldId id="260" r:id="rId7"/>
    <p:sldId id="261" r:id="rId8"/>
    <p:sldId id="262" r:id="rId9"/>
    <p:sldId id="263" r:id="rId10"/>
    <p:sldId id="264" r:id="rId11"/>
    <p:sldId id="265" r:id="rId12"/>
    <p:sldId id="266" r:id="rId13"/>
    <p:sldId id="271" r:id="rId14"/>
    <p:sldId id="268" r:id="rId15"/>
    <p:sldId id="269" r:id="rId16"/>
    <p:sldId id="270" r:id="rId17"/>
    <p:sldId id="272" r:id="rId18"/>
    <p:sldId id="273" r:id="rId19"/>
    <p:sldId id="274" r:id="rId20"/>
    <p:sldId id="275" r:id="rId21"/>
    <p:sldId id="276" r:id="rId22"/>
    <p:sldId id="277" r:id="rId23"/>
    <p:sldId id="278" r:id="rId24"/>
    <p:sldId id="279" r:id="rId25"/>
    <p:sldId id="280" r:id="rId26"/>
    <p:sldId id="290" r:id="rId27"/>
    <p:sldId id="281" r:id="rId28"/>
    <p:sldId id="282" r:id="rId29"/>
    <p:sldId id="283" r:id="rId30"/>
    <p:sldId id="284" r:id="rId31"/>
    <p:sldId id="285" r:id="rId32"/>
    <p:sldId id="286" r:id="rId33"/>
    <p:sldId id="287" r:id="rId34"/>
    <p:sldId id="288" r:id="rId35"/>
  </p:sldIdLst>
  <p:sldSz cx="9144000" cy="6858000" type="screen4x3"/>
  <p:notesSz cx="6858000" cy="9144000"/>
  <p:embeddedFontLst>
    <p:embeddedFont>
      <p:font typeface="Adobe Garamond Pro" panose="02020502060506020403" pitchFamily="18" charset="0"/>
      <p:regular r:id="rId36"/>
      <p:italic r:id="rId37"/>
    </p:embeddedFont>
    <p:embeddedFont>
      <p:font typeface="Calibri Light" panose="020F0302020204030204" pitchFamily="34" charset="0"/>
      <p:regular r:id="rId38"/>
      <p:italic r:id="rId39"/>
    </p:embeddedFont>
    <p:embeddedFont>
      <p:font typeface="Calibri" panose="020F0502020204030204" pitchFamily="34" charset="0"/>
      <p:regular r:id="rId40"/>
      <p:bold r:id="rId41"/>
      <p:italic r:id="rId42"/>
      <p:boldItalic r:id="rId43"/>
    </p:embeddedFont>
    <p:embeddedFont>
      <p:font typeface="Adobe Garamond Pro Bold" panose="02020702060506020403" pitchFamily="18" charset="0"/>
      <p:bold r:id="rId44"/>
      <p:boldItalic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EEDA"/>
    <a:srgbClr val="FDE5C7"/>
    <a:srgbClr val="FBCF98"/>
    <a:srgbClr val="FFD2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60"/>
  </p:normalViewPr>
  <p:slideViewPr>
    <p:cSldViewPr snapToGrid="0">
      <p:cViewPr varScale="1">
        <p:scale>
          <a:sx n="165" d="100"/>
          <a:sy n="165" d="100"/>
        </p:scale>
        <p:origin x="1644"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8.fntdata"/><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35C5AA3-E809-4EAA-9316-4D95D0989465}" type="datetimeFigureOut">
              <a:rPr lang="en-US" smtClean="0"/>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BED952-2C96-4C29-9AB8-555B247BBF45}" type="slidenum">
              <a:rPr lang="en-US" smtClean="0"/>
              <a:t>‹#›</a:t>
            </a:fld>
            <a:endParaRPr lang="en-US"/>
          </a:p>
        </p:txBody>
      </p:sp>
    </p:spTree>
    <p:extLst>
      <p:ext uri="{BB962C8B-B14F-4D97-AF65-F5344CB8AC3E}">
        <p14:creationId xmlns:p14="http://schemas.microsoft.com/office/powerpoint/2010/main" val="37860025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35C5AA3-E809-4EAA-9316-4D95D0989465}" type="datetimeFigureOut">
              <a:rPr lang="en-US" smtClean="0"/>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BED952-2C96-4C29-9AB8-555B247BBF45}" type="slidenum">
              <a:rPr lang="en-US" smtClean="0"/>
              <a:t>‹#›</a:t>
            </a:fld>
            <a:endParaRPr lang="en-US"/>
          </a:p>
        </p:txBody>
      </p:sp>
    </p:spTree>
    <p:extLst>
      <p:ext uri="{BB962C8B-B14F-4D97-AF65-F5344CB8AC3E}">
        <p14:creationId xmlns:p14="http://schemas.microsoft.com/office/powerpoint/2010/main" val="38560306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35C5AA3-E809-4EAA-9316-4D95D0989465}" type="datetimeFigureOut">
              <a:rPr lang="en-US" smtClean="0"/>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BED952-2C96-4C29-9AB8-555B247BBF45}" type="slidenum">
              <a:rPr lang="en-US" smtClean="0"/>
              <a:t>‹#›</a:t>
            </a:fld>
            <a:endParaRPr lang="en-US"/>
          </a:p>
        </p:txBody>
      </p:sp>
    </p:spTree>
    <p:extLst>
      <p:ext uri="{BB962C8B-B14F-4D97-AF65-F5344CB8AC3E}">
        <p14:creationId xmlns:p14="http://schemas.microsoft.com/office/powerpoint/2010/main" val="20740092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35C5AA3-E809-4EAA-9316-4D95D0989465}" type="datetimeFigureOut">
              <a:rPr lang="en-US" smtClean="0"/>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BED952-2C96-4C29-9AB8-555B247BBF45}" type="slidenum">
              <a:rPr lang="en-US" smtClean="0"/>
              <a:t>‹#›</a:t>
            </a:fld>
            <a:endParaRPr lang="en-US"/>
          </a:p>
        </p:txBody>
      </p:sp>
    </p:spTree>
    <p:extLst>
      <p:ext uri="{BB962C8B-B14F-4D97-AF65-F5344CB8AC3E}">
        <p14:creationId xmlns:p14="http://schemas.microsoft.com/office/powerpoint/2010/main" val="11909816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5C5AA3-E809-4EAA-9316-4D95D0989465}" type="datetimeFigureOut">
              <a:rPr lang="en-US" smtClean="0"/>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BED952-2C96-4C29-9AB8-555B247BBF45}" type="slidenum">
              <a:rPr lang="en-US" smtClean="0"/>
              <a:t>‹#›</a:t>
            </a:fld>
            <a:endParaRPr lang="en-US"/>
          </a:p>
        </p:txBody>
      </p:sp>
    </p:spTree>
    <p:extLst>
      <p:ext uri="{BB962C8B-B14F-4D97-AF65-F5344CB8AC3E}">
        <p14:creationId xmlns:p14="http://schemas.microsoft.com/office/powerpoint/2010/main" val="38753639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35C5AA3-E809-4EAA-9316-4D95D0989465}" type="datetimeFigureOut">
              <a:rPr lang="en-US" smtClean="0"/>
              <a:t>3/18/2026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BED952-2C96-4C29-9AB8-555B247BBF45}" type="slidenum">
              <a:rPr lang="en-US" smtClean="0"/>
              <a:t>‹#›</a:t>
            </a:fld>
            <a:endParaRPr lang="en-US"/>
          </a:p>
        </p:txBody>
      </p:sp>
    </p:spTree>
    <p:extLst>
      <p:ext uri="{BB962C8B-B14F-4D97-AF65-F5344CB8AC3E}">
        <p14:creationId xmlns:p14="http://schemas.microsoft.com/office/powerpoint/2010/main" val="6224846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35C5AA3-E809-4EAA-9316-4D95D0989465}" type="datetimeFigureOut">
              <a:rPr lang="en-US" smtClean="0"/>
              <a:t>3/18/2026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BED952-2C96-4C29-9AB8-555B247BBF45}" type="slidenum">
              <a:rPr lang="en-US" smtClean="0"/>
              <a:t>‹#›</a:t>
            </a:fld>
            <a:endParaRPr lang="en-US"/>
          </a:p>
        </p:txBody>
      </p:sp>
    </p:spTree>
    <p:extLst>
      <p:ext uri="{BB962C8B-B14F-4D97-AF65-F5344CB8AC3E}">
        <p14:creationId xmlns:p14="http://schemas.microsoft.com/office/powerpoint/2010/main" val="2321314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5C5AA3-E809-4EAA-9316-4D95D0989465}" type="datetimeFigureOut">
              <a:rPr lang="en-US" smtClean="0"/>
              <a:t>3/18/2026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BED952-2C96-4C29-9AB8-555B247BBF45}" type="slidenum">
              <a:rPr lang="en-US" smtClean="0"/>
              <a:t>‹#›</a:t>
            </a:fld>
            <a:endParaRPr lang="en-US"/>
          </a:p>
        </p:txBody>
      </p:sp>
    </p:spTree>
    <p:extLst>
      <p:ext uri="{BB962C8B-B14F-4D97-AF65-F5344CB8AC3E}">
        <p14:creationId xmlns:p14="http://schemas.microsoft.com/office/powerpoint/2010/main" val="8000922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5C5AA3-E809-4EAA-9316-4D95D0989465}" type="datetimeFigureOut">
              <a:rPr lang="en-US" smtClean="0"/>
              <a:t>3/18/2026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BED952-2C96-4C29-9AB8-555B247BBF45}" type="slidenum">
              <a:rPr lang="en-US" smtClean="0"/>
              <a:t>‹#›</a:t>
            </a:fld>
            <a:endParaRPr lang="en-US"/>
          </a:p>
        </p:txBody>
      </p:sp>
    </p:spTree>
    <p:extLst>
      <p:ext uri="{BB962C8B-B14F-4D97-AF65-F5344CB8AC3E}">
        <p14:creationId xmlns:p14="http://schemas.microsoft.com/office/powerpoint/2010/main" val="19770342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5C5AA3-E809-4EAA-9316-4D95D0989465}" type="datetimeFigureOut">
              <a:rPr lang="en-US" smtClean="0"/>
              <a:t>3/18/2026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BED952-2C96-4C29-9AB8-555B247BBF45}" type="slidenum">
              <a:rPr lang="en-US" smtClean="0"/>
              <a:t>‹#›</a:t>
            </a:fld>
            <a:endParaRPr lang="en-US"/>
          </a:p>
        </p:txBody>
      </p:sp>
    </p:spTree>
    <p:extLst>
      <p:ext uri="{BB962C8B-B14F-4D97-AF65-F5344CB8AC3E}">
        <p14:creationId xmlns:p14="http://schemas.microsoft.com/office/powerpoint/2010/main" val="667012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5C5AA3-E809-4EAA-9316-4D95D0989465}" type="datetimeFigureOut">
              <a:rPr lang="en-US" smtClean="0"/>
              <a:t>3/18/2026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BED952-2C96-4C29-9AB8-555B247BBF45}" type="slidenum">
              <a:rPr lang="en-US" smtClean="0"/>
              <a:t>‹#›</a:t>
            </a:fld>
            <a:endParaRPr lang="en-US"/>
          </a:p>
        </p:txBody>
      </p:sp>
    </p:spTree>
    <p:extLst>
      <p:ext uri="{BB962C8B-B14F-4D97-AF65-F5344CB8AC3E}">
        <p14:creationId xmlns:p14="http://schemas.microsoft.com/office/powerpoint/2010/main" val="10716543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5C5AA3-E809-4EAA-9316-4D95D0989465}" type="datetimeFigureOut">
              <a:rPr lang="en-US" smtClean="0"/>
              <a:t>3/18/2026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BED952-2C96-4C29-9AB8-555B247BBF45}" type="slidenum">
              <a:rPr lang="en-US" smtClean="0"/>
              <a:t>‹#›</a:t>
            </a:fld>
            <a:endParaRPr lang="en-US"/>
          </a:p>
        </p:txBody>
      </p:sp>
    </p:spTree>
    <p:extLst>
      <p:ext uri="{BB962C8B-B14F-4D97-AF65-F5344CB8AC3E}">
        <p14:creationId xmlns:p14="http://schemas.microsoft.com/office/powerpoint/2010/main" val="6507067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64159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48255" y="0"/>
            <a:ext cx="7295745" cy="6858000"/>
          </a:xfrm>
          <a:prstGeom prst="rect">
            <a:avLst/>
          </a:prstGeom>
        </p:spPr>
      </p:pic>
      <p:sp>
        <p:nvSpPr>
          <p:cNvPr id="4" name="Rectangle 3"/>
          <p:cNvSpPr/>
          <p:nvPr/>
        </p:nvSpPr>
        <p:spPr>
          <a:xfrm>
            <a:off x="1799863" y="0"/>
            <a:ext cx="7344137" cy="6858000"/>
          </a:xfrm>
          <a:prstGeom prst="rect">
            <a:avLst/>
          </a:prstGeom>
          <a:gradFill>
            <a:gsLst>
              <a:gs pos="0">
                <a:schemeClr val="tx1">
                  <a:alpha val="0"/>
                </a:schemeClr>
              </a:gs>
              <a:gs pos="28000">
                <a:schemeClr val="tx1">
                  <a:alpha val="52000"/>
                </a:schemeClr>
              </a:gs>
              <a:gs pos="100000">
                <a:schemeClr val="tx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0"/>
            <a:ext cx="9144000" cy="5632311"/>
          </a:xfrm>
          <a:prstGeom prst="rect">
            <a:avLst/>
          </a:prstGeom>
          <a:noFill/>
          <a:effectLst>
            <a:glow rad="101600">
              <a:schemeClr val="tx1">
                <a:alpha val="60000"/>
              </a:schemeClr>
            </a:glow>
          </a:effectLst>
        </p:spPr>
        <p:txBody>
          <a:bodyPr wrap="square" rtlCol="0">
            <a:spAutoFit/>
          </a:bodyPr>
          <a:lstStyle/>
          <a:p>
            <a:pPr algn="ctr"/>
            <a:r>
              <a:rPr lang="en-US" sz="4000" dirty="0" smtClean="0">
                <a:solidFill>
                  <a:srgbClr val="FDE5C7"/>
                </a:solidFill>
                <a:latin typeface="Adobe Garamond Pro Bold" panose="02020702060506020403" pitchFamily="18" charset="0"/>
              </a:rPr>
              <a:t>1 Corinthians 15:4</a:t>
            </a:r>
          </a:p>
          <a:p>
            <a:pPr algn="ctr"/>
            <a:r>
              <a:rPr lang="en-US" sz="3200" dirty="0" smtClean="0">
                <a:solidFill>
                  <a:srgbClr val="FEEEDA"/>
                </a:solidFill>
                <a:latin typeface="Adobe Garamond Pro" panose="02020502060506020403" pitchFamily="18" charset="0"/>
              </a:rPr>
              <a:t>“For I delivered to you as of first importance                  what I also received”</a:t>
            </a:r>
            <a:endParaRPr lang="en-US" sz="3200" dirty="0">
              <a:solidFill>
                <a:srgbClr val="FEEEDA"/>
              </a:solidFill>
              <a:latin typeface="Adobe Garamond Pro" panose="02020502060506020403" pitchFamily="18" charset="0"/>
            </a:endParaRPr>
          </a:p>
          <a:p>
            <a:pPr algn="ctr"/>
            <a:r>
              <a:rPr lang="en-US" sz="3200" dirty="0" smtClean="0">
                <a:solidFill>
                  <a:srgbClr val="FEEEDA"/>
                </a:solidFill>
                <a:latin typeface="Adobe Garamond Pro" panose="02020502060506020403" pitchFamily="18" charset="0"/>
              </a:rPr>
              <a:t>“raised the third day according to the Scriptures”</a:t>
            </a:r>
          </a:p>
          <a:p>
            <a:pPr algn="ctr"/>
            <a:endParaRPr lang="en-US" sz="3200" dirty="0" smtClean="0">
              <a:solidFill>
                <a:srgbClr val="FEEEDA"/>
              </a:solidFill>
              <a:latin typeface="Adobe Garamond Pro" panose="02020502060506020403" pitchFamily="18" charset="0"/>
            </a:endParaRPr>
          </a:p>
          <a:p>
            <a:pPr algn="ctr"/>
            <a:r>
              <a:rPr lang="en-US" sz="3200" dirty="0" smtClean="0">
                <a:solidFill>
                  <a:srgbClr val="FEEEDA"/>
                </a:solidFill>
                <a:latin typeface="Adobe Garamond Pro" panose="02020502060506020403" pitchFamily="18" charset="0"/>
              </a:rPr>
              <a:t>Acts 2:24 “God raised Him up again”</a:t>
            </a:r>
          </a:p>
          <a:p>
            <a:pPr algn="ctr"/>
            <a:endParaRPr lang="en-US" sz="3200" dirty="0" smtClean="0">
              <a:solidFill>
                <a:srgbClr val="FEEEDA"/>
              </a:solidFill>
              <a:latin typeface="Adobe Garamond Pro" panose="02020502060506020403" pitchFamily="18" charset="0"/>
            </a:endParaRPr>
          </a:p>
          <a:p>
            <a:pPr algn="ctr"/>
            <a:r>
              <a:rPr lang="en-US" sz="3200" dirty="0" smtClean="0">
                <a:solidFill>
                  <a:srgbClr val="FEEEDA"/>
                </a:solidFill>
                <a:latin typeface="Adobe Garamond Pro" panose="02020502060506020403" pitchFamily="18" charset="0"/>
              </a:rPr>
              <a:t>Acts 13:29 “When they had carried out all that was written concerning Him, they took Him down from the cross and laid Him in a tomb. But god raised Him from the dead.”</a:t>
            </a:r>
            <a:endParaRPr lang="en-US" sz="3200" dirty="0">
              <a:solidFill>
                <a:srgbClr val="FEEEDA"/>
              </a:solidFill>
              <a:latin typeface="Adobe Garamond Pro" panose="02020502060506020403" pitchFamily="18" charset="0"/>
            </a:endParaRPr>
          </a:p>
        </p:txBody>
      </p:sp>
      <p:sp>
        <p:nvSpPr>
          <p:cNvPr id="6" name="TextBox 5"/>
          <p:cNvSpPr txBox="1"/>
          <p:nvPr/>
        </p:nvSpPr>
        <p:spPr>
          <a:xfrm>
            <a:off x="5382391" y="6396335"/>
            <a:ext cx="3810001" cy="461665"/>
          </a:xfrm>
          <a:prstGeom prst="rect">
            <a:avLst/>
          </a:prstGeom>
          <a:noFill/>
        </p:spPr>
        <p:txBody>
          <a:bodyPr wrap="square" rtlCol="0">
            <a:spAutoFit/>
          </a:bodyPr>
          <a:lstStyle/>
          <a:p>
            <a:pPr algn="ctr"/>
            <a:r>
              <a:rPr lang="en-US" sz="2400" dirty="0" smtClean="0">
                <a:solidFill>
                  <a:srgbClr val="FDE5C7"/>
                </a:solidFill>
                <a:latin typeface="Adobe Garamond Pro Bold" panose="02020702060506020403" pitchFamily="18" charset="0"/>
              </a:rPr>
              <a:t>The Resurrection  Of Christ</a:t>
            </a:r>
          </a:p>
        </p:txBody>
      </p:sp>
    </p:spTree>
    <p:extLst>
      <p:ext uri="{BB962C8B-B14F-4D97-AF65-F5344CB8AC3E}">
        <p14:creationId xmlns:p14="http://schemas.microsoft.com/office/powerpoint/2010/main" val="11537509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500"/>
                                        <p:tgtEl>
                                          <p:spTgt spid="5">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6" end="6"/>
                                            </p:txEl>
                                          </p:spTgt>
                                        </p:tgtEl>
                                        <p:attrNameLst>
                                          <p:attrName>style.visibility</p:attrName>
                                        </p:attrNameLst>
                                      </p:cBhvr>
                                      <p:to>
                                        <p:strVal val="visible"/>
                                      </p:to>
                                    </p:set>
                                    <p:animEffect transition="in" filter="fade">
                                      <p:cBhvr>
                                        <p:cTn id="1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48255" y="0"/>
            <a:ext cx="7295745" cy="6858000"/>
          </a:xfrm>
          <a:prstGeom prst="rect">
            <a:avLst/>
          </a:prstGeom>
        </p:spPr>
      </p:pic>
      <p:sp>
        <p:nvSpPr>
          <p:cNvPr id="4" name="Rectangle 3"/>
          <p:cNvSpPr/>
          <p:nvPr/>
        </p:nvSpPr>
        <p:spPr>
          <a:xfrm>
            <a:off x="1799863" y="0"/>
            <a:ext cx="7344137" cy="6858000"/>
          </a:xfrm>
          <a:prstGeom prst="rect">
            <a:avLst/>
          </a:prstGeom>
          <a:gradFill>
            <a:gsLst>
              <a:gs pos="0">
                <a:schemeClr val="tx1">
                  <a:alpha val="0"/>
                </a:schemeClr>
              </a:gs>
              <a:gs pos="28000">
                <a:schemeClr val="tx1">
                  <a:alpha val="52000"/>
                </a:schemeClr>
              </a:gs>
              <a:gs pos="100000">
                <a:schemeClr val="tx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0"/>
            <a:ext cx="9144000" cy="5632311"/>
          </a:xfrm>
          <a:prstGeom prst="rect">
            <a:avLst/>
          </a:prstGeom>
          <a:noFill/>
        </p:spPr>
        <p:txBody>
          <a:bodyPr wrap="square" rtlCol="0">
            <a:spAutoFit/>
          </a:bodyPr>
          <a:lstStyle/>
          <a:p>
            <a:pPr algn="ctr"/>
            <a:r>
              <a:rPr lang="en-US" sz="4000" dirty="0" smtClean="0">
                <a:solidFill>
                  <a:srgbClr val="FDE5C7"/>
                </a:solidFill>
                <a:latin typeface="Adobe Garamond Pro Bold" panose="02020702060506020403" pitchFamily="18" charset="0"/>
              </a:rPr>
              <a:t>1 Corinthians 15:4</a:t>
            </a:r>
          </a:p>
          <a:p>
            <a:pPr algn="ctr"/>
            <a:r>
              <a:rPr lang="en-US" sz="3200" dirty="0" smtClean="0">
                <a:solidFill>
                  <a:srgbClr val="FEEEDA"/>
                </a:solidFill>
                <a:effectLst>
                  <a:glow rad="101600">
                    <a:schemeClr val="tx1">
                      <a:alpha val="60000"/>
                    </a:schemeClr>
                  </a:glow>
                </a:effectLst>
                <a:latin typeface="Adobe Garamond Pro" panose="02020502060506020403" pitchFamily="18" charset="0"/>
              </a:rPr>
              <a:t>“For I delivered to you as of first importance                  what I also received”</a:t>
            </a:r>
            <a:endParaRPr lang="en-US" sz="3200" dirty="0">
              <a:solidFill>
                <a:srgbClr val="FEEEDA"/>
              </a:solidFill>
              <a:effectLst>
                <a:glow rad="101600">
                  <a:schemeClr val="tx1">
                    <a:alpha val="60000"/>
                  </a:schemeClr>
                </a:glow>
              </a:effectLst>
              <a:latin typeface="Adobe Garamond Pro" panose="02020502060506020403" pitchFamily="18" charset="0"/>
            </a:endParaRPr>
          </a:p>
          <a:p>
            <a:pPr algn="ctr"/>
            <a:r>
              <a:rPr lang="en-US" sz="3200" dirty="0" smtClean="0">
                <a:solidFill>
                  <a:srgbClr val="FEEEDA"/>
                </a:solidFill>
                <a:effectLst>
                  <a:glow rad="101600">
                    <a:schemeClr val="tx1">
                      <a:alpha val="60000"/>
                    </a:schemeClr>
                  </a:glow>
                </a:effectLst>
                <a:latin typeface="Adobe Garamond Pro" panose="02020502060506020403" pitchFamily="18" charset="0"/>
              </a:rPr>
              <a:t>“raised the third day according to the Scriptures”</a:t>
            </a:r>
          </a:p>
          <a:p>
            <a:pPr algn="ctr"/>
            <a:endParaRPr lang="en-US" sz="3200" dirty="0" smtClean="0">
              <a:solidFill>
                <a:srgbClr val="FEEEDA"/>
              </a:solidFill>
              <a:effectLst>
                <a:glow rad="101600">
                  <a:schemeClr val="tx1">
                    <a:alpha val="60000"/>
                  </a:schemeClr>
                </a:glow>
              </a:effectLst>
              <a:latin typeface="Adobe Garamond Pro" panose="02020502060506020403" pitchFamily="18" charset="0"/>
            </a:endParaRPr>
          </a:p>
          <a:p>
            <a:pPr algn="ctr"/>
            <a:r>
              <a:rPr lang="en-US" sz="3200" dirty="0" smtClean="0">
                <a:solidFill>
                  <a:srgbClr val="FEEEDA"/>
                </a:solidFill>
                <a:effectLst>
                  <a:glow rad="101600">
                    <a:schemeClr val="tx1">
                      <a:alpha val="60000"/>
                    </a:schemeClr>
                  </a:glow>
                </a:effectLst>
                <a:latin typeface="Adobe Garamond Pro" panose="02020502060506020403" pitchFamily="18" charset="0"/>
              </a:rPr>
              <a:t>Acts 13:34 “As for the fact that He raised Him up from the dead, no longer to return to decay, He has spoken in this way: ‘I will give you the holy and sure blessing of David’” (Isaiah 55:3)</a:t>
            </a:r>
          </a:p>
          <a:p>
            <a:pPr algn="ctr"/>
            <a:endParaRPr lang="en-US" sz="3200" dirty="0">
              <a:solidFill>
                <a:srgbClr val="FEEEDA"/>
              </a:solidFill>
              <a:latin typeface="Adobe Garamond Pro" panose="02020502060506020403" pitchFamily="18" charset="0"/>
            </a:endParaRPr>
          </a:p>
          <a:p>
            <a:pPr algn="ctr"/>
            <a:endParaRPr lang="en-US" sz="3200" dirty="0">
              <a:solidFill>
                <a:srgbClr val="FEEEDA"/>
              </a:solidFill>
              <a:latin typeface="Adobe Garamond Pro" panose="02020502060506020403" pitchFamily="18" charset="0"/>
            </a:endParaRPr>
          </a:p>
        </p:txBody>
      </p:sp>
      <p:sp>
        <p:nvSpPr>
          <p:cNvPr id="6" name="TextBox 5"/>
          <p:cNvSpPr txBox="1"/>
          <p:nvPr/>
        </p:nvSpPr>
        <p:spPr>
          <a:xfrm>
            <a:off x="5382391" y="6396335"/>
            <a:ext cx="3810001" cy="461665"/>
          </a:xfrm>
          <a:prstGeom prst="rect">
            <a:avLst/>
          </a:prstGeom>
          <a:noFill/>
        </p:spPr>
        <p:txBody>
          <a:bodyPr wrap="square" rtlCol="0">
            <a:spAutoFit/>
          </a:bodyPr>
          <a:lstStyle/>
          <a:p>
            <a:pPr algn="ctr"/>
            <a:r>
              <a:rPr lang="en-US" sz="2400" dirty="0" smtClean="0">
                <a:solidFill>
                  <a:srgbClr val="FDE5C7"/>
                </a:solidFill>
                <a:latin typeface="Adobe Garamond Pro Bold" panose="02020702060506020403" pitchFamily="18" charset="0"/>
              </a:rPr>
              <a:t>The Resurrection  Of Christ</a:t>
            </a:r>
          </a:p>
        </p:txBody>
      </p:sp>
    </p:spTree>
    <p:extLst>
      <p:ext uri="{BB962C8B-B14F-4D97-AF65-F5344CB8AC3E}">
        <p14:creationId xmlns:p14="http://schemas.microsoft.com/office/powerpoint/2010/main" val="18299180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48255" y="0"/>
            <a:ext cx="7295745" cy="6858000"/>
          </a:xfrm>
          <a:prstGeom prst="rect">
            <a:avLst/>
          </a:prstGeom>
        </p:spPr>
      </p:pic>
      <p:sp>
        <p:nvSpPr>
          <p:cNvPr id="4" name="Rectangle 3"/>
          <p:cNvSpPr/>
          <p:nvPr/>
        </p:nvSpPr>
        <p:spPr>
          <a:xfrm>
            <a:off x="1799863" y="0"/>
            <a:ext cx="7344137" cy="6858000"/>
          </a:xfrm>
          <a:prstGeom prst="rect">
            <a:avLst/>
          </a:prstGeom>
          <a:gradFill>
            <a:gsLst>
              <a:gs pos="0">
                <a:schemeClr val="tx1">
                  <a:alpha val="0"/>
                </a:schemeClr>
              </a:gs>
              <a:gs pos="28000">
                <a:schemeClr val="tx1">
                  <a:alpha val="52000"/>
                </a:schemeClr>
              </a:gs>
              <a:gs pos="100000">
                <a:schemeClr val="tx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0"/>
            <a:ext cx="9144000" cy="5139869"/>
          </a:xfrm>
          <a:prstGeom prst="rect">
            <a:avLst/>
          </a:prstGeom>
          <a:noFill/>
        </p:spPr>
        <p:txBody>
          <a:bodyPr wrap="square" rtlCol="0">
            <a:spAutoFit/>
          </a:bodyPr>
          <a:lstStyle/>
          <a:p>
            <a:pPr algn="ctr"/>
            <a:r>
              <a:rPr lang="en-US" sz="4000" dirty="0" smtClean="0">
                <a:solidFill>
                  <a:srgbClr val="FDE5C7"/>
                </a:solidFill>
                <a:latin typeface="Adobe Garamond Pro Bold" panose="02020702060506020403" pitchFamily="18" charset="0"/>
              </a:rPr>
              <a:t>1 Corinthians 15:4</a:t>
            </a:r>
          </a:p>
          <a:p>
            <a:pPr algn="ctr"/>
            <a:r>
              <a:rPr lang="en-US" sz="3200" dirty="0" smtClean="0">
                <a:solidFill>
                  <a:srgbClr val="FEEEDA"/>
                </a:solidFill>
                <a:effectLst>
                  <a:glow rad="101600">
                    <a:schemeClr val="tx1">
                      <a:alpha val="60000"/>
                    </a:schemeClr>
                  </a:glow>
                </a:effectLst>
                <a:latin typeface="Adobe Garamond Pro" panose="02020502060506020403" pitchFamily="18" charset="0"/>
              </a:rPr>
              <a:t>“For I delivered to you as of first importance                  what I also received”</a:t>
            </a:r>
            <a:endParaRPr lang="en-US" sz="3200" dirty="0">
              <a:solidFill>
                <a:srgbClr val="FEEEDA"/>
              </a:solidFill>
              <a:effectLst>
                <a:glow rad="101600">
                  <a:schemeClr val="tx1">
                    <a:alpha val="60000"/>
                  </a:schemeClr>
                </a:glow>
              </a:effectLst>
              <a:latin typeface="Adobe Garamond Pro" panose="02020502060506020403" pitchFamily="18" charset="0"/>
            </a:endParaRPr>
          </a:p>
          <a:p>
            <a:pPr algn="ctr"/>
            <a:r>
              <a:rPr lang="en-US" sz="3200" dirty="0" smtClean="0">
                <a:solidFill>
                  <a:srgbClr val="FEEEDA"/>
                </a:solidFill>
                <a:effectLst>
                  <a:glow rad="101600">
                    <a:schemeClr val="tx1">
                      <a:alpha val="60000"/>
                    </a:schemeClr>
                  </a:glow>
                </a:effectLst>
                <a:latin typeface="Adobe Garamond Pro" panose="02020502060506020403" pitchFamily="18" charset="0"/>
              </a:rPr>
              <a:t>“raised the third day according to the Scriptures”</a:t>
            </a:r>
          </a:p>
          <a:p>
            <a:pPr algn="ctr"/>
            <a:endParaRPr lang="en-US" sz="3200" dirty="0" smtClean="0">
              <a:solidFill>
                <a:srgbClr val="FEEEDA"/>
              </a:solidFill>
              <a:effectLst>
                <a:glow rad="101600">
                  <a:schemeClr val="tx1">
                    <a:alpha val="60000"/>
                  </a:schemeClr>
                </a:glow>
              </a:effectLst>
              <a:latin typeface="Adobe Garamond Pro" panose="02020502060506020403" pitchFamily="18" charset="0"/>
            </a:endParaRPr>
          </a:p>
          <a:p>
            <a:pPr algn="ctr"/>
            <a:r>
              <a:rPr lang="en-US" sz="3200" dirty="0" smtClean="0">
                <a:solidFill>
                  <a:srgbClr val="FEEEDA"/>
                </a:solidFill>
                <a:effectLst>
                  <a:glow rad="101600">
                    <a:schemeClr val="tx1">
                      <a:alpha val="60000"/>
                    </a:schemeClr>
                  </a:glow>
                </a:effectLst>
                <a:latin typeface="Adobe Garamond Pro" panose="02020502060506020403" pitchFamily="18" charset="0"/>
              </a:rPr>
              <a:t>Acts 13:35 “Therefore He also says in another Psalm, You will not allow Your Holy One to undergo decay” (Psalm 16:10)</a:t>
            </a:r>
          </a:p>
          <a:p>
            <a:pPr algn="ctr"/>
            <a:endParaRPr lang="en-US" sz="3200" dirty="0">
              <a:solidFill>
                <a:srgbClr val="FEEEDA"/>
              </a:solidFill>
              <a:latin typeface="Adobe Garamond Pro" panose="02020502060506020403" pitchFamily="18" charset="0"/>
            </a:endParaRPr>
          </a:p>
          <a:p>
            <a:pPr algn="ctr"/>
            <a:endParaRPr lang="en-US" sz="3200" dirty="0">
              <a:solidFill>
                <a:srgbClr val="FEEEDA"/>
              </a:solidFill>
              <a:latin typeface="Adobe Garamond Pro" panose="02020502060506020403" pitchFamily="18" charset="0"/>
            </a:endParaRPr>
          </a:p>
        </p:txBody>
      </p:sp>
      <p:sp>
        <p:nvSpPr>
          <p:cNvPr id="6" name="TextBox 5"/>
          <p:cNvSpPr txBox="1"/>
          <p:nvPr/>
        </p:nvSpPr>
        <p:spPr>
          <a:xfrm>
            <a:off x="5382391" y="6396335"/>
            <a:ext cx="3810001" cy="461665"/>
          </a:xfrm>
          <a:prstGeom prst="rect">
            <a:avLst/>
          </a:prstGeom>
          <a:noFill/>
        </p:spPr>
        <p:txBody>
          <a:bodyPr wrap="square" rtlCol="0">
            <a:spAutoFit/>
          </a:bodyPr>
          <a:lstStyle/>
          <a:p>
            <a:pPr algn="ctr"/>
            <a:r>
              <a:rPr lang="en-US" sz="2400" dirty="0" smtClean="0">
                <a:solidFill>
                  <a:srgbClr val="FDE5C7"/>
                </a:solidFill>
                <a:latin typeface="Adobe Garamond Pro Bold" panose="02020702060506020403" pitchFamily="18" charset="0"/>
              </a:rPr>
              <a:t>The Resurrection  Of Christ</a:t>
            </a:r>
          </a:p>
        </p:txBody>
      </p:sp>
    </p:spTree>
    <p:extLst>
      <p:ext uri="{BB962C8B-B14F-4D97-AF65-F5344CB8AC3E}">
        <p14:creationId xmlns:p14="http://schemas.microsoft.com/office/powerpoint/2010/main" val="42393822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48255" y="0"/>
            <a:ext cx="7295745" cy="6858000"/>
          </a:xfrm>
          <a:prstGeom prst="rect">
            <a:avLst/>
          </a:prstGeom>
        </p:spPr>
      </p:pic>
      <p:sp>
        <p:nvSpPr>
          <p:cNvPr id="4" name="Rectangle 3"/>
          <p:cNvSpPr/>
          <p:nvPr/>
        </p:nvSpPr>
        <p:spPr>
          <a:xfrm>
            <a:off x="1799863" y="0"/>
            <a:ext cx="7344137" cy="6858000"/>
          </a:xfrm>
          <a:prstGeom prst="rect">
            <a:avLst/>
          </a:prstGeom>
          <a:gradFill>
            <a:gsLst>
              <a:gs pos="0">
                <a:schemeClr val="tx1">
                  <a:alpha val="0"/>
                </a:schemeClr>
              </a:gs>
              <a:gs pos="28000">
                <a:schemeClr val="tx1">
                  <a:alpha val="52000"/>
                </a:schemeClr>
              </a:gs>
              <a:gs pos="100000">
                <a:schemeClr val="tx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0"/>
            <a:ext cx="9144000" cy="4524315"/>
          </a:xfrm>
          <a:prstGeom prst="rect">
            <a:avLst/>
          </a:prstGeom>
          <a:noFill/>
        </p:spPr>
        <p:txBody>
          <a:bodyPr wrap="square" rtlCol="0">
            <a:spAutoFit/>
          </a:bodyPr>
          <a:lstStyle/>
          <a:p>
            <a:pPr algn="ctr"/>
            <a:r>
              <a:rPr lang="en-US" sz="4000" dirty="0" smtClean="0">
                <a:solidFill>
                  <a:srgbClr val="FDE5C7"/>
                </a:solidFill>
                <a:latin typeface="Adobe Garamond Pro Bold" panose="02020702060506020403" pitchFamily="18" charset="0"/>
              </a:rPr>
              <a:t>1 Corinthians 15:5-8</a:t>
            </a:r>
          </a:p>
          <a:p>
            <a:pPr algn="ctr"/>
            <a:r>
              <a:rPr lang="en-US" sz="2400" dirty="0" smtClean="0">
                <a:solidFill>
                  <a:srgbClr val="FEEEDA"/>
                </a:solidFill>
                <a:effectLst>
                  <a:glow rad="101600">
                    <a:schemeClr val="tx1">
                      <a:alpha val="60000"/>
                    </a:schemeClr>
                  </a:glow>
                </a:effectLst>
                <a:latin typeface="Adobe Garamond Pro" panose="02020502060506020403" pitchFamily="18" charset="0"/>
              </a:rPr>
              <a:t>“and that He appeared to Cephas, then to the twelve. After that He appeared to more than five hundred brethren at one time, most of whom remain until not, but some have fallen asleep; then He appeared to James, then to all the apostles; and last of all, as to one untimely born, He appeared to me also.”</a:t>
            </a:r>
          </a:p>
          <a:p>
            <a:pPr algn="ctr"/>
            <a:endParaRPr lang="en-US" sz="3200" dirty="0">
              <a:solidFill>
                <a:srgbClr val="FEEEDA"/>
              </a:solidFill>
              <a:effectLst>
                <a:glow rad="101600">
                  <a:schemeClr val="tx1">
                    <a:alpha val="60000"/>
                  </a:schemeClr>
                </a:glow>
              </a:effectLst>
              <a:latin typeface="Adobe Garamond Pro" panose="02020502060506020403" pitchFamily="18" charset="0"/>
            </a:endParaRPr>
          </a:p>
          <a:p>
            <a:pPr algn="ctr"/>
            <a:r>
              <a:rPr lang="en-US" sz="3200" b="1" dirty="0" smtClean="0">
                <a:solidFill>
                  <a:srgbClr val="FEEEDA"/>
                </a:solidFill>
                <a:effectLst>
                  <a:glow rad="101600">
                    <a:schemeClr val="tx1">
                      <a:alpha val="60000"/>
                    </a:schemeClr>
                  </a:glow>
                </a:effectLst>
                <a:latin typeface="Adobe Garamond Pro" panose="02020502060506020403" pitchFamily="18" charset="0"/>
              </a:rPr>
              <a:t>Cephas/Peter</a:t>
            </a:r>
          </a:p>
          <a:p>
            <a:pPr algn="ctr"/>
            <a:r>
              <a:rPr lang="en-US" sz="3200" dirty="0" smtClean="0">
                <a:solidFill>
                  <a:srgbClr val="FEEEDA"/>
                </a:solidFill>
                <a:effectLst>
                  <a:glow rad="101600">
                    <a:schemeClr val="tx1">
                      <a:alpha val="60000"/>
                    </a:schemeClr>
                  </a:glow>
                </a:effectLst>
                <a:latin typeface="Adobe Garamond Pro" panose="02020502060506020403" pitchFamily="18" charset="0"/>
              </a:rPr>
              <a:t>Luke 24:34 “The Lord has really risen and has appeared to Simon”</a:t>
            </a:r>
            <a:endParaRPr lang="en-US" sz="3200" dirty="0">
              <a:solidFill>
                <a:srgbClr val="FEEEDA"/>
              </a:solidFill>
              <a:effectLst>
                <a:glow rad="101600">
                  <a:schemeClr val="tx1">
                    <a:alpha val="60000"/>
                  </a:schemeClr>
                </a:glow>
              </a:effectLst>
              <a:latin typeface="Adobe Garamond Pro" panose="02020502060506020403" pitchFamily="18" charset="0"/>
            </a:endParaRPr>
          </a:p>
        </p:txBody>
      </p:sp>
      <p:sp>
        <p:nvSpPr>
          <p:cNvPr id="6" name="TextBox 5"/>
          <p:cNvSpPr txBox="1"/>
          <p:nvPr/>
        </p:nvSpPr>
        <p:spPr>
          <a:xfrm>
            <a:off x="5382391" y="6396335"/>
            <a:ext cx="3810001" cy="461665"/>
          </a:xfrm>
          <a:prstGeom prst="rect">
            <a:avLst/>
          </a:prstGeom>
          <a:noFill/>
        </p:spPr>
        <p:txBody>
          <a:bodyPr wrap="square" rtlCol="0">
            <a:spAutoFit/>
          </a:bodyPr>
          <a:lstStyle/>
          <a:p>
            <a:pPr algn="ctr"/>
            <a:r>
              <a:rPr lang="en-US" sz="2400" dirty="0" smtClean="0">
                <a:solidFill>
                  <a:srgbClr val="FDE5C7"/>
                </a:solidFill>
                <a:latin typeface="Adobe Garamond Pro Bold" panose="02020702060506020403" pitchFamily="18" charset="0"/>
              </a:rPr>
              <a:t>The Resurrection  Of Christ</a:t>
            </a:r>
          </a:p>
        </p:txBody>
      </p:sp>
    </p:spTree>
    <p:extLst>
      <p:ext uri="{BB962C8B-B14F-4D97-AF65-F5344CB8AC3E}">
        <p14:creationId xmlns:p14="http://schemas.microsoft.com/office/powerpoint/2010/main" val="9848011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4" end="4"/>
                                            </p:txEl>
                                          </p:spTgt>
                                        </p:tgtEl>
                                        <p:attrNameLst>
                                          <p:attrName>style.visibility</p:attrName>
                                        </p:attrNameLst>
                                      </p:cBhvr>
                                      <p:to>
                                        <p:strVal val="visible"/>
                                      </p:to>
                                    </p:set>
                                    <p:animEffect transition="in" filter="fade">
                                      <p:cBhvr>
                                        <p:cTn id="1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48255" y="0"/>
            <a:ext cx="7295745" cy="6858000"/>
          </a:xfrm>
          <a:prstGeom prst="rect">
            <a:avLst/>
          </a:prstGeom>
        </p:spPr>
      </p:pic>
      <p:sp>
        <p:nvSpPr>
          <p:cNvPr id="4" name="Rectangle 3"/>
          <p:cNvSpPr/>
          <p:nvPr/>
        </p:nvSpPr>
        <p:spPr>
          <a:xfrm>
            <a:off x="1799863" y="0"/>
            <a:ext cx="7344137" cy="6858000"/>
          </a:xfrm>
          <a:prstGeom prst="rect">
            <a:avLst/>
          </a:prstGeom>
          <a:gradFill>
            <a:gsLst>
              <a:gs pos="0">
                <a:schemeClr val="tx1">
                  <a:alpha val="0"/>
                </a:schemeClr>
              </a:gs>
              <a:gs pos="28000">
                <a:schemeClr val="tx1">
                  <a:alpha val="52000"/>
                </a:schemeClr>
              </a:gs>
              <a:gs pos="100000">
                <a:schemeClr val="tx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0"/>
            <a:ext cx="9144000" cy="5016758"/>
          </a:xfrm>
          <a:prstGeom prst="rect">
            <a:avLst/>
          </a:prstGeom>
          <a:noFill/>
        </p:spPr>
        <p:txBody>
          <a:bodyPr wrap="square" rtlCol="0">
            <a:spAutoFit/>
          </a:bodyPr>
          <a:lstStyle/>
          <a:p>
            <a:pPr algn="ctr"/>
            <a:r>
              <a:rPr lang="en-US" sz="4000" dirty="0" smtClean="0">
                <a:solidFill>
                  <a:srgbClr val="FDE5C7"/>
                </a:solidFill>
                <a:latin typeface="Adobe Garamond Pro Bold" panose="02020702060506020403" pitchFamily="18" charset="0"/>
              </a:rPr>
              <a:t>1 Corinthians 15:5-8</a:t>
            </a:r>
          </a:p>
          <a:p>
            <a:pPr algn="ctr"/>
            <a:r>
              <a:rPr lang="en-US" sz="2400" dirty="0" smtClean="0">
                <a:solidFill>
                  <a:srgbClr val="FEEEDA"/>
                </a:solidFill>
                <a:effectLst>
                  <a:glow rad="101600">
                    <a:schemeClr val="tx1">
                      <a:alpha val="60000"/>
                    </a:schemeClr>
                  </a:glow>
                </a:effectLst>
                <a:latin typeface="Adobe Garamond Pro" panose="02020502060506020403" pitchFamily="18" charset="0"/>
              </a:rPr>
              <a:t>“and that He appeared to Cephas, then to the twelve. After that He appeared to more than five hundred brethren at one time, most of whom remain until not, but some have fallen asleep; then He appeared to James, then to all the apostles; and last of all, as to one untimely born, He appeared to me also.”</a:t>
            </a:r>
          </a:p>
          <a:p>
            <a:pPr algn="ctr"/>
            <a:endParaRPr lang="en-US" sz="3200" dirty="0">
              <a:solidFill>
                <a:srgbClr val="FEEEDA"/>
              </a:solidFill>
              <a:effectLst>
                <a:glow rad="101600">
                  <a:schemeClr val="tx1">
                    <a:alpha val="60000"/>
                  </a:schemeClr>
                </a:glow>
              </a:effectLst>
              <a:latin typeface="Adobe Garamond Pro" panose="02020502060506020403" pitchFamily="18" charset="0"/>
            </a:endParaRPr>
          </a:p>
          <a:p>
            <a:pPr algn="ctr"/>
            <a:r>
              <a:rPr lang="en-US" sz="3200" b="1" dirty="0" smtClean="0">
                <a:solidFill>
                  <a:srgbClr val="FEEEDA"/>
                </a:solidFill>
                <a:effectLst>
                  <a:glow rad="101600">
                    <a:schemeClr val="tx1">
                      <a:alpha val="60000"/>
                    </a:schemeClr>
                  </a:glow>
                </a:effectLst>
                <a:latin typeface="Adobe Garamond Pro" panose="02020502060506020403" pitchFamily="18" charset="0"/>
              </a:rPr>
              <a:t>The Twelve</a:t>
            </a:r>
          </a:p>
          <a:p>
            <a:pPr algn="ctr"/>
            <a:r>
              <a:rPr lang="en-US" sz="3200" dirty="0" smtClean="0">
                <a:solidFill>
                  <a:srgbClr val="FEEEDA"/>
                </a:solidFill>
                <a:effectLst>
                  <a:glow rad="101600">
                    <a:schemeClr val="tx1">
                      <a:alpha val="60000"/>
                    </a:schemeClr>
                  </a:glow>
                </a:effectLst>
                <a:latin typeface="Adobe Garamond Pro" panose="02020502060506020403" pitchFamily="18" charset="0"/>
              </a:rPr>
              <a:t>Luke 24:36 “While they were telling these things,       He Himself stood in their midst and said to them,          ‘Peace be to you.’”</a:t>
            </a:r>
            <a:endParaRPr lang="en-US" sz="3200" dirty="0">
              <a:solidFill>
                <a:srgbClr val="FEEEDA"/>
              </a:solidFill>
              <a:effectLst>
                <a:glow rad="101600">
                  <a:schemeClr val="tx1">
                    <a:alpha val="60000"/>
                  </a:schemeClr>
                </a:glow>
              </a:effectLst>
              <a:latin typeface="Adobe Garamond Pro" panose="02020502060506020403" pitchFamily="18" charset="0"/>
            </a:endParaRPr>
          </a:p>
        </p:txBody>
      </p:sp>
      <p:sp>
        <p:nvSpPr>
          <p:cNvPr id="6" name="TextBox 5"/>
          <p:cNvSpPr txBox="1"/>
          <p:nvPr/>
        </p:nvSpPr>
        <p:spPr>
          <a:xfrm>
            <a:off x="5382391" y="6396335"/>
            <a:ext cx="3810001" cy="461665"/>
          </a:xfrm>
          <a:prstGeom prst="rect">
            <a:avLst/>
          </a:prstGeom>
          <a:noFill/>
        </p:spPr>
        <p:txBody>
          <a:bodyPr wrap="square" rtlCol="0">
            <a:spAutoFit/>
          </a:bodyPr>
          <a:lstStyle/>
          <a:p>
            <a:pPr algn="ctr"/>
            <a:r>
              <a:rPr lang="en-US" sz="2400" dirty="0" smtClean="0">
                <a:solidFill>
                  <a:srgbClr val="FDE5C7"/>
                </a:solidFill>
                <a:latin typeface="Adobe Garamond Pro Bold" panose="02020702060506020403" pitchFamily="18" charset="0"/>
              </a:rPr>
              <a:t>The Resurrection  Of Christ</a:t>
            </a:r>
          </a:p>
        </p:txBody>
      </p:sp>
    </p:spTree>
    <p:extLst>
      <p:ext uri="{BB962C8B-B14F-4D97-AF65-F5344CB8AC3E}">
        <p14:creationId xmlns:p14="http://schemas.microsoft.com/office/powerpoint/2010/main" val="3453121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48255" y="0"/>
            <a:ext cx="7295745" cy="6858000"/>
          </a:xfrm>
          <a:prstGeom prst="rect">
            <a:avLst/>
          </a:prstGeom>
        </p:spPr>
      </p:pic>
      <p:sp>
        <p:nvSpPr>
          <p:cNvPr id="4" name="Rectangle 3"/>
          <p:cNvSpPr/>
          <p:nvPr/>
        </p:nvSpPr>
        <p:spPr>
          <a:xfrm>
            <a:off x="1799863" y="0"/>
            <a:ext cx="7344137" cy="6858000"/>
          </a:xfrm>
          <a:prstGeom prst="rect">
            <a:avLst/>
          </a:prstGeom>
          <a:gradFill>
            <a:gsLst>
              <a:gs pos="0">
                <a:schemeClr val="tx1">
                  <a:alpha val="0"/>
                </a:schemeClr>
              </a:gs>
              <a:gs pos="28000">
                <a:schemeClr val="tx1">
                  <a:alpha val="52000"/>
                </a:schemeClr>
              </a:gs>
              <a:gs pos="100000">
                <a:schemeClr val="tx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0"/>
            <a:ext cx="9144000" cy="3539430"/>
          </a:xfrm>
          <a:prstGeom prst="rect">
            <a:avLst/>
          </a:prstGeom>
          <a:noFill/>
        </p:spPr>
        <p:txBody>
          <a:bodyPr wrap="square" rtlCol="0">
            <a:spAutoFit/>
          </a:bodyPr>
          <a:lstStyle/>
          <a:p>
            <a:pPr algn="ctr"/>
            <a:r>
              <a:rPr lang="en-US" sz="4000" dirty="0" smtClean="0">
                <a:solidFill>
                  <a:srgbClr val="FDE5C7"/>
                </a:solidFill>
                <a:latin typeface="Adobe Garamond Pro Bold" panose="02020702060506020403" pitchFamily="18" charset="0"/>
              </a:rPr>
              <a:t>1 Corinthians 15:5-8</a:t>
            </a:r>
          </a:p>
          <a:p>
            <a:pPr algn="ctr"/>
            <a:r>
              <a:rPr lang="en-US" sz="2400" dirty="0" smtClean="0">
                <a:solidFill>
                  <a:srgbClr val="FEEEDA"/>
                </a:solidFill>
                <a:effectLst>
                  <a:glow rad="101600">
                    <a:schemeClr val="tx1">
                      <a:alpha val="60000"/>
                    </a:schemeClr>
                  </a:glow>
                </a:effectLst>
                <a:latin typeface="Adobe Garamond Pro" panose="02020502060506020403" pitchFamily="18" charset="0"/>
              </a:rPr>
              <a:t>“and that He appeared to Cephas, then to the twelve. After that He appeared to more than five hundred brethren at one time, most of whom remain until not, but some have fallen asleep; then He appeared to James, then to all the apostles; and last of all, as to one untimely born, He appeared to me also.”</a:t>
            </a:r>
          </a:p>
          <a:p>
            <a:pPr algn="ctr"/>
            <a:endParaRPr lang="en-US" sz="3200" dirty="0">
              <a:solidFill>
                <a:srgbClr val="FEEEDA"/>
              </a:solidFill>
              <a:effectLst>
                <a:glow rad="101600">
                  <a:schemeClr val="tx1">
                    <a:alpha val="60000"/>
                  </a:schemeClr>
                </a:glow>
              </a:effectLst>
              <a:latin typeface="Adobe Garamond Pro" panose="02020502060506020403" pitchFamily="18" charset="0"/>
            </a:endParaRPr>
          </a:p>
          <a:p>
            <a:pPr algn="ctr"/>
            <a:r>
              <a:rPr lang="en-US" sz="3200" b="1" dirty="0" smtClean="0">
                <a:solidFill>
                  <a:srgbClr val="FEEEDA"/>
                </a:solidFill>
                <a:effectLst>
                  <a:glow rad="101600">
                    <a:schemeClr val="tx1">
                      <a:alpha val="60000"/>
                    </a:schemeClr>
                  </a:glow>
                </a:effectLst>
                <a:latin typeface="Adobe Garamond Pro" panose="02020502060506020403" pitchFamily="18" charset="0"/>
              </a:rPr>
              <a:t>The 500</a:t>
            </a:r>
            <a:endParaRPr lang="en-US" sz="3200" dirty="0">
              <a:solidFill>
                <a:srgbClr val="FEEEDA"/>
              </a:solidFill>
              <a:effectLst>
                <a:glow rad="101600">
                  <a:schemeClr val="tx1">
                    <a:alpha val="60000"/>
                  </a:schemeClr>
                </a:glow>
              </a:effectLst>
              <a:latin typeface="Adobe Garamond Pro" panose="02020502060506020403" pitchFamily="18" charset="0"/>
            </a:endParaRPr>
          </a:p>
        </p:txBody>
      </p:sp>
      <p:sp>
        <p:nvSpPr>
          <p:cNvPr id="6" name="TextBox 5"/>
          <p:cNvSpPr txBox="1"/>
          <p:nvPr/>
        </p:nvSpPr>
        <p:spPr>
          <a:xfrm>
            <a:off x="5382391" y="6396335"/>
            <a:ext cx="3810001" cy="461665"/>
          </a:xfrm>
          <a:prstGeom prst="rect">
            <a:avLst/>
          </a:prstGeom>
          <a:noFill/>
        </p:spPr>
        <p:txBody>
          <a:bodyPr wrap="square" rtlCol="0">
            <a:spAutoFit/>
          </a:bodyPr>
          <a:lstStyle/>
          <a:p>
            <a:pPr algn="ctr"/>
            <a:r>
              <a:rPr lang="en-US" sz="2400" dirty="0" smtClean="0">
                <a:solidFill>
                  <a:srgbClr val="FDE5C7"/>
                </a:solidFill>
                <a:latin typeface="Adobe Garamond Pro Bold" panose="02020702060506020403" pitchFamily="18" charset="0"/>
              </a:rPr>
              <a:t>The Resurrection  Of Christ</a:t>
            </a:r>
          </a:p>
        </p:txBody>
      </p:sp>
    </p:spTree>
    <p:extLst>
      <p:ext uri="{BB962C8B-B14F-4D97-AF65-F5344CB8AC3E}">
        <p14:creationId xmlns:p14="http://schemas.microsoft.com/office/powerpoint/2010/main" val="36596923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48255" y="0"/>
            <a:ext cx="7295745" cy="6858000"/>
          </a:xfrm>
          <a:prstGeom prst="rect">
            <a:avLst/>
          </a:prstGeom>
        </p:spPr>
      </p:pic>
      <p:sp>
        <p:nvSpPr>
          <p:cNvPr id="4" name="Rectangle 3"/>
          <p:cNvSpPr/>
          <p:nvPr/>
        </p:nvSpPr>
        <p:spPr>
          <a:xfrm>
            <a:off x="1799863" y="0"/>
            <a:ext cx="7344137" cy="6858000"/>
          </a:xfrm>
          <a:prstGeom prst="rect">
            <a:avLst/>
          </a:prstGeom>
          <a:gradFill>
            <a:gsLst>
              <a:gs pos="0">
                <a:schemeClr val="tx1">
                  <a:alpha val="0"/>
                </a:schemeClr>
              </a:gs>
              <a:gs pos="28000">
                <a:schemeClr val="tx1">
                  <a:alpha val="52000"/>
                </a:schemeClr>
              </a:gs>
              <a:gs pos="100000">
                <a:schemeClr val="tx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0"/>
            <a:ext cx="9144000" cy="5509200"/>
          </a:xfrm>
          <a:prstGeom prst="rect">
            <a:avLst/>
          </a:prstGeom>
          <a:noFill/>
        </p:spPr>
        <p:txBody>
          <a:bodyPr wrap="square" rtlCol="0">
            <a:spAutoFit/>
          </a:bodyPr>
          <a:lstStyle/>
          <a:p>
            <a:pPr algn="ctr"/>
            <a:r>
              <a:rPr lang="en-US" sz="4000" dirty="0" smtClean="0">
                <a:solidFill>
                  <a:srgbClr val="FDE5C7"/>
                </a:solidFill>
                <a:latin typeface="Adobe Garamond Pro Bold" panose="02020702060506020403" pitchFamily="18" charset="0"/>
              </a:rPr>
              <a:t>1 Corinthians 15:5-8</a:t>
            </a:r>
          </a:p>
          <a:p>
            <a:pPr algn="ctr"/>
            <a:r>
              <a:rPr lang="en-US" sz="2400" dirty="0" smtClean="0">
                <a:solidFill>
                  <a:srgbClr val="FEEEDA"/>
                </a:solidFill>
                <a:effectLst>
                  <a:glow rad="101600">
                    <a:schemeClr val="tx1">
                      <a:alpha val="60000"/>
                    </a:schemeClr>
                  </a:glow>
                </a:effectLst>
                <a:latin typeface="Adobe Garamond Pro" panose="02020502060506020403" pitchFamily="18" charset="0"/>
              </a:rPr>
              <a:t>“and that He appeared to Cephas, then to the twelve. After that He appeared to more than five hundred brethren at one time, most of whom remain until not, but some have fallen asleep; then He appeared to James, then to all the apostles; and last of all, as to one untimely born, He appeared to me also.”</a:t>
            </a:r>
          </a:p>
          <a:p>
            <a:pPr algn="ctr"/>
            <a:endParaRPr lang="en-US" sz="3200" dirty="0">
              <a:solidFill>
                <a:srgbClr val="FEEEDA"/>
              </a:solidFill>
              <a:effectLst>
                <a:glow rad="101600">
                  <a:schemeClr val="tx1">
                    <a:alpha val="60000"/>
                  </a:schemeClr>
                </a:glow>
              </a:effectLst>
              <a:latin typeface="Adobe Garamond Pro" panose="02020502060506020403" pitchFamily="18" charset="0"/>
            </a:endParaRPr>
          </a:p>
          <a:p>
            <a:pPr algn="ctr"/>
            <a:r>
              <a:rPr lang="en-US" sz="3200" b="1" dirty="0" smtClean="0">
                <a:solidFill>
                  <a:srgbClr val="FEEEDA"/>
                </a:solidFill>
                <a:effectLst>
                  <a:glow rad="101600">
                    <a:schemeClr val="tx1">
                      <a:alpha val="60000"/>
                    </a:schemeClr>
                  </a:glow>
                </a:effectLst>
                <a:latin typeface="Adobe Garamond Pro" panose="02020502060506020403" pitchFamily="18" charset="0"/>
              </a:rPr>
              <a:t>James, then all the Apostles</a:t>
            </a:r>
          </a:p>
          <a:p>
            <a:pPr algn="ctr"/>
            <a:r>
              <a:rPr lang="en-US" sz="3200" dirty="0" smtClean="0">
                <a:solidFill>
                  <a:srgbClr val="FEEEDA"/>
                </a:solidFill>
                <a:effectLst>
                  <a:glow rad="101600">
                    <a:schemeClr val="tx1">
                      <a:alpha val="60000"/>
                    </a:schemeClr>
                  </a:glow>
                </a:effectLst>
                <a:latin typeface="Adobe Garamond Pro" panose="02020502060506020403" pitchFamily="18" charset="0"/>
              </a:rPr>
              <a:t>Acts 1:8 “you will receive power when the Holy Spirit has come upon you; and you shall be My witnesses in both Jerusalem, and in all Judea and Samaria, and even to the remotest part of the earth”</a:t>
            </a:r>
            <a:endParaRPr lang="en-US" sz="3200" dirty="0">
              <a:solidFill>
                <a:srgbClr val="FEEEDA"/>
              </a:solidFill>
              <a:effectLst>
                <a:glow rad="101600">
                  <a:schemeClr val="tx1">
                    <a:alpha val="60000"/>
                  </a:schemeClr>
                </a:glow>
              </a:effectLst>
              <a:latin typeface="Adobe Garamond Pro" panose="02020502060506020403" pitchFamily="18" charset="0"/>
            </a:endParaRPr>
          </a:p>
        </p:txBody>
      </p:sp>
      <p:sp>
        <p:nvSpPr>
          <p:cNvPr id="6" name="TextBox 5"/>
          <p:cNvSpPr txBox="1"/>
          <p:nvPr/>
        </p:nvSpPr>
        <p:spPr>
          <a:xfrm>
            <a:off x="5382391" y="6396335"/>
            <a:ext cx="3810001" cy="461665"/>
          </a:xfrm>
          <a:prstGeom prst="rect">
            <a:avLst/>
          </a:prstGeom>
          <a:noFill/>
        </p:spPr>
        <p:txBody>
          <a:bodyPr wrap="square" rtlCol="0">
            <a:spAutoFit/>
          </a:bodyPr>
          <a:lstStyle/>
          <a:p>
            <a:pPr algn="ctr"/>
            <a:r>
              <a:rPr lang="en-US" sz="2400" dirty="0" smtClean="0">
                <a:solidFill>
                  <a:srgbClr val="FDE5C7"/>
                </a:solidFill>
                <a:latin typeface="Adobe Garamond Pro Bold" panose="02020702060506020403" pitchFamily="18" charset="0"/>
              </a:rPr>
              <a:t>The Resurrection  Of Christ</a:t>
            </a:r>
          </a:p>
        </p:txBody>
      </p:sp>
    </p:spTree>
    <p:extLst>
      <p:ext uri="{BB962C8B-B14F-4D97-AF65-F5344CB8AC3E}">
        <p14:creationId xmlns:p14="http://schemas.microsoft.com/office/powerpoint/2010/main" val="39890502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48255" y="0"/>
            <a:ext cx="7295745" cy="6858000"/>
          </a:xfrm>
          <a:prstGeom prst="rect">
            <a:avLst/>
          </a:prstGeom>
        </p:spPr>
      </p:pic>
      <p:sp>
        <p:nvSpPr>
          <p:cNvPr id="4" name="Rectangle 3"/>
          <p:cNvSpPr/>
          <p:nvPr/>
        </p:nvSpPr>
        <p:spPr>
          <a:xfrm>
            <a:off x="1799863" y="0"/>
            <a:ext cx="7344137" cy="6858000"/>
          </a:xfrm>
          <a:prstGeom prst="rect">
            <a:avLst/>
          </a:prstGeom>
          <a:gradFill>
            <a:gsLst>
              <a:gs pos="0">
                <a:schemeClr val="tx1">
                  <a:alpha val="0"/>
                </a:schemeClr>
              </a:gs>
              <a:gs pos="28000">
                <a:schemeClr val="tx1">
                  <a:alpha val="52000"/>
                </a:schemeClr>
              </a:gs>
              <a:gs pos="100000">
                <a:schemeClr val="tx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0"/>
            <a:ext cx="9144000" cy="4031873"/>
          </a:xfrm>
          <a:prstGeom prst="rect">
            <a:avLst/>
          </a:prstGeom>
          <a:noFill/>
        </p:spPr>
        <p:txBody>
          <a:bodyPr wrap="square" rtlCol="0">
            <a:spAutoFit/>
          </a:bodyPr>
          <a:lstStyle/>
          <a:p>
            <a:pPr algn="ctr"/>
            <a:r>
              <a:rPr lang="en-US" sz="4000" dirty="0" smtClean="0">
                <a:solidFill>
                  <a:srgbClr val="FDE5C7"/>
                </a:solidFill>
                <a:latin typeface="Adobe Garamond Pro Bold" panose="02020702060506020403" pitchFamily="18" charset="0"/>
              </a:rPr>
              <a:t>1 Corinthians 15:5-8</a:t>
            </a:r>
          </a:p>
          <a:p>
            <a:pPr algn="ctr"/>
            <a:r>
              <a:rPr lang="en-US" sz="2400" dirty="0" smtClean="0">
                <a:solidFill>
                  <a:srgbClr val="FEEEDA"/>
                </a:solidFill>
                <a:effectLst>
                  <a:glow rad="101600">
                    <a:schemeClr val="tx1">
                      <a:alpha val="60000"/>
                    </a:schemeClr>
                  </a:glow>
                </a:effectLst>
                <a:latin typeface="Adobe Garamond Pro" panose="02020502060506020403" pitchFamily="18" charset="0"/>
              </a:rPr>
              <a:t>“and that He appeared to Cephas, then to the twelve. After that He appeared to more than five hundred brethren at one time, most of whom remain until not, but some have fallen asleep; then He appeared to James, then to all the apostles; and last of all, as to one untimely born, He appeared to me also.”</a:t>
            </a:r>
          </a:p>
          <a:p>
            <a:pPr algn="ctr"/>
            <a:endParaRPr lang="en-US" sz="3200" dirty="0">
              <a:solidFill>
                <a:srgbClr val="FEEEDA"/>
              </a:solidFill>
              <a:effectLst>
                <a:glow rad="101600">
                  <a:schemeClr val="tx1">
                    <a:alpha val="60000"/>
                  </a:schemeClr>
                </a:glow>
              </a:effectLst>
              <a:latin typeface="Adobe Garamond Pro" panose="02020502060506020403" pitchFamily="18" charset="0"/>
            </a:endParaRPr>
          </a:p>
          <a:p>
            <a:pPr algn="ctr"/>
            <a:r>
              <a:rPr lang="en-US" sz="3200" b="1" dirty="0" smtClean="0">
                <a:solidFill>
                  <a:srgbClr val="FEEEDA"/>
                </a:solidFill>
                <a:effectLst>
                  <a:glow rad="101600">
                    <a:schemeClr val="tx1">
                      <a:alpha val="60000"/>
                    </a:schemeClr>
                  </a:glow>
                </a:effectLst>
                <a:latin typeface="Adobe Garamond Pro" panose="02020502060506020403" pitchFamily="18" charset="0"/>
              </a:rPr>
              <a:t>He appeared to me also</a:t>
            </a:r>
          </a:p>
          <a:p>
            <a:pPr algn="ctr"/>
            <a:r>
              <a:rPr lang="en-US" sz="3200" dirty="0" smtClean="0">
                <a:solidFill>
                  <a:srgbClr val="FEEEDA"/>
                </a:solidFill>
                <a:effectLst>
                  <a:glow rad="101600">
                    <a:schemeClr val="tx1">
                      <a:alpha val="60000"/>
                    </a:schemeClr>
                  </a:glow>
                </a:effectLst>
                <a:latin typeface="Adobe Garamond Pro" panose="02020502060506020403" pitchFamily="18" charset="0"/>
              </a:rPr>
              <a:t>Acts 9:5 “I am Jesus whom you are persecuting…”</a:t>
            </a:r>
            <a:endParaRPr lang="en-US" sz="3200" dirty="0">
              <a:solidFill>
                <a:srgbClr val="FEEEDA"/>
              </a:solidFill>
              <a:effectLst>
                <a:glow rad="101600">
                  <a:schemeClr val="tx1">
                    <a:alpha val="60000"/>
                  </a:schemeClr>
                </a:glow>
              </a:effectLst>
              <a:latin typeface="Adobe Garamond Pro" panose="02020502060506020403" pitchFamily="18" charset="0"/>
            </a:endParaRPr>
          </a:p>
        </p:txBody>
      </p:sp>
      <p:sp>
        <p:nvSpPr>
          <p:cNvPr id="6" name="TextBox 5"/>
          <p:cNvSpPr txBox="1"/>
          <p:nvPr/>
        </p:nvSpPr>
        <p:spPr>
          <a:xfrm>
            <a:off x="5382391" y="6396335"/>
            <a:ext cx="3810001" cy="461665"/>
          </a:xfrm>
          <a:prstGeom prst="rect">
            <a:avLst/>
          </a:prstGeom>
          <a:noFill/>
        </p:spPr>
        <p:txBody>
          <a:bodyPr wrap="square" rtlCol="0">
            <a:spAutoFit/>
          </a:bodyPr>
          <a:lstStyle/>
          <a:p>
            <a:pPr algn="ctr"/>
            <a:r>
              <a:rPr lang="en-US" sz="2400" dirty="0" smtClean="0">
                <a:solidFill>
                  <a:srgbClr val="FDE5C7"/>
                </a:solidFill>
                <a:latin typeface="Adobe Garamond Pro Bold" panose="02020702060506020403" pitchFamily="18" charset="0"/>
              </a:rPr>
              <a:t>The Resurrection  Of Christ</a:t>
            </a:r>
          </a:p>
        </p:txBody>
      </p:sp>
    </p:spTree>
    <p:extLst>
      <p:ext uri="{BB962C8B-B14F-4D97-AF65-F5344CB8AC3E}">
        <p14:creationId xmlns:p14="http://schemas.microsoft.com/office/powerpoint/2010/main" val="27405879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48255" y="0"/>
            <a:ext cx="7295745" cy="6858000"/>
          </a:xfrm>
          <a:prstGeom prst="rect">
            <a:avLst/>
          </a:prstGeom>
        </p:spPr>
      </p:pic>
      <p:sp>
        <p:nvSpPr>
          <p:cNvPr id="4" name="Rectangle 3"/>
          <p:cNvSpPr/>
          <p:nvPr/>
        </p:nvSpPr>
        <p:spPr>
          <a:xfrm>
            <a:off x="1799863" y="0"/>
            <a:ext cx="7344137" cy="6858000"/>
          </a:xfrm>
          <a:prstGeom prst="rect">
            <a:avLst/>
          </a:prstGeom>
          <a:gradFill>
            <a:gsLst>
              <a:gs pos="0">
                <a:schemeClr val="tx1">
                  <a:alpha val="0"/>
                </a:schemeClr>
              </a:gs>
              <a:gs pos="28000">
                <a:schemeClr val="tx1">
                  <a:alpha val="52000"/>
                </a:schemeClr>
              </a:gs>
              <a:gs pos="100000">
                <a:schemeClr val="tx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0"/>
            <a:ext cx="9144000" cy="6617196"/>
          </a:xfrm>
          <a:prstGeom prst="rect">
            <a:avLst/>
          </a:prstGeom>
          <a:noFill/>
        </p:spPr>
        <p:txBody>
          <a:bodyPr wrap="square" rtlCol="0">
            <a:spAutoFit/>
          </a:bodyPr>
          <a:lstStyle/>
          <a:p>
            <a:pPr algn="ctr"/>
            <a:r>
              <a:rPr lang="en-US" sz="4000" dirty="0" smtClean="0">
                <a:solidFill>
                  <a:srgbClr val="FDE5C7"/>
                </a:solidFill>
                <a:latin typeface="Adobe Garamond Pro Bold" panose="02020702060506020403" pitchFamily="18" charset="0"/>
              </a:rPr>
              <a:t>A Lie Was Circulated</a:t>
            </a:r>
          </a:p>
          <a:p>
            <a:pPr algn="ctr"/>
            <a:r>
              <a:rPr lang="en-US" sz="3200" dirty="0" smtClean="0">
                <a:solidFill>
                  <a:srgbClr val="FEEEDA"/>
                </a:solidFill>
                <a:effectLst>
                  <a:glow rad="101600">
                    <a:schemeClr val="tx1">
                      <a:alpha val="60000"/>
                    </a:schemeClr>
                  </a:glow>
                </a:effectLst>
                <a:latin typeface="Adobe Garamond Pro" panose="02020502060506020403" pitchFamily="18" charset="0"/>
              </a:rPr>
              <a:t>Matthew 28:11-15</a:t>
            </a:r>
          </a:p>
          <a:p>
            <a:pPr algn="ctr"/>
            <a:r>
              <a:rPr lang="en-US" sz="3200" dirty="0" smtClean="0">
                <a:solidFill>
                  <a:srgbClr val="FEEEDA"/>
                </a:solidFill>
                <a:effectLst>
                  <a:glow rad="101600">
                    <a:schemeClr val="tx1">
                      <a:alpha val="60000"/>
                    </a:schemeClr>
                  </a:glow>
                </a:effectLst>
                <a:latin typeface="Adobe Garamond Pro" panose="02020502060506020403" pitchFamily="18" charset="0"/>
              </a:rPr>
              <a:t>“Now while they were on their way, some of the guard came into the city and reported to the chief priests all that had happened. And when they had assembled with the elders and consulted together, they gave a large sum of money to the soldiers, and said “You are to say, ‘His disciples came by night and stole Him away while we were asleep.’ And if this should come to the governor’s ears, we will win him over and keep you out of trouble.” And they took the money and did as they had been instructed; and this story was widely spreading among the Jews, and is to this day”</a:t>
            </a:r>
          </a:p>
        </p:txBody>
      </p:sp>
      <p:sp>
        <p:nvSpPr>
          <p:cNvPr id="6" name="TextBox 5"/>
          <p:cNvSpPr txBox="1"/>
          <p:nvPr/>
        </p:nvSpPr>
        <p:spPr>
          <a:xfrm>
            <a:off x="5382391" y="6396335"/>
            <a:ext cx="3810001" cy="461665"/>
          </a:xfrm>
          <a:prstGeom prst="rect">
            <a:avLst/>
          </a:prstGeom>
          <a:noFill/>
        </p:spPr>
        <p:txBody>
          <a:bodyPr wrap="square" rtlCol="0">
            <a:spAutoFit/>
          </a:bodyPr>
          <a:lstStyle/>
          <a:p>
            <a:pPr algn="ctr"/>
            <a:r>
              <a:rPr lang="en-US" sz="2400" dirty="0" smtClean="0">
                <a:solidFill>
                  <a:srgbClr val="FDE5C7"/>
                </a:solidFill>
                <a:latin typeface="Adobe Garamond Pro Bold" panose="02020702060506020403" pitchFamily="18" charset="0"/>
              </a:rPr>
              <a:t>The Resurrection  Of Christ</a:t>
            </a:r>
          </a:p>
        </p:txBody>
      </p:sp>
    </p:spTree>
    <p:extLst>
      <p:ext uri="{BB962C8B-B14F-4D97-AF65-F5344CB8AC3E}">
        <p14:creationId xmlns:p14="http://schemas.microsoft.com/office/powerpoint/2010/main" val="21509862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48255" y="0"/>
            <a:ext cx="7295745" cy="6858000"/>
          </a:xfrm>
          <a:prstGeom prst="rect">
            <a:avLst/>
          </a:prstGeom>
        </p:spPr>
      </p:pic>
      <p:sp>
        <p:nvSpPr>
          <p:cNvPr id="4" name="Rectangle 3"/>
          <p:cNvSpPr/>
          <p:nvPr/>
        </p:nvSpPr>
        <p:spPr>
          <a:xfrm>
            <a:off x="1799863" y="0"/>
            <a:ext cx="7344137" cy="6858000"/>
          </a:xfrm>
          <a:prstGeom prst="rect">
            <a:avLst/>
          </a:prstGeom>
          <a:gradFill>
            <a:gsLst>
              <a:gs pos="0">
                <a:schemeClr val="tx1">
                  <a:alpha val="0"/>
                </a:schemeClr>
              </a:gs>
              <a:gs pos="28000">
                <a:schemeClr val="tx1">
                  <a:alpha val="52000"/>
                </a:schemeClr>
              </a:gs>
              <a:gs pos="100000">
                <a:schemeClr val="tx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0"/>
            <a:ext cx="9144000" cy="5632311"/>
          </a:xfrm>
          <a:prstGeom prst="rect">
            <a:avLst/>
          </a:prstGeom>
          <a:noFill/>
        </p:spPr>
        <p:txBody>
          <a:bodyPr wrap="square" rtlCol="0">
            <a:spAutoFit/>
          </a:bodyPr>
          <a:lstStyle/>
          <a:p>
            <a:pPr algn="ctr"/>
            <a:r>
              <a:rPr lang="en-US" sz="4000" dirty="0" smtClean="0">
                <a:solidFill>
                  <a:srgbClr val="FDE5C7"/>
                </a:solidFill>
                <a:latin typeface="Adobe Garamond Pro Bold" panose="02020702060506020403" pitchFamily="18" charset="0"/>
              </a:rPr>
              <a:t>1 Corinthians 15:12-15</a:t>
            </a:r>
          </a:p>
          <a:p>
            <a:pPr algn="ctr"/>
            <a:r>
              <a:rPr lang="en-US" sz="3200" dirty="0" smtClean="0">
                <a:solidFill>
                  <a:srgbClr val="FEEEDA"/>
                </a:solidFill>
                <a:effectLst>
                  <a:glow rad="101600">
                    <a:schemeClr val="tx1">
                      <a:alpha val="60000"/>
                    </a:schemeClr>
                  </a:glow>
                </a:effectLst>
                <a:latin typeface="Adobe Garamond Pro" panose="02020502060506020403" pitchFamily="18" charset="0"/>
              </a:rPr>
              <a:t>“Now if Christ is preached, that He has been raised from the dead, how do some among you say that there is no resurrection from the dead? But if there is no resurrection of the dead, not even Christ has been raised; and if Christ has not been raised, then our preaching is vain, your faith also is vain. Moreover we are even found to be false witnesses of God, because we testified against God that He raised Christ, whom He did not raise, if in fact the dead are not raised”</a:t>
            </a:r>
          </a:p>
          <a:p>
            <a:pPr algn="ctr"/>
            <a:endParaRPr lang="en-US" sz="3200" dirty="0">
              <a:solidFill>
                <a:srgbClr val="FEEEDA"/>
              </a:solidFill>
              <a:latin typeface="Adobe Garamond Pro" panose="02020502060506020403" pitchFamily="18" charset="0"/>
            </a:endParaRPr>
          </a:p>
        </p:txBody>
      </p:sp>
      <p:sp>
        <p:nvSpPr>
          <p:cNvPr id="6" name="TextBox 5"/>
          <p:cNvSpPr txBox="1"/>
          <p:nvPr/>
        </p:nvSpPr>
        <p:spPr>
          <a:xfrm>
            <a:off x="5382391" y="6396335"/>
            <a:ext cx="3810001" cy="461665"/>
          </a:xfrm>
          <a:prstGeom prst="rect">
            <a:avLst/>
          </a:prstGeom>
          <a:noFill/>
        </p:spPr>
        <p:txBody>
          <a:bodyPr wrap="square" rtlCol="0">
            <a:spAutoFit/>
          </a:bodyPr>
          <a:lstStyle/>
          <a:p>
            <a:pPr algn="ctr"/>
            <a:r>
              <a:rPr lang="en-US" sz="2400" dirty="0" smtClean="0">
                <a:solidFill>
                  <a:srgbClr val="FDE5C7"/>
                </a:solidFill>
                <a:latin typeface="Adobe Garamond Pro Bold" panose="02020702060506020403" pitchFamily="18" charset="0"/>
              </a:rPr>
              <a:t>The Resurrection  Of Christ</a:t>
            </a:r>
          </a:p>
        </p:txBody>
      </p:sp>
    </p:spTree>
    <p:extLst>
      <p:ext uri="{BB962C8B-B14F-4D97-AF65-F5344CB8AC3E}">
        <p14:creationId xmlns:p14="http://schemas.microsoft.com/office/powerpoint/2010/main" val="38983885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48255" y="0"/>
            <a:ext cx="7295745" cy="6858000"/>
          </a:xfrm>
          <a:prstGeom prst="rect">
            <a:avLst/>
          </a:prstGeom>
        </p:spPr>
      </p:pic>
      <p:sp>
        <p:nvSpPr>
          <p:cNvPr id="3" name="Rectangle 2"/>
          <p:cNvSpPr/>
          <p:nvPr/>
        </p:nvSpPr>
        <p:spPr>
          <a:xfrm>
            <a:off x="1799863" y="0"/>
            <a:ext cx="2554311" cy="6858000"/>
          </a:xfrm>
          <a:prstGeom prst="rect">
            <a:avLst/>
          </a:prstGeom>
          <a:gradFill>
            <a:gsLst>
              <a:gs pos="34000">
                <a:schemeClr val="tx1">
                  <a:alpha val="0"/>
                </a:schemeClr>
              </a:gs>
              <a:gs pos="61000">
                <a:schemeClr val="tx1">
                  <a:alpha val="52000"/>
                </a:schemeClr>
              </a:gs>
              <a:gs pos="100000">
                <a:schemeClr val="tx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1325302"/>
            <a:ext cx="4543063" cy="2554545"/>
          </a:xfrm>
          <a:prstGeom prst="rect">
            <a:avLst/>
          </a:prstGeom>
          <a:noFill/>
        </p:spPr>
        <p:txBody>
          <a:bodyPr wrap="square" rtlCol="0">
            <a:spAutoFit/>
          </a:bodyPr>
          <a:lstStyle/>
          <a:p>
            <a:pPr algn="ctr"/>
            <a:r>
              <a:rPr lang="en-US" sz="4000" dirty="0" smtClean="0">
                <a:solidFill>
                  <a:srgbClr val="FDE5C7"/>
                </a:solidFill>
                <a:latin typeface="Adobe Garamond Pro Bold" panose="02020702060506020403" pitchFamily="18" charset="0"/>
              </a:rPr>
              <a:t>The Resurrection  Of Christ</a:t>
            </a:r>
          </a:p>
          <a:p>
            <a:pPr algn="ctr"/>
            <a:endParaRPr lang="en-US" sz="4000" dirty="0" smtClean="0">
              <a:solidFill>
                <a:srgbClr val="FDE5C7"/>
              </a:solidFill>
              <a:latin typeface="Adobe Garamond Pro Bold" panose="02020702060506020403" pitchFamily="18" charset="0"/>
            </a:endParaRPr>
          </a:p>
          <a:p>
            <a:pPr algn="ctr"/>
            <a:r>
              <a:rPr lang="en-US" sz="4000" dirty="0" smtClean="0">
                <a:solidFill>
                  <a:srgbClr val="FDE5C7"/>
                </a:solidFill>
                <a:latin typeface="Adobe Garamond Pro Bold" panose="02020702060506020403" pitchFamily="18" charset="0"/>
              </a:rPr>
              <a:t>1 Corinthians 15</a:t>
            </a:r>
            <a:endParaRPr lang="en-US" sz="4000" dirty="0">
              <a:solidFill>
                <a:srgbClr val="FDE5C7"/>
              </a:solidFill>
              <a:latin typeface="Adobe Garamond Pro Bold" panose="02020702060506020403" pitchFamily="18" charset="0"/>
            </a:endParaRPr>
          </a:p>
        </p:txBody>
      </p:sp>
    </p:spTree>
    <p:extLst>
      <p:ext uri="{BB962C8B-B14F-4D97-AF65-F5344CB8AC3E}">
        <p14:creationId xmlns:p14="http://schemas.microsoft.com/office/powerpoint/2010/main" val="16152175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48255" y="0"/>
            <a:ext cx="7295745" cy="6858000"/>
          </a:xfrm>
          <a:prstGeom prst="rect">
            <a:avLst/>
          </a:prstGeom>
        </p:spPr>
      </p:pic>
      <p:sp>
        <p:nvSpPr>
          <p:cNvPr id="4" name="Rectangle 3"/>
          <p:cNvSpPr/>
          <p:nvPr/>
        </p:nvSpPr>
        <p:spPr>
          <a:xfrm>
            <a:off x="1799863" y="0"/>
            <a:ext cx="7344137" cy="6858000"/>
          </a:xfrm>
          <a:prstGeom prst="rect">
            <a:avLst/>
          </a:prstGeom>
          <a:gradFill>
            <a:gsLst>
              <a:gs pos="0">
                <a:schemeClr val="tx1">
                  <a:alpha val="0"/>
                </a:schemeClr>
              </a:gs>
              <a:gs pos="28000">
                <a:schemeClr val="tx1">
                  <a:alpha val="52000"/>
                </a:schemeClr>
              </a:gs>
              <a:gs pos="100000">
                <a:schemeClr val="tx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0"/>
            <a:ext cx="9144000" cy="3662541"/>
          </a:xfrm>
          <a:prstGeom prst="rect">
            <a:avLst/>
          </a:prstGeom>
          <a:noFill/>
        </p:spPr>
        <p:txBody>
          <a:bodyPr wrap="square" rtlCol="0">
            <a:spAutoFit/>
          </a:bodyPr>
          <a:lstStyle/>
          <a:p>
            <a:pPr algn="ctr"/>
            <a:r>
              <a:rPr lang="en-US" sz="4000" dirty="0" smtClean="0">
                <a:solidFill>
                  <a:srgbClr val="FDE5C7"/>
                </a:solidFill>
                <a:latin typeface="Adobe Garamond Pro Bold" panose="02020702060506020403" pitchFamily="18" charset="0"/>
              </a:rPr>
              <a:t>All Will Be Resurrected</a:t>
            </a:r>
          </a:p>
          <a:p>
            <a:pPr algn="ctr"/>
            <a:r>
              <a:rPr lang="en-US" sz="3200" dirty="0" smtClean="0">
                <a:solidFill>
                  <a:srgbClr val="FEEEDA"/>
                </a:solidFill>
                <a:effectLst>
                  <a:glow rad="101600">
                    <a:schemeClr val="tx1">
                      <a:alpha val="60000"/>
                    </a:schemeClr>
                  </a:glow>
                </a:effectLst>
                <a:latin typeface="Adobe Garamond Pro" panose="02020502060506020403" pitchFamily="18" charset="0"/>
              </a:rPr>
              <a:t>John 5:28-29</a:t>
            </a:r>
          </a:p>
          <a:p>
            <a:pPr algn="ctr"/>
            <a:r>
              <a:rPr lang="en-US" sz="3200" dirty="0" smtClean="0">
                <a:solidFill>
                  <a:srgbClr val="FEEEDA"/>
                </a:solidFill>
                <a:effectLst>
                  <a:glow rad="101600">
                    <a:schemeClr val="tx1">
                      <a:alpha val="60000"/>
                    </a:schemeClr>
                  </a:glow>
                </a:effectLst>
                <a:latin typeface="Adobe Garamond Pro" panose="02020502060506020403" pitchFamily="18" charset="0"/>
              </a:rPr>
              <a:t>“an hour is coming, in which all who are in the tombs will hear His voice, and will come forth; those who did the good deeds to a resurrection of life, those who committed the evil deeds to a resurrection of judgment” </a:t>
            </a:r>
          </a:p>
          <a:p>
            <a:pPr algn="ctr"/>
            <a:endParaRPr lang="en-US" sz="3200" dirty="0">
              <a:solidFill>
                <a:srgbClr val="FEEEDA"/>
              </a:solidFill>
              <a:latin typeface="Adobe Garamond Pro" panose="02020502060506020403" pitchFamily="18" charset="0"/>
            </a:endParaRPr>
          </a:p>
        </p:txBody>
      </p:sp>
      <p:sp>
        <p:nvSpPr>
          <p:cNvPr id="6" name="TextBox 5"/>
          <p:cNvSpPr txBox="1"/>
          <p:nvPr/>
        </p:nvSpPr>
        <p:spPr>
          <a:xfrm>
            <a:off x="5382391" y="6396335"/>
            <a:ext cx="3810001" cy="461665"/>
          </a:xfrm>
          <a:prstGeom prst="rect">
            <a:avLst/>
          </a:prstGeom>
          <a:noFill/>
        </p:spPr>
        <p:txBody>
          <a:bodyPr wrap="square" rtlCol="0">
            <a:spAutoFit/>
          </a:bodyPr>
          <a:lstStyle/>
          <a:p>
            <a:pPr algn="ctr"/>
            <a:r>
              <a:rPr lang="en-US" sz="2400" dirty="0" smtClean="0">
                <a:solidFill>
                  <a:srgbClr val="FDE5C7"/>
                </a:solidFill>
                <a:latin typeface="Adobe Garamond Pro Bold" panose="02020702060506020403" pitchFamily="18" charset="0"/>
              </a:rPr>
              <a:t>The Resurrection  Of Christ</a:t>
            </a:r>
          </a:p>
        </p:txBody>
      </p:sp>
    </p:spTree>
    <p:extLst>
      <p:ext uri="{BB962C8B-B14F-4D97-AF65-F5344CB8AC3E}">
        <p14:creationId xmlns:p14="http://schemas.microsoft.com/office/powerpoint/2010/main" val="30174014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48255" y="0"/>
            <a:ext cx="7295745" cy="6858000"/>
          </a:xfrm>
          <a:prstGeom prst="rect">
            <a:avLst/>
          </a:prstGeom>
        </p:spPr>
      </p:pic>
      <p:sp>
        <p:nvSpPr>
          <p:cNvPr id="4" name="Rectangle 3"/>
          <p:cNvSpPr/>
          <p:nvPr/>
        </p:nvSpPr>
        <p:spPr>
          <a:xfrm>
            <a:off x="1799863" y="0"/>
            <a:ext cx="7344137" cy="6858000"/>
          </a:xfrm>
          <a:prstGeom prst="rect">
            <a:avLst/>
          </a:prstGeom>
          <a:gradFill>
            <a:gsLst>
              <a:gs pos="0">
                <a:schemeClr val="tx1">
                  <a:alpha val="0"/>
                </a:schemeClr>
              </a:gs>
              <a:gs pos="28000">
                <a:schemeClr val="tx1">
                  <a:alpha val="52000"/>
                </a:schemeClr>
              </a:gs>
              <a:gs pos="100000">
                <a:schemeClr val="tx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0"/>
            <a:ext cx="9144000" cy="2677656"/>
          </a:xfrm>
          <a:prstGeom prst="rect">
            <a:avLst/>
          </a:prstGeom>
          <a:noFill/>
        </p:spPr>
        <p:txBody>
          <a:bodyPr wrap="square" rtlCol="0">
            <a:spAutoFit/>
          </a:bodyPr>
          <a:lstStyle/>
          <a:p>
            <a:pPr algn="ctr"/>
            <a:r>
              <a:rPr lang="en-US" sz="4000" dirty="0" smtClean="0">
                <a:solidFill>
                  <a:srgbClr val="FDE5C7"/>
                </a:solidFill>
                <a:latin typeface="Adobe Garamond Pro Bold" panose="02020702060506020403" pitchFamily="18" charset="0"/>
              </a:rPr>
              <a:t>All Will Be Resurrected</a:t>
            </a:r>
          </a:p>
          <a:p>
            <a:pPr algn="ctr"/>
            <a:r>
              <a:rPr lang="en-US" sz="3200" dirty="0" smtClean="0">
                <a:solidFill>
                  <a:srgbClr val="FEEEDA"/>
                </a:solidFill>
                <a:effectLst>
                  <a:glow rad="101600">
                    <a:schemeClr val="tx1">
                      <a:alpha val="60000"/>
                    </a:schemeClr>
                  </a:glow>
                </a:effectLst>
                <a:latin typeface="Adobe Garamond Pro" panose="02020502060506020403" pitchFamily="18" charset="0"/>
              </a:rPr>
              <a:t>Acts 24:15</a:t>
            </a:r>
          </a:p>
          <a:p>
            <a:pPr algn="ctr"/>
            <a:r>
              <a:rPr lang="en-US" sz="3200" dirty="0" smtClean="0">
                <a:solidFill>
                  <a:srgbClr val="FEEEDA"/>
                </a:solidFill>
                <a:effectLst>
                  <a:glow rad="101600">
                    <a:schemeClr val="tx1">
                      <a:alpha val="60000"/>
                    </a:schemeClr>
                  </a:glow>
                </a:effectLst>
                <a:latin typeface="Adobe Garamond Pro" panose="02020502060506020403" pitchFamily="18" charset="0"/>
              </a:rPr>
              <a:t>“there shall certainly be a resurrection                                of both the righteous and the wicked” </a:t>
            </a:r>
          </a:p>
          <a:p>
            <a:pPr algn="ctr"/>
            <a:endParaRPr lang="en-US" sz="3200" dirty="0">
              <a:solidFill>
                <a:srgbClr val="FEEEDA"/>
              </a:solidFill>
              <a:latin typeface="Adobe Garamond Pro" panose="02020502060506020403" pitchFamily="18" charset="0"/>
            </a:endParaRPr>
          </a:p>
        </p:txBody>
      </p:sp>
      <p:sp>
        <p:nvSpPr>
          <p:cNvPr id="6" name="TextBox 5"/>
          <p:cNvSpPr txBox="1"/>
          <p:nvPr/>
        </p:nvSpPr>
        <p:spPr>
          <a:xfrm>
            <a:off x="5382391" y="6396335"/>
            <a:ext cx="3810001" cy="461665"/>
          </a:xfrm>
          <a:prstGeom prst="rect">
            <a:avLst/>
          </a:prstGeom>
          <a:noFill/>
        </p:spPr>
        <p:txBody>
          <a:bodyPr wrap="square" rtlCol="0">
            <a:spAutoFit/>
          </a:bodyPr>
          <a:lstStyle/>
          <a:p>
            <a:pPr algn="ctr"/>
            <a:r>
              <a:rPr lang="en-US" sz="2400" dirty="0" smtClean="0">
                <a:solidFill>
                  <a:srgbClr val="FDE5C7"/>
                </a:solidFill>
                <a:latin typeface="Adobe Garamond Pro Bold" panose="02020702060506020403" pitchFamily="18" charset="0"/>
              </a:rPr>
              <a:t>The Resurrection  Of Christ</a:t>
            </a:r>
          </a:p>
        </p:txBody>
      </p:sp>
    </p:spTree>
    <p:extLst>
      <p:ext uri="{BB962C8B-B14F-4D97-AF65-F5344CB8AC3E}">
        <p14:creationId xmlns:p14="http://schemas.microsoft.com/office/powerpoint/2010/main" val="20397685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48255" y="0"/>
            <a:ext cx="7295745" cy="6858000"/>
          </a:xfrm>
          <a:prstGeom prst="rect">
            <a:avLst/>
          </a:prstGeom>
        </p:spPr>
      </p:pic>
      <p:sp>
        <p:nvSpPr>
          <p:cNvPr id="4" name="Rectangle 3"/>
          <p:cNvSpPr/>
          <p:nvPr/>
        </p:nvSpPr>
        <p:spPr>
          <a:xfrm>
            <a:off x="1799863" y="0"/>
            <a:ext cx="7344137" cy="6858000"/>
          </a:xfrm>
          <a:prstGeom prst="rect">
            <a:avLst/>
          </a:prstGeom>
          <a:gradFill>
            <a:gsLst>
              <a:gs pos="0">
                <a:schemeClr val="tx1">
                  <a:alpha val="0"/>
                </a:schemeClr>
              </a:gs>
              <a:gs pos="28000">
                <a:schemeClr val="tx1">
                  <a:alpha val="52000"/>
                </a:schemeClr>
              </a:gs>
              <a:gs pos="100000">
                <a:schemeClr val="tx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0"/>
            <a:ext cx="9144000" cy="6924973"/>
          </a:xfrm>
          <a:prstGeom prst="rect">
            <a:avLst/>
          </a:prstGeom>
          <a:noFill/>
        </p:spPr>
        <p:txBody>
          <a:bodyPr wrap="square" rtlCol="0">
            <a:spAutoFit/>
          </a:bodyPr>
          <a:lstStyle/>
          <a:p>
            <a:pPr algn="ctr"/>
            <a:r>
              <a:rPr lang="en-US" sz="4000" dirty="0" smtClean="0">
                <a:solidFill>
                  <a:srgbClr val="FDE5C7"/>
                </a:solidFill>
                <a:latin typeface="Adobe Garamond Pro Bold" panose="02020702060506020403" pitchFamily="18" charset="0"/>
              </a:rPr>
              <a:t>All Will Be Resurrected</a:t>
            </a:r>
          </a:p>
          <a:p>
            <a:pPr algn="ctr"/>
            <a:r>
              <a:rPr lang="en-US" sz="3200" dirty="0" smtClean="0">
                <a:solidFill>
                  <a:srgbClr val="FEEEDA"/>
                </a:solidFill>
                <a:effectLst>
                  <a:glow rad="101600">
                    <a:schemeClr val="tx1">
                      <a:alpha val="60000"/>
                    </a:schemeClr>
                  </a:glow>
                </a:effectLst>
                <a:latin typeface="Adobe Garamond Pro" panose="02020502060506020403" pitchFamily="18" charset="0"/>
              </a:rPr>
              <a:t>Romans 2:5-11</a:t>
            </a:r>
          </a:p>
          <a:p>
            <a:pPr algn="ctr"/>
            <a:r>
              <a:rPr lang="en-US" sz="3200" dirty="0" smtClean="0">
                <a:solidFill>
                  <a:srgbClr val="FEEEDA"/>
                </a:solidFill>
                <a:effectLst>
                  <a:glow rad="101600">
                    <a:schemeClr val="tx1">
                      <a:alpha val="60000"/>
                    </a:schemeClr>
                  </a:glow>
                </a:effectLst>
                <a:latin typeface="Adobe Garamond Pro" panose="02020502060506020403" pitchFamily="18" charset="0"/>
              </a:rPr>
              <a:t>“</a:t>
            </a:r>
            <a:r>
              <a:rPr lang="en-US" sz="2800" dirty="0" smtClean="0">
                <a:solidFill>
                  <a:srgbClr val="FEEEDA"/>
                </a:solidFill>
                <a:effectLst>
                  <a:glow rad="101600">
                    <a:schemeClr val="tx1">
                      <a:alpha val="60000"/>
                    </a:schemeClr>
                  </a:glow>
                </a:effectLst>
                <a:latin typeface="Adobe Garamond Pro" panose="02020502060506020403" pitchFamily="18" charset="0"/>
              </a:rPr>
              <a:t>But because of your stubbornness and unrepentant heart you are storing up wrath for yourself in the day of wrath and revelation of the righteous judgment of God, who </a:t>
            </a:r>
            <a:r>
              <a:rPr lang="en-US" sz="2800" cap="small" dirty="0" smtClean="0">
                <a:solidFill>
                  <a:srgbClr val="FEEEDA"/>
                </a:solidFill>
                <a:effectLst>
                  <a:glow rad="101600">
                    <a:schemeClr val="tx1">
                      <a:alpha val="60000"/>
                    </a:schemeClr>
                  </a:glow>
                </a:effectLst>
                <a:latin typeface="Adobe Garamond Pro" panose="02020502060506020403" pitchFamily="18" charset="0"/>
              </a:rPr>
              <a:t>will render to each person according to his deeds</a:t>
            </a:r>
            <a:r>
              <a:rPr lang="en-US" sz="2800" dirty="0" smtClean="0">
                <a:solidFill>
                  <a:srgbClr val="FEEEDA"/>
                </a:solidFill>
                <a:effectLst>
                  <a:glow rad="101600">
                    <a:schemeClr val="tx1">
                      <a:alpha val="60000"/>
                    </a:schemeClr>
                  </a:glow>
                </a:effectLst>
                <a:latin typeface="Adobe Garamond Pro" panose="02020502060506020403" pitchFamily="18" charset="0"/>
              </a:rPr>
              <a:t>: to those who     by perseverance in doing good seek for glory and honor and immortality, eternal life; but to those who are selfishly ambitious and do not obey the truth, but obey unrighteousness, wrath and indignation. There will be tribulation and distress for every soul of man who does evil, of the Jew first and also of the Greek,       but glory and honor and peace to everyone who does good,       to the Jew first and also to the Greek.                                            For there is no partiality with God.” </a:t>
            </a:r>
          </a:p>
          <a:p>
            <a:pPr algn="ctr"/>
            <a:endParaRPr lang="en-US" sz="3200" dirty="0">
              <a:solidFill>
                <a:srgbClr val="FEEEDA"/>
              </a:solidFill>
              <a:latin typeface="Adobe Garamond Pro" panose="02020502060506020403" pitchFamily="18" charset="0"/>
            </a:endParaRPr>
          </a:p>
        </p:txBody>
      </p:sp>
      <p:sp>
        <p:nvSpPr>
          <p:cNvPr id="6" name="TextBox 5"/>
          <p:cNvSpPr txBox="1"/>
          <p:nvPr/>
        </p:nvSpPr>
        <p:spPr>
          <a:xfrm>
            <a:off x="5382391" y="6396335"/>
            <a:ext cx="3810001" cy="461665"/>
          </a:xfrm>
          <a:prstGeom prst="rect">
            <a:avLst/>
          </a:prstGeom>
          <a:noFill/>
        </p:spPr>
        <p:txBody>
          <a:bodyPr wrap="square" rtlCol="0">
            <a:spAutoFit/>
          </a:bodyPr>
          <a:lstStyle/>
          <a:p>
            <a:pPr algn="ctr"/>
            <a:r>
              <a:rPr lang="en-US" sz="2400" dirty="0" smtClean="0">
                <a:solidFill>
                  <a:srgbClr val="FDE5C7"/>
                </a:solidFill>
                <a:latin typeface="Adobe Garamond Pro Bold" panose="02020702060506020403" pitchFamily="18" charset="0"/>
              </a:rPr>
              <a:t>The Resurrection  Of Christ</a:t>
            </a:r>
          </a:p>
        </p:txBody>
      </p:sp>
    </p:spTree>
    <p:extLst>
      <p:ext uri="{BB962C8B-B14F-4D97-AF65-F5344CB8AC3E}">
        <p14:creationId xmlns:p14="http://schemas.microsoft.com/office/powerpoint/2010/main" val="28661989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48255" y="0"/>
            <a:ext cx="7295745" cy="6858000"/>
          </a:xfrm>
          <a:prstGeom prst="rect">
            <a:avLst/>
          </a:prstGeom>
        </p:spPr>
      </p:pic>
      <p:sp>
        <p:nvSpPr>
          <p:cNvPr id="4" name="Rectangle 3"/>
          <p:cNvSpPr/>
          <p:nvPr/>
        </p:nvSpPr>
        <p:spPr>
          <a:xfrm>
            <a:off x="1799863" y="0"/>
            <a:ext cx="7344137" cy="6858000"/>
          </a:xfrm>
          <a:prstGeom prst="rect">
            <a:avLst/>
          </a:prstGeom>
          <a:gradFill>
            <a:gsLst>
              <a:gs pos="0">
                <a:schemeClr val="tx1">
                  <a:alpha val="0"/>
                </a:schemeClr>
              </a:gs>
              <a:gs pos="28000">
                <a:schemeClr val="tx1">
                  <a:alpha val="52000"/>
                </a:schemeClr>
              </a:gs>
              <a:gs pos="100000">
                <a:schemeClr val="tx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0"/>
            <a:ext cx="9144000" cy="3662541"/>
          </a:xfrm>
          <a:prstGeom prst="rect">
            <a:avLst/>
          </a:prstGeom>
          <a:noFill/>
        </p:spPr>
        <p:txBody>
          <a:bodyPr wrap="square" rtlCol="0">
            <a:spAutoFit/>
          </a:bodyPr>
          <a:lstStyle/>
          <a:p>
            <a:pPr algn="ctr"/>
            <a:r>
              <a:rPr lang="en-US" sz="4000" dirty="0" smtClean="0">
                <a:solidFill>
                  <a:srgbClr val="FDE5C7"/>
                </a:solidFill>
                <a:latin typeface="Adobe Garamond Pro Bold" panose="02020702060506020403" pitchFamily="18" charset="0"/>
              </a:rPr>
              <a:t>All Will Be Resurrected</a:t>
            </a:r>
          </a:p>
          <a:p>
            <a:pPr algn="ctr"/>
            <a:r>
              <a:rPr lang="en-US" sz="3200" dirty="0" smtClean="0">
                <a:solidFill>
                  <a:srgbClr val="FEEEDA"/>
                </a:solidFill>
                <a:effectLst>
                  <a:glow rad="101600">
                    <a:schemeClr val="tx1">
                      <a:alpha val="60000"/>
                    </a:schemeClr>
                  </a:glow>
                </a:effectLst>
                <a:latin typeface="Adobe Garamond Pro" panose="02020502060506020403" pitchFamily="18" charset="0"/>
              </a:rPr>
              <a:t>2 Corinthians 5:10</a:t>
            </a:r>
          </a:p>
          <a:p>
            <a:pPr algn="ctr"/>
            <a:r>
              <a:rPr lang="en-US" sz="3200" dirty="0" smtClean="0">
                <a:solidFill>
                  <a:srgbClr val="FEEEDA"/>
                </a:solidFill>
                <a:effectLst>
                  <a:glow rad="101600">
                    <a:schemeClr val="tx1">
                      <a:alpha val="60000"/>
                    </a:schemeClr>
                  </a:glow>
                </a:effectLst>
                <a:latin typeface="Adobe Garamond Pro" panose="02020502060506020403" pitchFamily="18" charset="0"/>
              </a:rPr>
              <a:t>“we must all appear before the judgment seat of Christ, so that each one may be recompensed for his deeds in the body, according to what he has done,                   whether good or bad.” </a:t>
            </a:r>
          </a:p>
          <a:p>
            <a:pPr algn="ctr"/>
            <a:endParaRPr lang="en-US" sz="3200" dirty="0">
              <a:solidFill>
                <a:srgbClr val="FEEEDA"/>
              </a:solidFill>
              <a:latin typeface="Adobe Garamond Pro" panose="02020502060506020403" pitchFamily="18" charset="0"/>
            </a:endParaRPr>
          </a:p>
        </p:txBody>
      </p:sp>
      <p:sp>
        <p:nvSpPr>
          <p:cNvPr id="6" name="TextBox 5"/>
          <p:cNvSpPr txBox="1"/>
          <p:nvPr/>
        </p:nvSpPr>
        <p:spPr>
          <a:xfrm>
            <a:off x="5382391" y="6396335"/>
            <a:ext cx="3810001" cy="461665"/>
          </a:xfrm>
          <a:prstGeom prst="rect">
            <a:avLst/>
          </a:prstGeom>
          <a:noFill/>
        </p:spPr>
        <p:txBody>
          <a:bodyPr wrap="square" rtlCol="0">
            <a:spAutoFit/>
          </a:bodyPr>
          <a:lstStyle/>
          <a:p>
            <a:pPr algn="ctr"/>
            <a:r>
              <a:rPr lang="en-US" sz="2400" dirty="0" smtClean="0">
                <a:solidFill>
                  <a:srgbClr val="FDE5C7"/>
                </a:solidFill>
                <a:latin typeface="Adobe Garamond Pro Bold" panose="02020702060506020403" pitchFamily="18" charset="0"/>
              </a:rPr>
              <a:t>The Resurrection  Of Christ</a:t>
            </a:r>
          </a:p>
        </p:txBody>
      </p:sp>
    </p:spTree>
    <p:extLst>
      <p:ext uri="{BB962C8B-B14F-4D97-AF65-F5344CB8AC3E}">
        <p14:creationId xmlns:p14="http://schemas.microsoft.com/office/powerpoint/2010/main" val="32991533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48255" y="0"/>
            <a:ext cx="7295745" cy="6858000"/>
          </a:xfrm>
          <a:prstGeom prst="rect">
            <a:avLst/>
          </a:prstGeom>
        </p:spPr>
      </p:pic>
      <p:sp>
        <p:nvSpPr>
          <p:cNvPr id="4" name="Rectangle 3"/>
          <p:cNvSpPr/>
          <p:nvPr/>
        </p:nvSpPr>
        <p:spPr>
          <a:xfrm>
            <a:off x="1799863" y="0"/>
            <a:ext cx="7344137" cy="6858000"/>
          </a:xfrm>
          <a:prstGeom prst="rect">
            <a:avLst/>
          </a:prstGeom>
          <a:gradFill>
            <a:gsLst>
              <a:gs pos="0">
                <a:schemeClr val="tx1">
                  <a:alpha val="0"/>
                </a:schemeClr>
              </a:gs>
              <a:gs pos="28000">
                <a:schemeClr val="tx1">
                  <a:alpha val="52000"/>
                </a:schemeClr>
              </a:gs>
              <a:gs pos="100000">
                <a:schemeClr val="tx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0"/>
            <a:ext cx="9144000" cy="6001643"/>
          </a:xfrm>
          <a:prstGeom prst="rect">
            <a:avLst/>
          </a:prstGeom>
          <a:noFill/>
        </p:spPr>
        <p:txBody>
          <a:bodyPr wrap="square" rtlCol="0">
            <a:spAutoFit/>
          </a:bodyPr>
          <a:lstStyle/>
          <a:p>
            <a:pPr algn="ctr"/>
            <a:r>
              <a:rPr lang="en-US" sz="3200" dirty="0" smtClean="0">
                <a:solidFill>
                  <a:srgbClr val="FDE5C7"/>
                </a:solidFill>
                <a:latin typeface="Adobe Garamond Pro Bold" panose="02020702060506020403" pitchFamily="18" charset="0"/>
              </a:rPr>
              <a:t>1 Corinthians 15:14 If Christ has NOT been raised…</a:t>
            </a:r>
          </a:p>
          <a:p>
            <a:pPr algn="ctr"/>
            <a:r>
              <a:rPr lang="en-US" sz="3200" dirty="0" smtClean="0">
                <a:solidFill>
                  <a:srgbClr val="FEEEDA"/>
                </a:solidFill>
                <a:effectLst>
                  <a:glow rad="101600">
                    <a:schemeClr val="tx1">
                      <a:alpha val="60000"/>
                    </a:schemeClr>
                  </a:glow>
                </a:effectLst>
                <a:latin typeface="Adobe Garamond Pro" panose="02020502060506020403" pitchFamily="18" charset="0"/>
              </a:rPr>
              <a:t>“Our preaching is vain”</a:t>
            </a:r>
          </a:p>
          <a:p>
            <a:pPr algn="ctr"/>
            <a:r>
              <a:rPr lang="en-US" sz="3200" dirty="0" smtClean="0">
                <a:solidFill>
                  <a:srgbClr val="FEEEDA"/>
                </a:solidFill>
                <a:effectLst>
                  <a:glow rad="101600">
                    <a:schemeClr val="tx1">
                      <a:alpha val="60000"/>
                    </a:schemeClr>
                  </a:glow>
                </a:effectLst>
                <a:latin typeface="Adobe Garamond Pro" panose="02020502060506020403" pitchFamily="18" charset="0"/>
              </a:rPr>
              <a:t>“Your faith is vain”</a:t>
            </a:r>
          </a:p>
          <a:p>
            <a:pPr algn="ctr"/>
            <a:r>
              <a:rPr lang="en-US" sz="3200" dirty="0" smtClean="0">
                <a:solidFill>
                  <a:srgbClr val="FEEEDA"/>
                </a:solidFill>
                <a:effectLst>
                  <a:glow rad="101600">
                    <a:schemeClr val="tx1">
                      <a:alpha val="60000"/>
                    </a:schemeClr>
                  </a:glow>
                </a:effectLst>
                <a:latin typeface="Adobe Garamond Pro" panose="02020502060506020403" pitchFamily="18" charset="0"/>
              </a:rPr>
              <a:t>“We are even found to be false witnesses, because we testified against God that He raised Christ”</a:t>
            </a:r>
          </a:p>
          <a:p>
            <a:pPr algn="ctr"/>
            <a:endParaRPr lang="en-US" sz="3200" dirty="0">
              <a:solidFill>
                <a:srgbClr val="FEEEDA"/>
              </a:solidFill>
              <a:effectLst>
                <a:glow rad="101600">
                  <a:schemeClr val="tx1">
                    <a:alpha val="60000"/>
                  </a:schemeClr>
                </a:glow>
              </a:effectLst>
              <a:latin typeface="Adobe Garamond Pro" panose="02020502060506020403" pitchFamily="18" charset="0"/>
            </a:endParaRPr>
          </a:p>
          <a:p>
            <a:pPr algn="ctr"/>
            <a:r>
              <a:rPr lang="en-US" sz="3200" dirty="0" smtClean="0">
                <a:solidFill>
                  <a:srgbClr val="FEEEDA"/>
                </a:solidFill>
                <a:effectLst>
                  <a:glow rad="101600">
                    <a:schemeClr val="tx1">
                      <a:alpha val="60000"/>
                    </a:schemeClr>
                  </a:glow>
                </a:effectLst>
                <a:latin typeface="Adobe Garamond Pro" panose="02020502060506020403" pitchFamily="18" charset="0"/>
              </a:rPr>
              <a:t>Acts 2:32 “This Jesus God raised up again”</a:t>
            </a:r>
          </a:p>
          <a:p>
            <a:pPr algn="ctr"/>
            <a:r>
              <a:rPr lang="en-US" sz="3200" dirty="0" smtClean="0">
                <a:solidFill>
                  <a:srgbClr val="FEEEDA"/>
                </a:solidFill>
                <a:effectLst>
                  <a:glow rad="101600">
                    <a:schemeClr val="tx1">
                      <a:alpha val="60000"/>
                    </a:schemeClr>
                  </a:glow>
                </a:effectLst>
                <a:latin typeface="Adobe Garamond Pro" panose="02020502060506020403" pitchFamily="18" charset="0"/>
              </a:rPr>
              <a:t>Acts 4:33 “the apostles were giving testimony to the resurrection of the Lord Jesus”</a:t>
            </a:r>
          </a:p>
          <a:p>
            <a:pPr algn="ctr"/>
            <a:r>
              <a:rPr lang="en-US" sz="3200" dirty="0" smtClean="0">
                <a:solidFill>
                  <a:srgbClr val="FEEEDA"/>
                </a:solidFill>
                <a:effectLst>
                  <a:glow rad="101600">
                    <a:schemeClr val="tx1">
                      <a:alpha val="60000"/>
                    </a:schemeClr>
                  </a:glow>
                </a:effectLst>
                <a:latin typeface="Adobe Garamond Pro" panose="02020502060506020403" pitchFamily="18" charset="0"/>
              </a:rPr>
              <a:t>Acts 13:30 “God raised Him from the dead”</a:t>
            </a:r>
          </a:p>
          <a:p>
            <a:pPr algn="ctr"/>
            <a:r>
              <a:rPr lang="en-US" sz="3200" dirty="0" smtClean="0">
                <a:solidFill>
                  <a:srgbClr val="FEEEDA"/>
                </a:solidFill>
                <a:effectLst>
                  <a:glow rad="101600">
                    <a:schemeClr val="tx1">
                      <a:alpha val="60000"/>
                    </a:schemeClr>
                  </a:glow>
                </a:effectLst>
                <a:latin typeface="Adobe Garamond Pro" panose="02020502060506020403" pitchFamily="18" charset="0"/>
              </a:rPr>
              <a:t>Acts 5:30 “The God of our fathers raised up Jesus”</a:t>
            </a:r>
          </a:p>
          <a:p>
            <a:pPr algn="ctr"/>
            <a:endParaRPr lang="en-US" sz="3200" dirty="0">
              <a:solidFill>
                <a:srgbClr val="FEEEDA"/>
              </a:solidFill>
              <a:latin typeface="Adobe Garamond Pro" panose="02020502060506020403" pitchFamily="18" charset="0"/>
            </a:endParaRPr>
          </a:p>
        </p:txBody>
      </p:sp>
      <p:sp>
        <p:nvSpPr>
          <p:cNvPr id="6" name="TextBox 5"/>
          <p:cNvSpPr txBox="1"/>
          <p:nvPr/>
        </p:nvSpPr>
        <p:spPr>
          <a:xfrm>
            <a:off x="5382391" y="6396335"/>
            <a:ext cx="3810001" cy="461665"/>
          </a:xfrm>
          <a:prstGeom prst="rect">
            <a:avLst/>
          </a:prstGeom>
          <a:noFill/>
        </p:spPr>
        <p:txBody>
          <a:bodyPr wrap="square" rtlCol="0">
            <a:spAutoFit/>
          </a:bodyPr>
          <a:lstStyle/>
          <a:p>
            <a:pPr algn="ctr"/>
            <a:r>
              <a:rPr lang="en-US" sz="2400" dirty="0" smtClean="0">
                <a:solidFill>
                  <a:srgbClr val="FDE5C7"/>
                </a:solidFill>
                <a:latin typeface="Adobe Garamond Pro Bold" panose="02020702060506020403" pitchFamily="18" charset="0"/>
              </a:rPr>
              <a:t>The Resurrection  Of Christ</a:t>
            </a:r>
          </a:p>
        </p:txBody>
      </p:sp>
    </p:spTree>
    <p:extLst>
      <p:ext uri="{BB962C8B-B14F-4D97-AF65-F5344CB8AC3E}">
        <p14:creationId xmlns:p14="http://schemas.microsoft.com/office/powerpoint/2010/main" val="39469853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fade">
                                      <p:cBhvr>
                                        <p:cTn id="17" dur="500"/>
                                        <p:tgtEl>
                                          <p:spTgt spid="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fade">
                                      <p:cBhvr>
                                        <p:cTn id="27" dur="500"/>
                                        <p:tgtEl>
                                          <p:spTgt spid="5">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8" end="8"/>
                                            </p:txEl>
                                          </p:spTgt>
                                        </p:tgtEl>
                                        <p:attrNameLst>
                                          <p:attrName>style.visibility</p:attrName>
                                        </p:attrNameLst>
                                      </p:cBhvr>
                                      <p:to>
                                        <p:strVal val="visible"/>
                                      </p:to>
                                    </p:set>
                                    <p:animEffect transition="in" filter="fade">
                                      <p:cBhvr>
                                        <p:cTn id="32"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48255" y="0"/>
            <a:ext cx="7295745" cy="6858000"/>
          </a:xfrm>
          <a:prstGeom prst="rect">
            <a:avLst/>
          </a:prstGeom>
        </p:spPr>
      </p:pic>
      <p:sp>
        <p:nvSpPr>
          <p:cNvPr id="4" name="Rectangle 3"/>
          <p:cNvSpPr/>
          <p:nvPr/>
        </p:nvSpPr>
        <p:spPr>
          <a:xfrm>
            <a:off x="1799863" y="0"/>
            <a:ext cx="7344137" cy="6858000"/>
          </a:xfrm>
          <a:prstGeom prst="rect">
            <a:avLst/>
          </a:prstGeom>
          <a:gradFill>
            <a:gsLst>
              <a:gs pos="0">
                <a:schemeClr val="tx1">
                  <a:alpha val="0"/>
                </a:schemeClr>
              </a:gs>
              <a:gs pos="28000">
                <a:schemeClr val="tx1">
                  <a:alpha val="52000"/>
                </a:schemeClr>
              </a:gs>
              <a:gs pos="100000">
                <a:schemeClr val="tx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0"/>
            <a:ext cx="9144000" cy="5509200"/>
          </a:xfrm>
          <a:prstGeom prst="rect">
            <a:avLst/>
          </a:prstGeom>
          <a:noFill/>
        </p:spPr>
        <p:txBody>
          <a:bodyPr wrap="square" rtlCol="0">
            <a:spAutoFit/>
          </a:bodyPr>
          <a:lstStyle/>
          <a:p>
            <a:pPr algn="ctr"/>
            <a:r>
              <a:rPr lang="en-US" sz="3200" dirty="0" smtClean="0">
                <a:solidFill>
                  <a:srgbClr val="FDE5C7"/>
                </a:solidFill>
                <a:latin typeface="Adobe Garamond Pro Bold" panose="02020702060506020403" pitchFamily="18" charset="0"/>
              </a:rPr>
              <a:t>1 Corinthians 15:14 If Christ has NOT been raised…</a:t>
            </a:r>
          </a:p>
          <a:p>
            <a:pPr algn="ctr"/>
            <a:r>
              <a:rPr lang="en-US" sz="3200" dirty="0" smtClean="0">
                <a:solidFill>
                  <a:srgbClr val="FEEEDA"/>
                </a:solidFill>
                <a:effectLst>
                  <a:glow rad="101600">
                    <a:schemeClr val="tx1">
                      <a:alpha val="60000"/>
                    </a:schemeClr>
                  </a:glow>
                </a:effectLst>
                <a:latin typeface="Adobe Garamond Pro" panose="02020502060506020403" pitchFamily="18" charset="0"/>
              </a:rPr>
              <a:t>“Our preaching is vain”</a:t>
            </a:r>
          </a:p>
          <a:p>
            <a:pPr algn="ctr"/>
            <a:r>
              <a:rPr lang="en-US" sz="3200" dirty="0" smtClean="0">
                <a:solidFill>
                  <a:srgbClr val="FEEEDA"/>
                </a:solidFill>
                <a:effectLst>
                  <a:glow rad="101600">
                    <a:schemeClr val="tx1">
                      <a:alpha val="60000"/>
                    </a:schemeClr>
                  </a:glow>
                </a:effectLst>
                <a:latin typeface="Adobe Garamond Pro" panose="02020502060506020403" pitchFamily="18" charset="0"/>
              </a:rPr>
              <a:t>“Your faith is vain”</a:t>
            </a:r>
          </a:p>
          <a:p>
            <a:pPr algn="ctr"/>
            <a:r>
              <a:rPr lang="en-US" sz="3200" dirty="0" smtClean="0">
                <a:solidFill>
                  <a:srgbClr val="FEEEDA"/>
                </a:solidFill>
                <a:effectLst>
                  <a:glow rad="101600">
                    <a:schemeClr val="tx1">
                      <a:alpha val="60000"/>
                    </a:schemeClr>
                  </a:glow>
                </a:effectLst>
                <a:latin typeface="Adobe Garamond Pro" panose="02020502060506020403" pitchFamily="18" charset="0"/>
              </a:rPr>
              <a:t>“We are even found to be false witnesses, because we testified against God that He raised Christ”</a:t>
            </a:r>
          </a:p>
          <a:p>
            <a:pPr algn="ctr"/>
            <a:endParaRPr lang="en-US" sz="3200" dirty="0">
              <a:solidFill>
                <a:srgbClr val="FEEEDA"/>
              </a:solidFill>
              <a:effectLst>
                <a:glow rad="101600">
                  <a:schemeClr val="tx1">
                    <a:alpha val="60000"/>
                  </a:schemeClr>
                </a:glow>
              </a:effectLst>
              <a:latin typeface="Adobe Garamond Pro" panose="02020502060506020403" pitchFamily="18" charset="0"/>
            </a:endParaRPr>
          </a:p>
          <a:p>
            <a:pPr algn="ctr"/>
            <a:r>
              <a:rPr lang="en-US" sz="3200" dirty="0" smtClean="0">
                <a:solidFill>
                  <a:srgbClr val="FEEEDA"/>
                </a:solidFill>
                <a:effectLst>
                  <a:glow rad="101600">
                    <a:schemeClr val="tx1">
                      <a:alpha val="60000"/>
                    </a:schemeClr>
                  </a:glow>
                </a:effectLst>
                <a:latin typeface="Adobe Garamond Pro" panose="02020502060506020403" pitchFamily="18" charset="0"/>
              </a:rPr>
              <a:t>Acts 13:33 “He raised up Jesus”</a:t>
            </a:r>
          </a:p>
          <a:p>
            <a:pPr algn="ctr"/>
            <a:r>
              <a:rPr lang="en-US" sz="3200" dirty="0" smtClean="0">
                <a:solidFill>
                  <a:srgbClr val="FEEEDA"/>
                </a:solidFill>
                <a:effectLst>
                  <a:glow rad="101600">
                    <a:schemeClr val="tx1">
                      <a:alpha val="60000"/>
                    </a:schemeClr>
                  </a:glow>
                </a:effectLst>
                <a:latin typeface="Adobe Garamond Pro" panose="02020502060506020403" pitchFamily="18" charset="0"/>
              </a:rPr>
              <a:t>Galatians 1:1 “who raised Him from the dead”</a:t>
            </a:r>
          </a:p>
          <a:p>
            <a:pPr algn="ctr"/>
            <a:r>
              <a:rPr lang="en-US" sz="3200" dirty="0" smtClean="0">
                <a:solidFill>
                  <a:srgbClr val="FEEEDA"/>
                </a:solidFill>
                <a:effectLst>
                  <a:glow rad="101600">
                    <a:schemeClr val="tx1">
                      <a:alpha val="60000"/>
                    </a:schemeClr>
                  </a:glow>
                </a:effectLst>
                <a:latin typeface="Adobe Garamond Pro" panose="02020502060506020403" pitchFamily="18" charset="0"/>
              </a:rPr>
              <a:t>Acts 17:31 “by raising Him from the dead”</a:t>
            </a:r>
          </a:p>
          <a:p>
            <a:pPr algn="ctr"/>
            <a:r>
              <a:rPr lang="en-US" sz="3200" dirty="0" smtClean="0">
                <a:solidFill>
                  <a:srgbClr val="FEEEDA"/>
                </a:solidFill>
                <a:effectLst>
                  <a:glow rad="101600">
                    <a:schemeClr val="tx1">
                      <a:alpha val="60000"/>
                    </a:schemeClr>
                  </a:glow>
                </a:effectLst>
                <a:latin typeface="Adobe Garamond Pro" panose="02020502060506020403" pitchFamily="18" charset="0"/>
              </a:rPr>
              <a:t>Romans 6:9-10 “having been raised from the dead”</a:t>
            </a:r>
          </a:p>
          <a:p>
            <a:pPr algn="ctr"/>
            <a:endParaRPr lang="en-US" sz="3200" dirty="0">
              <a:solidFill>
                <a:srgbClr val="FEEEDA"/>
              </a:solidFill>
              <a:latin typeface="Adobe Garamond Pro" panose="02020502060506020403" pitchFamily="18" charset="0"/>
            </a:endParaRPr>
          </a:p>
        </p:txBody>
      </p:sp>
      <p:sp>
        <p:nvSpPr>
          <p:cNvPr id="6" name="TextBox 5"/>
          <p:cNvSpPr txBox="1"/>
          <p:nvPr/>
        </p:nvSpPr>
        <p:spPr>
          <a:xfrm>
            <a:off x="5382391" y="6396335"/>
            <a:ext cx="3810001" cy="461665"/>
          </a:xfrm>
          <a:prstGeom prst="rect">
            <a:avLst/>
          </a:prstGeom>
          <a:noFill/>
        </p:spPr>
        <p:txBody>
          <a:bodyPr wrap="square" rtlCol="0">
            <a:spAutoFit/>
          </a:bodyPr>
          <a:lstStyle/>
          <a:p>
            <a:pPr algn="ctr"/>
            <a:r>
              <a:rPr lang="en-US" sz="2400" dirty="0" smtClean="0">
                <a:solidFill>
                  <a:srgbClr val="FDE5C7"/>
                </a:solidFill>
                <a:latin typeface="Adobe Garamond Pro Bold" panose="02020702060506020403" pitchFamily="18" charset="0"/>
              </a:rPr>
              <a:t>The Resurrection  Of Christ</a:t>
            </a:r>
          </a:p>
        </p:txBody>
      </p:sp>
    </p:spTree>
    <p:extLst>
      <p:ext uri="{BB962C8B-B14F-4D97-AF65-F5344CB8AC3E}">
        <p14:creationId xmlns:p14="http://schemas.microsoft.com/office/powerpoint/2010/main" val="20375475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animEffect transition="in" filter="fade">
                                      <p:cBhvr>
                                        <p:cTn id="7" dur="500"/>
                                        <p:tgtEl>
                                          <p:spTgt spid="5">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7" end="7"/>
                                            </p:txEl>
                                          </p:spTgt>
                                        </p:tgtEl>
                                        <p:attrNameLst>
                                          <p:attrName>style.visibility</p:attrName>
                                        </p:attrNameLst>
                                      </p:cBhvr>
                                      <p:to>
                                        <p:strVal val="visible"/>
                                      </p:to>
                                    </p:set>
                                    <p:animEffect transition="in" filter="fade">
                                      <p:cBhvr>
                                        <p:cTn id="12" dur="500"/>
                                        <p:tgtEl>
                                          <p:spTgt spid="5">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8" end="8"/>
                                            </p:txEl>
                                          </p:spTgt>
                                        </p:tgtEl>
                                        <p:attrNameLst>
                                          <p:attrName>style.visibility</p:attrName>
                                        </p:attrNameLst>
                                      </p:cBhvr>
                                      <p:to>
                                        <p:strVal val="visible"/>
                                      </p:to>
                                    </p:set>
                                    <p:animEffect transition="in" filter="fade">
                                      <p:cBhvr>
                                        <p:cTn id="1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48255" y="0"/>
            <a:ext cx="7295745" cy="6858000"/>
          </a:xfrm>
          <a:prstGeom prst="rect">
            <a:avLst/>
          </a:prstGeom>
        </p:spPr>
      </p:pic>
      <p:sp>
        <p:nvSpPr>
          <p:cNvPr id="4" name="Rectangle 3"/>
          <p:cNvSpPr/>
          <p:nvPr/>
        </p:nvSpPr>
        <p:spPr>
          <a:xfrm>
            <a:off x="1799863" y="0"/>
            <a:ext cx="7344137" cy="6858000"/>
          </a:xfrm>
          <a:prstGeom prst="rect">
            <a:avLst/>
          </a:prstGeom>
          <a:gradFill>
            <a:gsLst>
              <a:gs pos="0">
                <a:schemeClr val="tx1">
                  <a:alpha val="0"/>
                </a:schemeClr>
              </a:gs>
              <a:gs pos="28000">
                <a:schemeClr val="tx1">
                  <a:alpha val="52000"/>
                </a:schemeClr>
              </a:gs>
              <a:gs pos="100000">
                <a:schemeClr val="tx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0"/>
            <a:ext cx="9144000" cy="4154984"/>
          </a:xfrm>
          <a:prstGeom prst="rect">
            <a:avLst/>
          </a:prstGeom>
          <a:noFill/>
        </p:spPr>
        <p:txBody>
          <a:bodyPr wrap="square" rtlCol="0">
            <a:spAutoFit/>
          </a:bodyPr>
          <a:lstStyle/>
          <a:p>
            <a:pPr algn="ctr"/>
            <a:r>
              <a:rPr lang="en-US" sz="4000" dirty="0" smtClean="0">
                <a:solidFill>
                  <a:srgbClr val="FDE5C7"/>
                </a:solidFill>
                <a:latin typeface="Adobe Garamond Pro Bold" panose="02020702060506020403" pitchFamily="18" charset="0"/>
              </a:rPr>
              <a:t>1 Corinthians 15:16-19 </a:t>
            </a:r>
          </a:p>
          <a:p>
            <a:pPr algn="ctr"/>
            <a:r>
              <a:rPr lang="en-US" sz="3200" dirty="0" smtClean="0">
                <a:solidFill>
                  <a:srgbClr val="FEEEDA"/>
                </a:solidFill>
                <a:effectLst>
                  <a:glow rad="101600">
                    <a:schemeClr val="tx1">
                      <a:alpha val="60000"/>
                    </a:schemeClr>
                  </a:glow>
                </a:effectLst>
                <a:latin typeface="Adobe Garamond Pro" panose="02020502060506020403" pitchFamily="18" charset="0"/>
              </a:rPr>
              <a:t>“For if the dead are not raised, not even Christ has been raised; and if Christ has not been raised, your faith is worthless; you are still in your sins. Then those also who have fallen asleep in Christ have perished. If we have </a:t>
            </a:r>
            <a:r>
              <a:rPr lang="en-US" sz="3200" dirty="0" err="1" smtClean="0">
                <a:solidFill>
                  <a:srgbClr val="FEEEDA"/>
                </a:solidFill>
                <a:effectLst>
                  <a:glow rad="101600">
                    <a:schemeClr val="tx1">
                      <a:alpha val="60000"/>
                    </a:schemeClr>
                  </a:glow>
                </a:effectLst>
                <a:latin typeface="Adobe Garamond Pro" panose="02020502060506020403" pitchFamily="18" charset="0"/>
              </a:rPr>
              <a:t>oped</a:t>
            </a:r>
            <a:r>
              <a:rPr lang="en-US" sz="3200" dirty="0" smtClean="0">
                <a:solidFill>
                  <a:srgbClr val="FEEEDA"/>
                </a:solidFill>
                <a:effectLst>
                  <a:glow rad="101600">
                    <a:schemeClr val="tx1">
                      <a:alpha val="60000"/>
                    </a:schemeClr>
                  </a:glow>
                </a:effectLst>
                <a:latin typeface="Adobe Garamond Pro" panose="02020502060506020403" pitchFamily="18" charset="0"/>
              </a:rPr>
              <a:t> in Christ in this life only, we are of all men most to be pitied.”</a:t>
            </a:r>
          </a:p>
          <a:p>
            <a:pPr algn="ctr"/>
            <a:endParaRPr lang="en-US" sz="3200" dirty="0">
              <a:solidFill>
                <a:srgbClr val="FEEEDA"/>
              </a:solidFill>
              <a:latin typeface="Adobe Garamond Pro" panose="02020502060506020403" pitchFamily="18" charset="0"/>
            </a:endParaRPr>
          </a:p>
        </p:txBody>
      </p:sp>
      <p:sp>
        <p:nvSpPr>
          <p:cNvPr id="6" name="TextBox 5"/>
          <p:cNvSpPr txBox="1"/>
          <p:nvPr/>
        </p:nvSpPr>
        <p:spPr>
          <a:xfrm>
            <a:off x="5382391" y="6396335"/>
            <a:ext cx="3810001" cy="461665"/>
          </a:xfrm>
          <a:prstGeom prst="rect">
            <a:avLst/>
          </a:prstGeom>
          <a:noFill/>
        </p:spPr>
        <p:txBody>
          <a:bodyPr wrap="square" rtlCol="0">
            <a:spAutoFit/>
          </a:bodyPr>
          <a:lstStyle/>
          <a:p>
            <a:pPr algn="ctr"/>
            <a:r>
              <a:rPr lang="en-US" sz="2400" dirty="0" smtClean="0">
                <a:solidFill>
                  <a:srgbClr val="FDE5C7"/>
                </a:solidFill>
                <a:latin typeface="Adobe Garamond Pro Bold" panose="02020702060506020403" pitchFamily="18" charset="0"/>
              </a:rPr>
              <a:t>The Resurrection  Of Christ</a:t>
            </a:r>
          </a:p>
        </p:txBody>
      </p:sp>
    </p:spTree>
    <p:extLst>
      <p:ext uri="{BB962C8B-B14F-4D97-AF65-F5344CB8AC3E}">
        <p14:creationId xmlns:p14="http://schemas.microsoft.com/office/powerpoint/2010/main" val="22270450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48255" y="0"/>
            <a:ext cx="7295745" cy="6858000"/>
          </a:xfrm>
          <a:prstGeom prst="rect">
            <a:avLst/>
          </a:prstGeom>
        </p:spPr>
      </p:pic>
      <p:sp>
        <p:nvSpPr>
          <p:cNvPr id="4" name="Rectangle 3"/>
          <p:cNvSpPr/>
          <p:nvPr/>
        </p:nvSpPr>
        <p:spPr>
          <a:xfrm>
            <a:off x="1799863" y="0"/>
            <a:ext cx="7344137" cy="6858000"/>
          </a:xfrm>
          <a:prstGeom prst="rect">
            <a:avLst/>
          </a:prstGeom>
          <a:gradFill>
            <a:gsLst>
              <a:gs pos="0">
                <a:schemeClr val="tx1">
                  <a:alpha val="0"/>
                </a:schemeClr>
              </a:gs>
              <a:gs pos="28000">
                <a:schemeClr val="tx1">
                  <a:alpha val="52000"/>
                </a:schemeClr>
              </a:gs>
              <a:gs pos="100000">
                <a:schemeClr val="tx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0"/>
            <a:ext cx="9144000" cy="5509200"/>
          </a:xfrm>
          <a:prstGeom prst="rect">
            <a:avLst/>
          </a:prstGeom>
          <a:noFill/>
        </p:spPr>
        <p:txBody>
          <a:bodyPr wrap="square" rtlCol="0">
            <a:spAutoFit/>
          </a:bodyPr>
          <a:lstStyle/>
          <a:p>
            <a:pPr algn="ctr"/>
            <a:r>
              <a:rPr lang="en-US" sz="3200" dirty="0" smtClean="0">
                <a:solidFill>
                  <a:srgbClr val="FDE5C7"/>
                </a:solidFill>
                <a:latin typeface="Adobe Garamond Pro Bold" panose="02020702060506020403" pitchFamily="18" charset="0"/>
              </a:rPr>
              <a:t>1 Corinthians 15:14 If Christ has NOT been raised…</a:t>
            </a:r>
          </a:p>
          <a:p>
            <a:pPr algn="ctr"/>
            <a:r>
              <a:rPr lang="en-US" sz="3200" dirty="0" smtClean="0">
                <a:solidFill>
                  <a:srgbClr val="FEEEDA"/>
                </a:solidFill>
                <a:effectLst>
                  <a:glow rad="101600">
                    <a:schemeClr val="tx1">
                      <a:alpha val="60000"/>
                    </a:schemeClr>
                  </a:glow>
                </a:effectLst>
                <a:latin typeface="Adobe Garamond Pro" panose="02020502060506020403" pitchFamily="18" charset="0"/>
              </a:rPr>
              <a:t>“Our preaching is vain”</a:t>
            </a:r>
          </a:p>
          <a:p>
            <a:pPr algn="ctr"/>
            <a:r>
              <a:rPr lang="en-US" sz="3200" dirty="0" smtClean="0">
                <a:solidFill>
                  <a:srgbClr val="FEEEDA"/>
                </a:solidFill>
                <a:effectLst>
                  <a:glow rad="101600">
                    <a:schemeClr val="tx1">
                      <a:alpha val="60000"/>
                    </a:schemeClr>
                  </a:glow>
                </a:effectLst>
                <a:latin typeface="Adobe Garamond Pro" panose="02020502060506020403" pitchFamily="18" charset="0"/>
              </a:rPr>
              <a:t>“Your faith is vain”</a:t>
            </a:r>
          </a:p>
          <a:p>
            <a:pPr algn="ctr"/>
            <a:r>
              <a:rPr lang="en-US" sz="3200" dirty="0" smtClean="0">
                <a:solidFill>
                  <a:srgbClr val="FEEEDA"/>
                </a:solidFill>
                <a:effectLst>
                  <a:glow rad="101600">
                    <a:schemeClr val="tx1">
                      <a:alpha val="60000"/>
                    </a:schemeClr>
                  </a:glow>
                </a:effectLst>
                <a:latin typeface="Adobe Garamond Pro" panose="02020502060506020403" pitchFamily="18" charset="0"/>
              </a:rPr>
              <a:t>“We are even found to be false witnesses, because we testified against God that He raised Christ”</a:t>
            </a:r>
          </a:p>
          <a:p>
            <a:pPr algn="ctr"/>
            <a:r>
              <a:rPr lang="en-US" sz="3200" dirty="0" smtClean="0">
                <a:solidFill>
                  <a:srgbClr val="FEEEDA"/>
                </a:solidFill>
                <a:effectLst>
                  <a:glow rad="101600">
                    <a:schemeClr val="tx1">
                      <a:alpha val="60000"/>
                    </a:schemeClr>
                  </a:glow>
                </a:effectLst>
                <a:latin typeface="Adobe Garamond Pro" panose="02020502060506020403" pitchFamily="18" charset="0"/>
              </a:rPr>
              <a:t>“Your faith is worthless; you are still in your sins”</a:t>
            </a:r>
          </a:p>
          <a:p>
            <a:pPr algn="ctr"/>
            <a:endParaRPr lang="en-US" sz="3200" dirty="0">
              <a:solidFill>
                <a:srgbClr val="FEEEDA"/>
              </a:solidFill>
              <a:effectLst>
                <a:glow rad="101600">
                  <a:schemeClr val="tx1">
                    <a:alpha val="60000"/>
                  </a:schemeClr>
                </a:glow>
              </a:effectLst>
              <a:latin typeface="Adobe Garamond Pro" panose="02020502060506020403" pitchFamily="18" charset="0"/>
            </a:endParaRPr>
          </a:p>
          <a:p>
            <a:pPr algn="ctr"/>
            <a:r>
              <a:rPr lang="en-US" sz="3200" dirty="0" smtClean="0">
                <a:solidFill>
                  <a:srgbClr val="FEEEDA"/>
                </a:solidFill>
                <a:effectLst>
                  <a:glow rad="101600">
                    <a:schemeClr val="tx1">
                      <a:alpha val="60000"/>
                    </a:schemeClr>
                  </a:glow>
                </a:effectLst>
                <a:latin typeface="Adobe Garamond Pro" panose="02020502060506020403" pitchFamily="18" charset="0"/>
              </a:rPr>
              <a:t>Romans 4:25 “He who was delivered over because of      our transgressions, and was raised because of our justification”</a:t>
            </a:r>
          </a:p>
          <a:p>
            <a:pPr algn="ctr"/>
            <a:endParaRPr lang="en-US" sz="3200" dirty="0">
              <a:solidFill>
                <a:srgbClr val="FEEEDA"/>
              </a:solidFill>
              <a:latin typeface="Adobe Garamond Pro" panose="02020502060506020403" pitchFamily="18" charset="0"/>
            </a:endParaRPr>
          </a:p>
        </p:txBody>
      </p:sp>
      <p:sp>
        <p:nvSpPr>
          <p:cNvPr id="6" name="TextBox 5"/>
          <p:cNvSpPr txBox="1"/>
          <p:nvPr/>
        </p:nvSpPr>
        <p:spPr>
          <a:xfrm>
            <a:off x="5382391" y="6396335"/>
            <a:ext cx="3810001" cy="461665"/>
          </a:xfrm>
          <a:prstGeom prst="rect">
            <a:avLst/>
          </a:prstGeom>
          <a:noFill/>
        </p:spPr>
        <p:txBody>
          <a:bodyPr wrap="square" rtlCol="0">
            <a:spAutoFit/>
          </a:bodyPr>
          <a:lstStyle/>
          <a:p>
            <a:pPr algn="ctr"/>
            <a:r>
              <a:rPr lang="en-US" sz="2400" dirty="0" smtClean="0">
                <a:solidFill>
                  <a:srgbClr val="FDE5C7"/>
                </a:solidFill>
                <a:latin typeface="Adobe Garamond Pro Bold" panose="02020702060506020403" pitchFamily="18" charset="0"/>
              </a:rPr>
              <a:t>The Resurrection  Of Christ</a:t>
            </a:r>
          </a:p>
        </p:txBody>
      </p:sp>
    </p:spTree>
    <p:extLst>
      <p:ext uri="{BB962C8B-B14F-4D97-AF65-F5344CB8AC3E}">
        <p14:creationId xmlns:p14="http://schemas.microsoft.com/office/powerpoint/2010/main" val="24397027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animEffect transition="in" filter="fade">
                                      <p:cBhvr>
                                        <p:cTn id="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48255" y="0"/>
            <a:ext cx="7295745" cy="6858000"/>
          </a:xfrm>
          <a:prstGeom prst="rect">
            <a:avLst/>
          </a:prstGeom>
        </p:spPr>
      </p:pic>
      <p:sp>
        <p:nvSpPr>
          <p:cNvPr id="4" name="Rectangle 3"/>
          <p:cNvSpPr/>
          <p:nvPr/>
        </p:nvSpPr>
        <p:spPr>
          <a:xfrm>
            <a:off x="1799863" y="0"/>
            <a:ext cx="7344137" cy="6858000"/>
          </a:xfrm>
          <a:prstGeom prst="rect">
            <a:avLst/>
          </a:prstGeom>
          <a:gradFill>
            <a:gsLst>
              <a:gs pos="0">
                <a:schemeClr val="tx1">
                  <a:alpha val="0"/>
                </a:schemeClr>
              </a:gs>
              <a:gs pos="28000">
                <a:schemeClr val="tx1">
                  <a:alpha val="52000"/>
                </a:schemeClr>
              </a:gs>
              <a:gs pos="100000">
                <a:schemeClr val="tx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0"/>
            <a:ext cx="9144000" cy="6001643"/>
          </a:xfrm>
          <a:prstGeom prst="rect">
            <a:avLst/>
          </a:prstGeom>
          <a:noFill/>
        </p:spPr>
        <p:txBody>
          <a:bodyPr wrap="square" rtlCol="0">
            <a:spAutoFit/>
          </a:bodyPr>
          <a:lstStyle/>
          <a:p>
            <a:pPr algn="ctr"/>
            <a:r>
              <a:rPr lang="en-US" sz="3200" dirty="0" smtClean="0">
                <a:solidFill>
                  <a:srgbClr val="FDE5C7"/>
                </a:solidFill>
                <a:latin typeface="Adobe Garamond Pro Bold" panose="02020702060506020403" pitchFamily="18" charset="0"/>
              </a:rPr>
              <a:t>1 Corinthians 15:14 If Christ has NOT been raised…</a:t>
            </a:r>
          </a:p>
          <a:p>
            <a:pPr algn="ctr"/>
            <a:r>
              <a:rPr lang="en-US" sz="3200" dirty="0" smtClean="0">
                <a:solidFill>
                  <a:srgbClr val="FEEEDA"/>
                </a:solidFill>
                <a:effectLst>
                  <a:glow rad="101600">
                    <a:schemeClr val="tx1">
                      <a:alpha val="60000"/>
                    </a:schemeClr>
                  </a:glow>
                </a:effectLst>
                <a:latin typeface="Adobe Garamond Pro" panose="02020502060506020403" pitchFamily="18" charset="0"/>
              </a:rPr>
              <a:t>“Our preaching is vain”</a:t>
            </a:r>
          </a:p>
          <a:p>
            <a:pPr algn="ctr"/>
            <a:r>
              <a:rPr lang="en-US" sz="3200" dirty="0" smtClean="0">
                <a:solidFill>
                  <a:srgbClr val="FEEEDA"/>
                </a:solidFill>
                <a:effectLst>
                  <a:glow rad="101600">
                    <a:schemeClr val="tx1">
                      <a:alpha val="60000"/>
                    </a:schemeClr>
                  </a:glow>
                </a:effectLst>
                <a:latin typeface="Adobe Garamond Pro" panose="02020502060506020403" pitchFamily="18" charset="0"/>
              </a:rPr>
              <a:t>“Your faith is vain”</a:t>
            </a:r>
          </a:p>
          <a:p>
            <a:pPr algn="ctr"/>
            <a:r>
              <a:rPr lang="en-US" sz="3200" dirty="0" smtClean="0">
                <a:solidFill>
                  <a:srgbClr val="FEEEDA"/>
                </a:solidFill>
                <a:effectLst>
                  <a:glow rad="101600">
                    <a:schemeClr val="tx1">
                      <a:alpha val="60000"/>
                    </a:schemeClr>
                  </a:glow>
                </a:effectLst>
                <a:latin typeface="Adobe Garamond Pro" panose="02020502060506020403" pitchFamily="18" charset="0"/>
              </a:rPr>
              <a:t>“We are even found to be false witnesses, because we testified against God that He raised Christ”</a:t>
            </a:r>
          </a:p>
          <a:p>
            <a:pPr algn="ctr"/>
            <a:r>
              <a:rPr lang="en-US" sz="3200" dirty="0" smtClean="0">
                <a:solidFill>
                  <a:srgbClr val="FEEEDA"/>
                </a:solidFill>
                <a:effectLst>
                  <a:glow rad="101600">
                    <a:schemeClr val="tx1">
                      <a:alpha val="60000"/>
                    </a:schemeClr>
                  </a:glow>
                </a:effectLst>
                <a:latin typeface="Adobe Garamond Pro" panose="02020502060506020403" pitchFamily="18" charset="0"/>
              </a:rPr>
              <a:t>“Your faith is worthless; you are still in your sins”</a:t>
            </a:r>
          </a:p>
          <a:p>
            <a:pPr algn="ctr"/>
            <a:endParaRPr lang="en-US" sz="3200" dirty="0">
              <a:solidFill>
                <a:srgbClr val="FEEEDA"/>
              </a:solidFill>
              <a:effectLst>
                <a:glow rad="101600">
                  <a:schemeClr val="tx1">
                    <a:alpha val="60000"/>
                  </a:schemeClr>
                </a:glow>
              </a:effectLst>
              <a:latin typeface="Adobe Garamond Pro" panose="02020502060506020403" pitchFamily="18" charset="0"/>
            </a:endParaRPr>
          </a:p>
          <a:p>
            <a:pPr algn="ctr"/>
            <a:r>
              <a:rPr lang="en-US" sz="3200" dirty="0" smtClean="0">
                <a:solidFill>
                  <a:srgbClr val="FEEEDA"/>
                </a:solidFill>
                <a:effectLst>
                  <a:glow rad="101600">
                    <a:schemeClr val="tx1">
                      <a:alpha val="60000"/>
                    </a:schemeClr>
                  </a:glow>
                </a:effectLst>
                <a:latin typeface="Adobe Garamond Pro" panose="02020502060506020403" pitchFamily="18" charset="0"/>
              </a:rPr>
              <a:t>Romans 5:10 “For if while we were enemies we were reconciled to God through the death of His Son,         much more, having been reconciled, we shall                                    be saved by His life”</a:t>
            </a:r>
          </a:p>
          <a:p>
            <a:pPr algn="ctr"/>
            <a:endParaRPr lang="en-US" sz="3200" dirty="0">
              <a:solidFill>
                <a:srgbClr val="FEEEDA"/>
              </a:solidFill>
              <a:latin typeface="Adobe Garamond Pro" panose="02020502060506020403" pitchFamily="18" charset="0"/>
            </a:endParaRPr>
          </a:p>
        </p:txBody>
      </p:sp>
      <p:sp>
        <p:nvSpPr>
          <p:cNvPr id="6" name="TextBox 5"/>
          <p:cNvSpPr txBox="1"/>
          <p:nvPr/>
        </p:nvSpPr>
        <p:spPr>
          <a:xfrm>
            <a:off x="5382391" y="6396335"/>
            <a:ext cx="3810001" cy="461665"/>
          </a:xfrm>
          <a:prstGeom prst="rect">
            <a:avLst/>
          </a:prstGeom>
          <a:noFill/>
        </p:spPr>
        <p:txBody>
          <a:bodyPr wrap="square" rtlCol="0">
            <a:spAutoFit/>
          </a:bodyPr>
          <a:lstStyle/>
          <a:p>
            <a:pPr algn="ctr"/>
            <a:r>
              <a:rPr lang="en-US" sz="2400" dirty="0" smtClean="0">
                <a:solidFill>
                  <a:srgbClr val="FDE5C7"/>
                </a:solidFill>
                <a:latin typeface="Adobe Garamond Pro Bold" panose="02020702060506020403" pitchFamily="18" charset="0"/>
              </a:rPr>
              <a:t>The Resurrection  Of Christ</a:t>
            </a:r>
          </a:p>
        </p:txBody>
      </p:sp>
    </p:spTree>
    <p:extLst>
      <p:ext uri="{BB962C8B-B14F-4D97-AF65-F5344CB8AC3E}">
        <p14:creationId xmlns:p14="http://schemas.microsoft.com/office/powerpoint/2010/main" val="29404963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48255" y="0"/>
            <a:ext cx="7295745" cy="6858000"/>
          </a:xfrm>
          <a:prstGeom prst="rect">
            <a:avLst/>
          </a:prstGeom>
        </p:spPr>
      </p:pic>
      <p:sp>
        <p:nvSpPr>
          <p:cNvPr id="4" name="Rectangle 3"/>
          <p:cNvSpPr/>
          <p:nvPr/>
        </p:nvSpPr>
        <p:spPr>
          <a:xfrm>
            <a:off x="1799863" y="0"/>
            <a:ext cx="7344137" cy="6858000"/>
          </a:xfrm>
          <a:prstGeom prst="rect">
            <a:avLst/>
          </a:prstGeom>
          <a:gradFill>
            <a:gsLst>
              <a:gs pos="0">
                <a:schemeClr val="tx1">
                  <a:alpha val="0"/>
                </a:schemeClr>
              </a:gs>
              <a:gs pos="28000">
                <a:schemeClr val="tx1">
                  <a:alpha val="52000"/>
                </a:schemeClr>
              </a:gs>
              <a:gs pos="100000">
                <a:schemeClr val="tx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0"/>
            <a:ext cx="9144000" cy="6001643"/>
          </a:xfrm>
          <a:prstGeom prst="rect">
            <a:avLst/>
          </a:prstGeom>
          <a:noFill/>
        </p:spPr>
        <p:txBody>
          <a:bodyPr wrap="square" rtlCol="0">
            <a:spAutoFit/>
          </a:bodyPr>
          <a:lstStyle/>
          <a:p>
            <a:pPr algn="ctr"/>
            <a:r>
              <a:rPr lang="en-US" sz="3200" dirty="0" smtClean="0">
                <a:solidFill>
                  <a:srgbClr val="FDE5C7"/>
                </a:solidFill>
                <a:latin typeface="Adobe Garamond Pro Bold" panose="02020702060506020403" pitchFamily="18" charset="0"/>
              </a:rPr>
              <a:t>1 Corinthians 15:14 If Christ has NOT been raised…</a:t>
            </a:r>
          </a:p>
          <a:p>
            <a:pPr algn="ctr"/>
            <a:r>
              <a:rPr lang="en-US" sz="3200" dirty="0" smtClean="0">
                <a:solidFill>
                  <a:srgbClr val="FEEEDA"/>
                </a:solidFill>
                <a:effectLst>
                  <a:glow rad="101600">
                    <a:schemeClr val="tx1">
                      <a:alpha val="60000"/>
                    </a:schemeClr>
                  </a:glow>
                </a:effectLst>
                <a:latin typeface="Adobe Garamond Pro" panose="02020502060506020403" pitchFamily="18" charset="0"/>
              </a:rPr>
              <a:t>“Our preaching is vain”</a:t>
            </a:r>
          </a:p>
          <a:p>
            <a:pPr algn="ctr"/>
            <a:r>
              <a:rPr lang="en-US" sz="3200" dirty="0" smtClean="0">
                <a:solidFill>
                  <a:srgbClr val="FEEEDA"/>
                </a:solidFill>
                <a:effectLst>
                  <a:glow rad="101600">
                    <a:schemeClr val="tx1">
                      <a:alpha val="60000"/>
                    </a:schemeClr>
                  </a:glow>
                </a:effectLst>
                <a:latin typeface="Adobe Garamond Pro" panose="02020502060506020403" pitchFamily="18" charset="0"/>
              </a:rPr>
              <a:t>“Your faith is vain”</a:t>
            </a:r>
          </a:p>
          <a:p>
            <a:pPr algn="ctr"/>
            <a:r>
              <a:rPr lang="en-US" sz="3200" dirty="0" smtClean="0">
                <a:solidFill>
                  <a:srgbClr val="FEEEDA"/>
                </a:solidFill>
                <a:effectLst>
                  <a:glow rad="101600">
                    <a:schemeClr val="tx1">
                      <a:alpha val="60000"/>
                    </a:schemeClr>
                  </a:glow>
                </a:effectLst>
                <a:latin typeface="Adobe Garamond Pro" panose="02020502060506020403" pitchFamily="18" charset="0"/>
              </a:rPr>
              <a:t>“We are even found to be false witnesses, because we testified against God that He raised Christ”</a:t>
            </a:r>
          </a:p>
          <a:p>
            <a:pPr algn="ctr"/>
            <a:r>
              <a:rPr lang="en-US" sz="3200" dirty="0" smtClean="0">
                <a:solidFill>
                  <a:srgbClr val="FEEEDA"/>
                </a:solidFill>
                <a:effectLst>
                  <a:glow rad="101600">
                    <a:schemeClr val="tx1">
                      <a:alpha val="60000"/>
                    </a:schemeClr>
                  </a:glow>
                </a:effectLst>
                <a:latin typeface="Adobe Garamond Pro" panose="02020502060506020403" pitchFamily="18" charset="0"/>
              </a:rPr>
              <a:t>“Your faith is worthless; you are still in your sins”</a:t>
            </a:r>
          </a:p>
          <a:p>
            <a:pPr algn="ctr"/>
            <a:endParaRPr lang="en-US" sz="3200" dirty="0">
              <a:solidFill>
                <a:srgbClr val="FEEEDA"/>
              </a:solidFill>
              <a:effectLst>
                <a:glow rad="101600">
                  <a:schemeClr val="tx1">
                    <a:alpha val="60000"/>
                  </a:schemeClr>
                </a:glow>
              </a:effectLst>
              <a:latin typeface="Adobe Garamond Pro" panose="02020502060506020403" pitchFamily="18" charset="0"/>
            </a:endParaRPr>
          </a:p>
          <a:p>
            <a:pPr algn="ctr"/>
            <a:r>
              <a:rPr lang="en-US" sz="3200" dirty="0" smtClean="0">
                <a:solidFill>
                  <a:srgbClr val="FEEEDA"/>
                </a:solidFill>
                <a:effectLst>
                  <a:glow rad="101600">
                    <a:schemeClr val="tx1">
                      <a:alpha val="60000"/>
                    </a:schemeClr>
                  </a:glow>
                </a:effectLst>
                <a:latin typeface="Adobe Garamond Pro" panose="02020502060506020403" pitchFamily="18" charset="0"/>
              </a:rPr>
              <a:t>1 Peter 1:3 “Blessed be the God and Father of our Lord Jesus Christ, who according to His great mercy has caused us to be born again to a living hope through the resurrection of Jesus Christ from the dead”</a:t>
            </a:r>
          </a:p>
          <a:p>
            <a:pPr algn="ctr"/>
            <a:endParaRPr lang="en-US" sz="3200" dirty="0">
              <a:solidFill>
                <a:srgbClr val="FEEEDA"/>
              </a:solidFill>
              <a:latin typeface="Adobe Garamond Pro" panose="02020502060506020403" pitchFamily="18" charset="0"/>
            </a:endParaRPr>
          </a:p>
        </p:txBody>
      </p:sp>
      <p:sp>
        <p:nvSpPr>
          <p:cNvPr id="6" name="TextBox 5"/>
          <p:cNvSpPr txBox="1"/>
          <p:nvPr/>
        </p:nvSpPr>
        <p:spPr>
          <a:xfrm>
            <a:off x="5382391" y="6396335"/>
            <a:ext cx="3810001" cy="461665"/>
          </a:xfrm>
          <a:prstGeom prst="rect">
            <a:avLst/>
          </a:prstGeom>
          <a:noFill/>
        </p:spPr>
        <p:txBody>
          <a:bodyPr wrap="square" rtlCol="0">
            <a:spAutoFit/>
          </a:bodyPr>
          <a:lstStyle/>
          <a:p>
            <a:pPr algn="ctr"/>
            <a:r>
              <a:rPr lang="en-US" sz="2400" dirty="0" smtClean="0">
                <a:solidFill>
                  <a:srgbClr val="FDE5C7"/>
                </a:solidFill>
                <a:latin typeface="Adobe Garamond Pro Bold" panose="02020702060506020403" pitchFamily="18" charset="0"/>
              </a:rPr>
              <a:t>The Resurrection  Of Christ</a:t>
            </a:r>
          </a:p>
        </p:txBody>
      </p:sp>
    </p:spTree>
    <p:extLst>
      <p:ext uri="{BB962C8B-B14F-4D97-AF65-F5344CB8AC3E}">
        <p14:creationId xmlns:p14="http://schemas.microsoft.com/office/powerpoint/2010/main" val="11201314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48255" y="0"/>
            <a:ext cx="7295745" cy="6858000"/>
          </a:xfrm>
          <a:prstGeom prst="rect">
            <a:avLst/>
          </a:prstGeom>
        </p:spPr>
      </p:pic>
      <p:sp>
        <p:nvSpPr>
          <p:cNvPr id="4" name="Rectangle 3"/>
          <p:cNvSpPr/>
          <p:nvPr/>
        </p:nvSpPr>
        <p:spPr>
          <a:xfrm>
            <a:off x="1799863" y="0"/>
            <a:ext cx="7344137" cy="6858000"/>
          </a:xfrm>
          <a:prstGeom prst="rect">
            <a:avLst/>
          </a:prstGeom>
          <a:gradFill>
            <a:gsLst>
              <a:gs pos="0">
                <a:schemeClr val="tx1">
                  <a:alpha val="0"/>
                </a:schemeClr>
              </a:gs>
              <a:gs pos="28000">
                <a:schemeClr val="tx1">
                  <a:alpha val="52000"/>
                </a:schemeClr>
              </a:gs>
              <a:gs pos="100000">
                <a:schemeClr val="tx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0"/>
            <a:ext cx="9144000" cy="5139869"/>
          </a:xfrm>
          <a:prstGeom prst="rect">
            <a:avLst/>
          </a:prstGeom>
          <a:noFill/>
        </p:spPr>
        <p:txBody>
          <a:bodyPr wrap="square" rtlCol="0">
            <a:spAutoFit/>
          </a:bodyPr>
          <a:lstStyle/>
          <a:p>
            <a:pPr algn="ctr"/>
            <a:r>
              <a:rPr lang="en-US" sz="4000" dirty="0" smtClean="0">
                <a:solidFill>
                  <a:srgbClr val="FDE5C7"/>
                </a:solidFill>
                <a:latin typeface="Adobe Garamond Pro Bold" panose="02020702060506020403" pitchFamily="18" charset="0"/>
              </a:rPr>
              <a:t>1 Corinthians 15:1-4</a:t>
            </a:r>
          </a:p>
          <a:p>
            <a:pPr algn="ctr"/>
            <a:r>
              <a:rPr lang="en-US" sz="3200" dirty="0" smtClean="0">
                <a:solidFill>
                  <a:srgbClr val="FEEEDA"/>
                </a:solidFill>
                <a:effectLst>
                  <a:glow rad="101600">
                    <a:schemeClr val="tx1">
                      <a:alpha val="60000"/>
                    </a:schemeClr>
                  </a:glow>
                </a:effectLst>
                <a:latin typeface="Adobe Garamond Pro" panose="02020502060506020403" pitchFamily="18" charset="0"/>
              </a:rPr>
              <a:t>“Now I make known to you, brethren, the gospel          which I preached to you, which also you received,            in which also you stand, by which also you are saved,              if you hold fast the word which I preached to you,     unless you believed in vain. For I delivered to you as of first importance what I also received, that Christ died for our sins according to the Scriptures, and the He was buried, and that He was raised on the third day according to the Scriptures.”</a:t>
            </a:r>
            <a:endParaRPr lang="en-US" sz="3200" dirty="0">
              <a:solidFill>
                <a:srgbClr val="FEEEDA"/>
              </a:solidFill>
              <a:effectLst>
                <a:glow rad="101600">
                  <a:schemeClr val="tx1">
                    <a:alpha val="60000"/>
                  </a:schemeClr>
                </a:glow>
              </a:effectLst>
              <a:latin typeface="Adobe Garamond Pro" panose="02020502060506020403" pitchFamily="18" charset="0"/>
            </a:endParaRPr>
          </a:p>
        </p:txBody>
      </p:sp>
      <p:sp>
        <p:nvSpPr>
          <p:cNvPr id="6" name="TextBox 5"/>
          <p:cNvSpPr txBox="1"/>
          <p:nvPr/>
        </p:nvSpPr>
        <p:spPr>
          <a:xfrm>
            <a:off x="5382391" y="6396335"/>
            <a:ext cx="3810001" cy="461665"/>
          </a:xfrm>
          <a:prstGeom prst="rect">
            <a:avLst/>
          </a:prstGeom>
          <a:noFill/>
        </p:spPr>
        <p:txBody>
          <a:bodyPr wrap="square" rtlCol="0">
            <a:spAutoFit/>
          </a:bodyPr>
          <a:lstStyle/>
          <a:p>
            <a:pPr algn="ctr"/>
            <a:r>
              <a:rPr lang="en-US" sz="2400" dirty="0" smtClean="0">
                <a:solidFill>
                  <a:srgbClr val="FDE5C7"/>
                </a:solidFill>
                <a:latin typeface="Adobe Garamond Pro Bold" panose="02020702060506020403" pitchFamily="18" charset="0"/>
              </a:rPr>
              <a:t>The Resurrection  Of Christ</a:t>
            </a:r>
          </a:p>
        </p:txBody>
      </p:sp>
    </p:spTree>
    <p:extLst>
      <p:ext uri="{BB962C8B-B14F-4D97-AF65-F5344CB8AC3E}">
        <p14:creationId xmlns:p14="http://schemas.microsoft.com/office/powerpoint/2010/main" val="5078594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48255" y="0"/>
            <a:ext cx="7295745" cy="6858000"/>
          </a:xfrm>
          <a:prstGeom prst="rect">
            <a:avLst/>
          </a:prstGeom>
        </p:spPr>
      </p:pic>
      <p:sp>
        <p:nvSpPr>
          <p:cNvPr id="4" name="Rectangle 3"/>
          <p:cNvSpPr/>
          <p:nvPr/>
        </p:nvSpPr>
        <p:spPr>
          <a:xfrm>
            <a:off x="1799863" y="0"/>
            <a:ext cx="7344137" cy="6858000"/>
          </a:xfrm>
          <a:prstGeom prst="rect">
            <a:avLst/>
          </a:prstGeom>
          <a:gradFill>
            <a:gsLst>
              <a:gs pos="0">
                <a:schemeClr val="tx1">
                  <a:alpha val="0"/>
                </a:schemeClr>
              </a:gs>
              <a:gs pos="28000">
                <a:schemeClr val="tx1">
                  <a:alpha val="52000"/>
                </a:schemeClr>
              </a:gs>
              <a:gs pos="100000">
                <a:schemeClr val="tx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0"/>
            <a:ext cx="9144000" cy="5509200"/>
          </a:xfrm>
          <a:prstGeom prst="rect">
            <a:avLst/>
          </a:prstGeom>
          <a:noFill/>
        </p:spPr>
        <p:txBody>
          <a:bodyPr wrap="square" rtlCol="0">
            <a:spAutoFit/>
          </a:bodyPr>
          <a:lstStyle/>
          <a:p>
            <a:pPr algn="ctr"/>
            <a:r>
              <a:rPr lang="en-US" sz="3200" dirty="0" smtClean="0">
                <a:solidFill>
                  <a:srgbClr val="FDE5C7"/>
                </a:solidFill>
                <a:latin typeface="Adobe Garamond Pro Bold" panose="02020702060506020403" pitchFamily="18" charset="0"/>
              </a:rPr>
              <a:t>1 Corinthians 15:14 If Christ has NOT been raised…</a:t>
            </a:r>
          </a:p>
          <a:p>
            <a:pPr algn="ctr"/>
            <a:r>
              <a:rPr lang="en-US" sz="3200" dirty="0" smtClean="0">
                <a:solidFill>
                  <a:srgbClr val="FEEEDA"/>
                </a:solidFill>
                <a:effectLst>
                  <a:glow rad="101600">
                    <a:schemeClr val="tx1">
                      <a:alpha val="60000"/>
                    </a:schemeClr>
                  </a:glow>
                </a:effectLst>
                <a:latin typeface="Adobe Garamond Pro" panose="02020502060506020403" pitchFamily="18" charset="0"/>
              </a:rPr>
              <a:t>“Our preaching is vain”</a:t>
            </a:r>
          </a:p>
          <a:p>
            <a:pPr algn="ctr"/>
            <a:r>
              <a:rPr lang="en-US" sz="3200" dirty="0" smtClean="0">
                <a:solidFill>
                  <a:srgbClr val="FEEEDA"/>
                </a:solidFill>
                <a:effectLst>
                  <a:glow rad="101600">
                    <a:schemeClr val="tx1">
                      <a:alpha val="60000"/>
                    </a:schemeClr>
                  </a:glow>
                </a:effectLst>
                <a:latin typeface="Adobe Garamond Pro" panose="02020502060506020403" pitchFamily="18" charset="0"/>
              </a:rPr>
              <a:t>“Your faith is vain”</a:t>
            </a:r>
          </a:p>
          <a:p>
            <a:pPr algn="ctr"/>
            <a:r>
              <a:rPr lang="en-US" sz="3200" dirty="0" smtClean="0">
                <a:solidFill>
                  <a:srgbClr val="FEEEDA"/>
                </a:solidFill>
                <a:effectLst>
                  <a:glow rad="101600">
                    <a:schemeClr val="tx1">
                      <a:alpha val="60000"/>
                    </a:schemeClr>
                  </a:glow>
                </a:effectLst>
                <a:latin typeface="Adobe Garamond Pro" panose="02020502060506020403" pitchFamily="18" charset="0"/>
              </a:rPr>
              <a:t>“We are even found to be false witnesses, because we testified against God that He raised Christ”</a:t>
            </a:r>
          </a:p>
          <a:p>
            <a:pPr algn="ctr"/>
            <a:r>
              <a:rPr lang="en-US" sz="3200" dirty="0" smtClean="0">
                <a:solidFill>
                  <a:srgbClr val="FEEEDA"/>
                </a:solidFill>
                <a:effectLst>
                  <a:glow rad="101600">
                    <a:schemeClr val="tx1">
                      <a:alpha val="60000"/>
                    </a:schemeClr>
                  </a:glow>
                </a:effectLst>
                <a:latin typeface="Adobe Garamond Pro" panose="02020502060506020403" pitchFamily="18" charset="0"/>
              </a:rPr>
              <a:t>“Your faith is worthless; you are still in your sins”</a:t>
            </a:r>
          </a:p>
          <a:p>
            <a:pPr algn="ctr"/>
            <a:endParaRPr lang="en-US" sz="3200" dirty="0">
              <a:solidFill>
                <a:srgbClr val="FEEEDA"/>
              </a:solidFill>
              <a:effectLst>
                <a:glow rad="101600">
                  <a:schemeClr val="tx1">
                    <a:alpha val="60000"/>
                  </a:schemeClr>
                </a:glow>
              </a:effectLst>
              <a:latin typeface="Adobe Garamond Pro" panose="02020502060506020403" pitchFamily="18" charset="0"/>
            </a:endParaRPr>
          </a:p>
          <a:p>
            <a:pPr algn="ctr"/>
            <a:r>
              <a:rPr lang="en-US" sz="3200" dirty="0" smtClean="0">
                <a:solidFill>
                  <a:srgbClr val="FEEEDA"/>
                </a:solidFill>
                <a:effectLst>
                  <a:glow rad="101600">
                    <a:schemeClr val="tx1">
                      <a:alpha val="60000"/>
                    </a:schemeClr>
                  </a:glow>
                </a:effectLst>
                <a:latin typeface="Adobe Garamond Pro" panose="02020502060506020403" pitchFamily="18" charset="0"/>
              </a:rPr>
              <a:t>1 Thessalonians 4:14 “if we believe that Jesus rose again, even so God will bring with Him those who have fallen asleep in Jesus”</a:t>
            </a:r>
          </a:p>
          <a:p>
            <a:pPr algn="ctr"/>
            <a:endParaRPr lang="en-US" sz="3200" dirty="0">
              <a:solidFill>
                <a:srgbClr val="FEEEDA"/>
              </a:solidFill>
              <a:latin typeface="Adobe Garamond Pro" panose="02020502060506020403" pitchFamily="18" charset="0"/>
            </a:endParaRPr>
          </a:p>
        </p:txBody>
      </p:sp>
      <p:sp>
        <p:nvSpPr>
          <p:cNvPr id="6" name="TextBox 5"/>
          <p:cNvSpPr txBox="1"/>
          <p:nvPr/>
        </p:nvSpPr>
        <p:spPr>
          <a:xfrm>
            <a:off x="5382391" y="6396335"/>
            <a:ext cx="3810001" cy="461665"/>
          </a:xfrm>
          <a:prstGeom prst="rect">
            <a:avLst/>
          </a:prstGeom>
          <a:noFill/>
        </p:spPr>
        <p:txBody>
          <a:bodyPr wrap="square" rtlCol="0">
            <a:spAutoFit/>
          </a:bodyPr>
          <a:lstStyle/>
          <a:p>
            <a:pPr algn="ctr"/>
            <a:r>
              <a:rPr lang="en-US" sz="2400" dirty="0" smtClean="0">
                <a:solidFill>
                  <a:srgbClr val="FDE5C7"/>
                </a:solidFill>
                <a:latin typeface="Adobe Garamond Pro Bold" panose="02020702060506020403" pitchFamily="18" charset="0"/>
              </a:rPr>
              <a:t>The Resurrection  Of Christ</a:t>
            </a:r>
          </a:p>
        </p:txBody>
      </p:sp>
    </p:spTree>
    <p:extLst>
      <p:ext uri="{BB962C8B-B14F-4D97-AF65-F5344CB8AC3E}">
        <p14:creationId xmlns:p14="http://schemas.microsoft.com/office/powerpoint/2010/main" val="14537871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48255" y="0"/>
            <a:ext cx="7295745" cy="6858000"/>
          </a:xfrm>
          <a:prstGeom prst="rect">
            <a:avLst/>
          </a:prstGeom>
        </p:spPr>
      </p:pic>
      <p:sp>
        <p:nvSpPr>
          <p:cNvPr id="4" name="Rectangle 3"/>
          <p:cNvSpPr/>
          <p:nvPr/>
        </p:nvSpPr>
        <p:spPr>
          <a:xfrm>
            <a:off x="1799863" y="0"/>
            <a:ext cx="7344137" cy="6858000"/>
          </a:xfrm>
          <a:prstGeom prst="rect">
            <a:avLst/>
          </a:prstGeom>
          <a:gradFill>
            <a:gsLst>
              <a:gs pos="0">
                <a:schemeClr val="tx1">
                  <a:alpha val="0"/>
                </a:schemeClr>
              </a:gs>
              <a:gs pos="28000">
                <a:schemeClr val="tx1">
                  <a:alpha val="52000"/>
                </a:schemeClr>
              </a:gs>
              <a:gs pos="100000">
                <a:schemeClr val="tx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0"/>
            <a:ext cx="9144000" cy="6001643"/>
          </a:xfrm>
          <a:prstGeom prst="rect">
            <a:avLst/>
          </a:prstGeom>
          <a:noFill/>
        </p:spPr>
        <p:txBody>
          <a:bodyPr wrap="square" rtlCol="0">
            <a:spAutoFit/>
          </a:bodyPr>
          <a:lstStyle/>
          <a:p>
            <a:pPr algn="ctr"/>
            <a:r>
              <a:rPr lang="en-US" sz="3200" dirty="0" smtClean="0">
                <a:solidFill>
                  <a:srgbClr val="FDE5C7"/>
                </a:solidFill>
                <a:latin typeface="Adobe Garamond Pro Bold" panose="02020702060506020403" pitchFamily="18" charset="0"/>
              </a:rPr>
              <a:t>1 Corinthians 15:14 If Christ has NOT been raised…</a:t>
            </a:r>
          </a:p>
          <a:p>
            <a:pPr algn="ctr"/>
            <a:r>
              <a:rPr lang="en-US" sz="3200" dirty="0" smtClean="0">
                <a:solidFill>
                  <a:srgbClr val="FEEEDA"/>
                </a:solidFill>
                <a:effectLst>
                  <a:glow rad="101600">
                    <a:schemeClr val="tx1">
                      <a:alpha val="60000"/>
                    </a:schemeClr>
                  </a:glow>
                </a:effectLst>
                <a:latin typeface="Adobe Garamond Pro" panose="02020502060506020403" pitchFamily="18" charset="0"/>
              </a:rPr>
              <a:t>“Our preaching is vain”</a:t>
            </a:r>
          </a:p>
          <a:p>
            <a:pPr algn="ctr"/>
            <a:r>
              <a:rPr lang="en-US" sz="3200" dirty="0" smtClean="0">
                <a:solidFill>
                  <a:srgbClr val="FEEEDA"/>
                </a:solidFill>
                <a:effectLst>
                  <a:glow rad="101600">
                    <a:schemeClr val="tx1">
                      <a:alpha val="60000"/>
                    </a:schemeClr>
                  </a:glow>
                </a:effectLst>
                <a:latin typeface="Adobe Garamond Pro" panose="02020502060506020403" pitchFamily="18" charset="0"/>
              </a:rPr>
              <a:t>“Your faith is vain”</a:t>
            </a:r>
          </a:p>
          <a:p>
            <a:pPr algn="ctr"/>
            <a:r>
              <a:rPr lang="en-US" sz="3200" dirty="0" smtClean="0">
                <a:solidFill>
                  <a:srgbClr val="FEEEDA"/>
                </a:solidFill>
                <a:effectLst>
                  <a:glow rad="101600">
                    <a:schemeClr val="tx1">
                      <a:alpha val="60000"/>
                    </a:schemeClr>
                  </a:glow>
                </a:effectLst>
                <a:latin typeface="Adobe Garamond Pro" panose="02020502060506020403" pitchFamily="18" charset="0"/>
              </a:rPr>
              <a:t>“We are even found to be false witnesses, because we testified against God that He raised Christ”</a:t>
            </a:r>
          </a:p>
          <a:p>
            <a:pPr algn="ctr"/>
            <a:r>
              <a:rPr lang="en-US" sz="3200" dirty="0" smtClean="0">
                <a:solidFill>
                  <a:srgbClr val="FEEEDA"/>
                </a:solidFill>
                <a:effectLst>
                  <a:glow rad="101600">
                    <a:schemeClr val="tx1">
                      <a:alpha val="60000"/>
                    </a:schemeClr>
                  </a:glow>
                </a:effectLst>
                <a:latin typeface="Adobe Garamond Pro" panose="02020502060506020403" pitchFamily="18" charset="0"/>
              </a:rPr>
              <a:t>“Your faith is worthless; you are still in your sins”</a:t>
            </a:r>
          </a:p>
          <a:p>
            <a:pPr algn="ctr"/>
            <a:endParaRPr lang="en-US" sz="3200" dirty="0">
              <a:solidFill>
                <a:srgbClr val="FEEEDA"/>
              </a:solidFill>
              <a:effectLst>
                <a:glow rad="101600">
                  <a:schemeClr val="tx1">
                    <a:alpha val="60000"/>
                  </a:schemeClr>
                </a:glow>
              </a:effectLst>
              <a:latin typeface="Adobe Garamond Pro" panose="02020502060506020403" pitchFamily="18" charset="0"/>
            </a:endParaRPr>
          </a:p>
          <a:p>
            <a:pPr algn="ctr"/>
            <a:r>
              <a:rPr lang="en-US" sz="3200" dirty="0" smtClean="0">
                <a:solidFill>
                  <a:srgbClr val="FEEEDA"/>
                </a:solidFill>
                <a:effectLst>
                  <a:glow rad="101600">
                    <a:schemeClr val="tx1">
                      <a:alpha val="60000"/>
                    </a:schemeClr>
                  </a:glow>
                </a:effectLst>
                <a:latin typeface="Adobe Garamond Pro" panose="02020502060506020403" pitchFamily="18" charset="0"/>
              </a:rPr>
              <a:t>Romans 8:11 “Bit if the Spirit of Him who raised Jesus from the dead dwells in you, He who raised Christ Jesus from the dead will also give life to your mortal bodies through His Spirit who dwells in you.”</a:t>
            </a:r>
          </a:p>
          <a:p>
            <a:pPr algn="ctr"/>
            <a:endParaRPr lang="en-US" sz="3200" dirty="0">
              <a:solidFill>
                <a:srgbClr val="FEEEDA"/>
              </a:solidFill>
              <a:latin typeface="Adobe Garamond Pro" panose="02020502060506020403" pitchFamily="18" charset="0"/>
            </a:endParaRPr>
          </a:p>
        </p:txBody>
      </p:sp>
      <p:sp>
        <p:nvSpPr>
          <p:cNvPr id="6" name="TextBox 5"/>
          <p:cNvSpPr txBox="1"/>
          <p:nvPr/>
        </p:nvSpPr>
        <p:spPr>
          <a:xfrm>
            <a:off x="5382391" y="6396335"/>
            <a:ext cx="3810001" cy="461665"/>
          </a:xfrm>
          <a:prstGeom prst="rect">
            <a:avLst/>
          </a:prstGeom>
          <a:noFill/>
        </p:spPr>
        <p:txBody>
          <a:bodyPr wrap="square" rtlCol="0">
            <a:spAutoFit/>
          </a:bodyPr>
          <a:lstStyle/>
          <a:p>
            <a:pPr algn="ctr"/>
            <a:r>
              <a:rPr lang="en-US" sz="2400" dirty="0" smtClean="0">
                <a:solidFill>
                  <a:srgbClr val="FDE5C7"/>
                </a:solidFill>
                <a:latin typeface="Adobe Garamond Pro Bold" panose="02020702060506020403" pitchFamily="18" charset="0"/>
              </a:rPr>
              <a:t>The Resurrection  Of Christ</a:t>
            </a:r>
          </a:p>
        </p:txBody>
      </p:sp>
    </p:spTree>
    <p:extLst>
      <p:ext uri="{BB962C8B-B14F-4D97-AF65-F5344CB8AC3E}">
        <p14:creationId xmlns:p14="http://schemas.microsoft.com/office/powerpoint/2010/main" val="34252332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48255" y="0"/>
            <a:ext cx="7295745" cy="6858000"/>
          </a:xfrm>
          <a:prstGeom prst="rect">
            <a:avLst/>
          </a:prstGeom>
        </p:spPr>
      </p:pic>
      <p:sp>
        <p:nvSpPr>
          <p:cNvPr id="4" name="Rectangle 3"/>
          <p:cNvSpPr/>
          <p:nvPr/>
        </p:nvSpPr>
        <p:spPr>
          <a:xfrm>
            <a:off x="1799863" y="0"/>
            <a:ext cx="7344137" cy="6858000"/>
          </a:xfrm>
          <a:prstGeom prst="rect">
            <a:avLst/>
          </a:prstGeom>
          <a:gradFill>
            <a:gsLst>
              <a:gs pos="0">
                <a:schemeClr val="tx1">
                  <a:alpha val="0"/>
                </a:schemeClr>
              </a:gs>
              <a:gs pos="28000">
                <a:schemeClr val="tx1">
                  <a:alpha val="52000"/>
                </a:schemeClr>
              </a:gs>
              <a:gs pos="100000">
                <a:schemeClr val="tx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0"/>
            <a:ext cx="9144000" cy="5509200"/>
          </a:xfrm>
          <a:prstGeom prst="rect">
            <a:avLst/>
          </a:prstGeom>
          <a:noFill/>
        </p:spPr>
        <p:txBody>
          <a:bodyPr wrap="square" rtlCol="0">
            <a:spAutoFit/>
          </a:bodyPr>
          <a:lstStyle/>
          <a:p>
            <a:pPr algn="ctr"/>
            <a:r>
              <a:rPr lang="en-US" sz="3200" dirty="0" smtClean="0">
                <a:solidFill>
                  <a:srgbClr val="FDE5C7"/>
                </a:solidFill>
                <a:latin typeface="Adobe Garamond Pro Bold" panose="02020702060506020403" pitchFamily="18" charset="0"/>
              </a:rPr>
              <a:t>1 Corinthians 15:14 If Christ has NOT been raised…</a:t>
            </a:r>
          </a:p>
          <a:p>
            <a:pPr algn="ctr"/>
            <a:r>
              <a:rPr lang="en-US" sz="3200" dirty="0" smtClean="0">
                <a:solidFill>
                  <a:srgbClr val="FEEEDA"/>
                </a:solidFill>
                <a:effectLst>
                  <a:glow rad="101600">
                    <a:schemeClr val="tx1">
                      <a:alpha val="60000"/>
                    </a:schemeClr>
                  </a:glow>
                </a:effectLst>
                <a:latin typeface="Adobe Garamond Pro" panose="02020502060506020403" pitchFamily="18" charset="0"/>
              </a:rPr>
              <a:t>“Our preaching is vain”</a:t>
            </a:r>
          </a:p>
          <a:p>
            <a:pPr algn="ctr"/>
            <a:r>
              <a:rPr lang="en-US" sz="3200" dirty="0" smtClean="0">
                <a:solidFill>
                  <a:srgbClr val="FEEEDA"/>
                </a:solidFill>
                <a:effectLst>
                  <a:glow rad="101600">
                    <a:schemeClr val="tx1">
                      <a:alpha val="60000"/>
                    </a:schemeClr>
                  </a:glow>
                </a:effectLst>
                <a:latin typeface="Adobe Garamond Pro" panose="02020502060506020403" pitchFamily="18" charset="0"/>
              </a:rPr>
              <a:t>“Your faith is vain”</a:t>
            </a:r>
          </a:p>
          <a:p>
            <a:pPr algn="ctr"/>
            <a:r>
              <a:rPr lang="en-US" sz="3200" dirty="0" smtClean="0">
                <a:solidFill>
                  <a:srgbClr val="FEEEDA"/>
                </a:solidFill>
                <a:effectLst>
                  <a:glow rad="101600">
                    <a:schemeClr val="tx1">
                      <a:alpha val="60000"/>
                    </a:schemeClr>
                  </a:glow>
                </a:effectLst>
                <a:latin typeface="Adobe Garamond Pro" panose="02020502060506020403" pitchFamily="18" charset="0"/>
              </a:rPr>
              <a:t>“We are even found to be false witnesses, because we testified against God that He raised Christ”</a:t>
            </a:r>
          </a:p>
          <a:p>
            <a:pPr algn="ctr"/>
            <a:r>
              <a:rPr lang="en-US" sz="3200" dirty="0" smtClean="0">
                <a:solidFill>
                  <a:srgbClr val="FEEEDA"/>
                </a:solidFill>
                <a:effectLst>
                  <a:glow rad="101600">
                    <a:schemeClr val="tx1">
                      <a:alpha val="60000"/>
                    </a:schemeClr>
                  </a:glow>
                </a:effectLst>
                <a:latin typeface="Adobe Garamond Pro" panose="02020502060506020403" pitchFamily="18" charset="0"/>
              </a:rPr>
              <a:t>“Your faith is worthless; you are still in your sins”</a:t>
            </a:r>
          </a:p>
          <a:p>
            <a:pPr algn="ctr"/>
            <a:endParaRPr lang="en-US" sz="3200" dirty="0">
              <a:solidFill>
                <a:srgbClr val="FEEEDA"/>
              </a:solidFill>
              <a:effectLst>
                <a:glow rad="101600">
                  <a:schemeClr val="tx1">
                    <a:alpha val="60000"/>
                  </a:schemeClr>
                </a:glow>
              </a:effectLst>
              <a:latin typeface="Adobe Garamond Pro" panose="02020502060506020403" pitchFamily="18" charset="0"/>
            </a:endParaRPr>
          </a:p>
          <a:p>
            <a:pPr algn="ctr"/>
            <a:r>
              <a:rPr lang="en-US" sz="3200" dirty="0" smtClean="0">
                <a:solidFill>
                  <a:srgbClr val="FEEEDA"/>
                </a:solidFill>
                <a:effectLst>
                  <a:glow rad="101600">
                    <a:schemeClr val="tx1">
                      <a:alpha val="60000"/>
                    </a:schemeClr>
                  </a:glow>
                </a:effectLst>
                <a:latin typeface="Adobe Garamond Pro" panose="02020502060506020403" pitchFamily="18" charset="0"/>
              </a:rPr>
              <a:t>Romans 8:34 “Christ Jesus is He who died, yes, rather who was raised, who is at the right hand of God, who also intercedes for us”</a:t>
            </a:r>
          </a:p>
          <a:p>
            <a:pPr algn="ctr"/>
            <a:endParaRPr lang="en-US" sz="3200" dirty="0">
              <a:solidFill>
                <a:srgbClr val="FEEEDA"/>
              </a:solidFill>
              <a:latin typeface="Adobe Garamond Pro" panose="02020502060506020403" pitchFamily="18" charset="0"/>
            </a:endParaRPr>
          </a:p>
        </p:txBody>
      </p:sp>
      <p:sp>
        <p:nvSpPr>
          <p:cNvPr id="6" name="TextBox 5"/>
          <p:cNvSpPr txBox="1"/>
          <p:nvPr/>
        </p:nvSpPr>
        <p:spPr>
          <a:xfrm>
            <a:off x="5382391" y="6396335"/>
            <a:ext cx="3810001" cy="461665"/>
          </a:xfrm>
          <a:prstGeom prst="rect">
            <a:avLst/>
          </a:prstGeom>
          <a:noFill/>
        </p:spPr>
        <p:txBody>
          <a:bodyPr wrap="square" rtlCol="0">
            <a:spAutoFit/>
          </a:bodyPr>
          <a:lstStyle/>
          <a:p>
            <a:pPr algn="ctr"/>
            <a:r>
              <a:rPr lang="en-US" sz="2400" dirty="0" smtClean="0">
                <a:solidFill>
                  <a:srgbClr val="FDE5C7"/>
                </a:solidFill>
                <a:latin typeface="Adobe Garamond Pro Bold" panose="02020702060506020403" pitchFamily="18" charset="0"/>
              </a:rPr>
              <a:t>The Resurrection  Of Christ</a:t>
            </a:r>
          </a:p>
        </p:txBody>
      </p:sp>
    </p:spTree>
    <p:extLst>
      <p:ext uri="{BB962C8B-B14F-4D97-AF65-F5344CB8AC3E}">
        <p14:creationId xmlns:p14="http://schemas.microsoft.com/office/powerpoint/2010/main" val="13903529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48255" y="0"/>
            <a:ext cx="7295745" cy="6858000"/>
          </a:xfrm>
          <a:prstGeom prst="rect">
            <a:avLst/>
          </a:prstGeom>
        </p:spPr>
      </p:pic>
      <p:sp>
        <p:nvSpPr>
          <p:cNvPr id="4" name="Rectangle 3"/>
          <p:cNvSpPr/>
          <p:nvPr/>
        </p:nvSpPr>
        <p:spPr>
          <a:xfrm>
            <a:off x="1799863" y="0"/>
            <a:ext cx="7344137" cy="6858000"/>
          </a:xfrm>
          <a:prstGeom prst="rect">
            <a:avLst/>
          </a:prstGeom>
          <a:gradFill>
            <a:gsLst>
              <a:gs pos="0">
                <a:schemeClr val="tx1">
                  <a:alpha val="0"/>
                </a:schemeClr>
              </a:gs>
              <a:gs pos="28000">
                <a:schemeClr val="tx1">
                  <a:alpha val="52000"/>
                </a:schemeClr>
              </a:gs>
              <a:gs pos="100000">
                <a:schemeClr val="tx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0"/>
            <a:ext cx="9144000" cy="5509200"/>
          </a:xfrm>
          <a:prstGeom prst="rect">
            <a:avLst/>
          </a:prstGeom>
          <a:noFill/>
        </p:spPr>
        <p:txBody>
          <a:bodyPr wrap="square" rtlCol="0">
            <a:spAutoFit/>
          </a:bodyPr>
          <a:lstStyle/>
          <a:p>
            <a:pPr algn="ctr"/>
            <a:r>
              <a:rPr lang="en-US" sz="3200" dirty="0" smtClean="0">
                <a:solidFill>
                  <a:srgbClr val="FDE5C7"/>
                </a:solidFill>
                <a:latin typeface="Adobe Garamond Pro Bold" panose="02020702060506020403" pitchFamily="18" charset="0"/>
              </a:rPr>
              <a:t>1 Corinthians 15:14 If Christ has NOT been raised…</a:t>
            </a:r>
          </a:p>
          <a:p>
            <a:pPr algn="ctr"/>
            <a:r>
              <a:rPr lang="en-US" sz="3200" dirty="0" smtClean="0">
                <a:solidFill>
                  <a:srgbClr val="FEEEDA"/>
                </a:solidFill>
                <a:effectLst>
                  <a:glow rad="101600">
                    <a:schemeClr val="tx1">
                      <a:alpha val="60000"/>
                    </a:schemeClr>
                  </a:glow>
                </a:effectLst>
                <a:latin typeface="Adobe Garamond Pro" panose="02020502060506020403" pitchFamily="18" charset="0"/>
              </a:rPr>
              <a:t>“Our preaching is vain”</a:t>
            </a:r>
          </a:p>
          <a:p>
            <a:pPr algn="ctr"/>
            <a:r>
              <a:rPr lang="en-US" sz="3200" dirty="0" smtClean="0">
                <a:solidFill>
                  <a:srgbClr val="FEEEDA"/>
                </a:solidFill>
                <a:effectLst>
                  <a:glow rad="101600">
                    <a:schemeClr val="tx1">
                      <a:alpha val="60000"/>
                    </a:schemeClr>
                  </a:glow>
                </a:effectLst>
                <a:latin typeface="Adobe Garamond Pro" panose="02020502060506020403" pitchFamily="18" charset="0"/>
              </a:rPr>
              <a:t>“Your faith is vain”</a:t>
            </a:r>
          </a:p>
          <a:p>
            <a:pPr algn="ctr"/>
            <a:r>
              <a:rPr lang="en-US" sz="3200" dirty="0" smtClean="0">
                <a:solidFill>
                  <a:srgbClr val="FEEEDA"/>
                </a:solidFill>
                <a:effectLst>
                  <a:glow rad="101600">
                    <a:schemeClr val="tx1">
                      <a:alpha val="60000"/>
                    </a:schemeClr>
                  </a:glow>
                </a:effectLst>
                <a:latin typeface="Adobe Garamond Pro" panose="02020502060506020403" pitchFamily="18" charset="0"/>
              </a:rPr>
              <a:t>“We are even found to be false witnesses, because we testified against God that He raised Christ”</a:t>
            </a:r>
          </a:p>
          <a:p>
            <a:pPr algn="ctr"/>
            <a:r>
              <a:rPr lang="en-US" sz="3200" dirty="0" smtClean="0">
                <a:solidFill>
                  <a:srgbClr val="FEEEDA"/>
                </a:solidFill>
                <a:effectLst>
                  <a:glow rad="101600">
                    <a:schemeClr val="tx1">
                      <a:alpha val="60000"/>
                    </a:schemeClr>
                  </a:glow>
                </a:effectLst>
                <a:latin typeface="Adobe Garamond Pro" panose="02020502060506020403" pitchFamily="18" charset="0"/>
              </a:rPr>
              <a:t>“Your faith is worthless; you are still in your sins”</a:t>
            </a:r>
          </a:p>
          <a:p>
            <a:pPr algn="ctr"/>
            <a:endParaRPr lang="en-US" sz="3200" dirty="0">
              <a:solidFill>
                <a:srgbClr val="FEEEDA"/>
              </a:solidFill>
              <a:effectLst>
                <a:glow rad="101600">
                  <a:schemeClr val="tx1">
                    <a:alpha val="60000"/>
                  </a:schemeClr>
                </a:glow>
              </a:effectLst>
              <a:latin typeface="Adobe Garamond Pro" panose="02020502060506020403" pitchFamily="18" charset="0"/>
            </a:endParaRPr>
          </a:p>
          <a:p>
            <a:pPr algn="ctr"/>
            <a:r>
              <a:rPr lang="en-US" sz="3200" dirty="0" smtClean="0">
                <a:solidFill>
                  <a:srgbClr val="FEEEDA"/>
                </a:solidFill>
                <a:effectLst>
                  <a:glow rad="101600">
                    <a:schemeClr val="tx1">
                      <a:alpha val="60000"/>
                    </a:schemeClr>
                  </a:glow>
                </a:effectLst>
                <a:latin typeface="Adobe Garamond Pro" panose="02020502060506020403" pitchFamily="18" charset="0"/>
              </a:rPr>
              <a:t>Hebrews 7:25 “He is able to save forever those who draw near to God through Him, since He always lives to make intercession for them.”</a:t>
            </a:r>
          </a:p>
          <a:p>
            <a:pPr algn="ctr"/>
            <a:endParaRPr lang="en-US" sz="3200" dirty="0">
              <a:solidFill>
                <a:srgbClr val="FEEEDA"/>
              </a:solidFill>
              <a:latin typeface="Adobe Garamond Pro" panose="02020502060506020403" pitchFamily="18" charset="0"/>
            </a:endParaRPr>
          </a:p>
        </p:txBody>
      </p:sp>
      <p:sp>
        <p:nvSpPr>
          <p:cNvPr id="6" name="TextBox 5"/>
          <p:cNvSpPr txBox="1"/>
          <p:nvPr/>
        </p:nvSpPr>
        <p:spPr>
          <a:xfrm>
            <a:off x="5382391" y="6396335"/>
            <a:ext cx="3810001" cy="461665"/>
          </a:xfrm>
          <a:prstGeom prst="rect">
            <a:avLst/>
          </a:prstGeom>
          <a:noFill/>
        </p:spPr>
        <p:txBody>
          <a:bodyPr wrap="square" rtlCol="0">
            <a:spAutoFit/>
          </a:bodyPr>
          <a:lstStyle/>
          <a:p>
            <a:pPr algn="ctr"/>
            <a:r>
              <a:rPr lang="en-US" sz="2400" dirty="0" smtClean="0">
                <a:solidFill>
                  <a:srgbClr val="FDE5C7"/>
                </a:solidFill>
                <a:latin typeface="Adobe Garamond Pro Bold" panose="02020702060506020403" pitchFamily="18" charset="0"/>
              </a:rPr>
              <a:t>The Resurrection  Of Christ</a:t>
            </a:r>
          </a:p>
        </p:txBody>
      </p:sp>
    </p:spTree>
    <p:extLst>
      <p:ext uri="{BB962C8B-B14F-4D97-AF65-F5344CB8AC3E}">
        <p14:creationId xmlns:p14="http://schemas.microsoft.com/office/powerpoint/2010/main" val="38194377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48255" y="0"/>
            <a:ext cx="7295745" cy="6858000"/>
          </a:xfrm>
          <a:prstGeom prst="rect">
            <a:avLst/>
          </a:prstGeom>
        </p:spPr>
      </p:pic>
      <p:sp>
        <p:nvSpPr>
          <p:cNvPr id="4" name="Rectangle 3"/>
          <p:cNvSpPr/>
          <p:nvPr/>
        </p:nvSpPr>
        <p:spPr>
          <a:xfrm>
            <a:off x="1799863" y="0"/>
            <a:ext cx="7344137" cy="6858000"/>
          </a:xfrm>
          <a:prstGeom prst="rect">
            <a:avLst/>
          </a:prstGeom>
          <a:gradFill>
            <a:gsLst>
              <a:gs pos="0">
                <a:schemeClr val="tx1">
                  <a:alpha val="0"/>
                </a:schemeClr>
              </a:gs>
              <a:gs pos="28000">
                <a:schemeClr val="tx1">
                  <a:alpha val="52000"/>
                </a:schemeClr>
              </a:gs>
              <a:gs pos="100000">
                <a:schemeClr val="tx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0"/>
            <a:ext cx="9144000" cy="4647426"/>
          </a:xfrm>
          <a:prstGeom prst="rect">
            <a:avLst/>
          </a:prstGeom>
          <a:noFill/>
        </p:spPr>
        <p:txBody>
          <a:bodyPr wrap="square" rtlCol="0">
            <a:spAutoFit/>
          </a:bodyPr>
          <a:lstStyle/>
          <a:p>
            <a:pPr algn="ctr"/>
            <a:r>
              <a:rPr lang="en-US" sz="4000" dirty="0" smtClean="0">
                <a:solidFill>
                  <a:srgbClr val="FDE5C7"/>
                </a:solidFill>
                <a:latin typeface="Adobe Garamond Pro Bold" panose="02020702060506020403" pitchFamily="18" charset="0"/>
              </a:rPr>
              <a:t>1 Corinthians 15:20</a:t>
            </a:r>
          </a:p>
          <a:p>
            <a:pPr algn="ctr"/>
            <a:r>
              <a:rPr lang="en-US" sz="3200" dirty="0" smtClean="0">
                <a:solidFill>
                  <a:srgbClr val="FEEEDA"/>
                </a:solidFill>
                <a:effectLst>
                  <a:glow rad="101600">
                    <a:schemeClr val="tx1">
                      <a:alpha val="60000"/>
                    </a:schemeClr>
                  </a:glow>
                </a:effectLst>
                <a:latin typeface="Adobe Garamond Pro" panose="02020502060506020403" pitchFamily="18" charset="0"/>
              </a:rPr>
              <a:t>“But now Christ has been raised from the dead, the first fruits of those who are asleep”</a:t>
            </a:r>
          </a:p>
          <a:p>
            <a:pPr algn="ctr"/>
            <a:endParaRPr lang="en-US" sz="3200" dirty="0" smtClean="0">
              <a:solidFill>
                <a:srgbClr val="FEEEDA"/>
              </a:solidFill>
              <a:effectLst>
                <a:glow rad="101600">
                  <a:schemeClr val="tx1">
                    <a:alpha val="60000"/>
                  </a:schemeClr>
                </a:glow>
              </a:effectLst>
              <a:latin typeface="Adobe Garamond Pro" panose="02020502060506020403" pitchFamily="18" charset="0"/>
            </a:endParaRPr>
          </a:p>
          <a:p>
            <a:pPr algn="ctr"/>
            <a:r>
              <a:rPr lang="en-US" sz="4000" b="1" dirty="0" smtClean="0">
                <a:solidFill>
                  <a:srgbClr val="FEEEDA"/>
                </a:solidFill>
                <a:effectLst>
                  <a:glow rad="101600">
                    <a:schemeClr val="tx1">
                      <a:alpha val="60000"/>
                    </a:schemeClr>
                  </a:glow>
                </a:effectLst>
                <a:latin typeface="Adobe Garamond Pro Bold" panose="02020702060506020403" pitchFamily="18" charset="0"/>
              </a:rPr>
              <a:t>Do you have the hope of eternal life?</a:t>
            </a:r>
          </a:p>
          <a:p>
            <a:pPr algn="ctr"/>
            <a:endParaRPr lang="en-US" sz="4000" b="1" dirty="0">
              <a:solidFill>
                <a:srgbClr val="FEEEDA"/>
              </a:solidFill>
              <a:effectLst>
                <a:glow rad="101600">
                  <a:schemeClr val="tx1">
                    <a:alpha val="60000"/>
                  </a:schemeClr>
                </a:glow>
              </a:effectLst>
              <a:latin typeface="Adobe Garamond Pro Bold" panose="02020702060506020403" pitchFamily="18" charset="0"/>
            </a:endParaRPr>
          </a:p>
          <a:p>
            <a:pPr algn="ctr"/>
            <a:r>
              <a:rPr lang="en-US" sz="4000" b="1" dirty="0" smtClean="0">
                <a:solidFill>
                  <a:srgbClr val="FEEEDA"/>
                </a:solidFill>
                <a:effectLst>
                  <a:glow rad="101600">
                    <a:schemeClr val="tx1">
                      <a:alpha val="60000"/>
                    </a:schemeClr>
                  </a:glow>
                </a:effectLst>
                <a:latin typeface="Adobe Garamond Pro Bold" panose="02020702060506020403" pitchFamily="18" charset="0"/>
              </a:rPr>
              <a:t>Are you “holding fast the word”                  (1 Corinthians 15:2)?</a:t>
            </a:r>
            <a:endParaRPr lang="en-US" sz="4000" b="1" dirty="0">
              <a:solidFill>
                <a:srgbClr val="FEEEDA"/>
              </a:solidFill>
              <a:effectLst>
                <a:glow rad="101600">
                  <a:schemeClr val="tx1">
                    <a:alpha val="60000"/>
                  </a:schemeClr>
                </a:glow>
              </a:effectLst>
              <a:latin typeface="Adobe Garamond Pro Bold" panose="02020702060506020403" pitchFamily="18" charset="0"/>
            </a:endParaRPr>
          </a:p>
        </p:txBody>
      </p:sp>
      <p:sp>
        <p:nvSpPr>
          <p:cNvPr id="6" name="TextBox 5"/>
          <p:cNvSpPr txBox="1"/>
          <p:nvPr/>
        </p:nvSpPr>
        <p:spPr>
          <a:xfrm>
            <a:off x="5382391" y="6396335"/>
            <a:ext cx="3810001" cy="461665"/>
          </a:xfrm>
          <a:prstGeom prst="rect">
            <a:avLst/>
          </a:prstGeom>
          <a:noFill/>
        </p:spPr>
        <p:txBody>
          <a:bodyPr wrap="square" rtlCol="0">
            <a:spAutoFit/>
          </a:bodyPr>
          <a:lstStyle/>
          <a:p>
            <a:pPr algn="ctr"/>
            <a:r>
              <a:rPr lang="en-US" sz="2400" dirty="0" smtClean="0">
                <a:solidFill>
                  <a:srgbClr val="FDE5C7"/>
                </a:solidFill>
                <a:latin typeface="Adobe Garamond Pro Bold" panose="02020702060506020403" pitchFamily="18" charset="0"/>
              </a:rPr>
              <a:t>The Resurrection  Of Christ</a:t>
            </a:r>
          </a:p>
        </p:txBody>
      </p:sp>
    </p:spTree>
    <p:extLst>
      <p:ext uri="{BB962C8B-B14F-4D97-AF65-F5344CB8AC3E}">
        <p14:creationId xmlns:p14="http://schemas.microsoft.com/office/powerpoint/2010/main" val="34448878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5" end="5"/>
                                            </p:txEl>
                                          </p:spTgt>
                                        </p:tgtEl>
                                        <p:attrNameLst>
                                          <p:attrName>style.visibility</p:attrName>
                                        </p:attrNameLst>
                                      </p:cBhvr>
                                      <p:to>
                                        <p:strVal val="visible"/>
                                      </p:to>
                                    </p:set>
                                    <p:animEffect transition="in" filter="fade">
                                      <p:cBhvr>
                                        <p:cTn id="1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48255" y="0"/>
            <a:ext cx="7295745" cy="6858000"/>
          </a:xfrm>
          <a:prstGeom prst="rect">
            <a:avLst/>
          </a:prstGeom>
        </p:spPr>
      </p:pic>
      <p:sp>
        <p:nvSpPr>
          <p:cNvPr id="4" name="Rectangle 3"/>
          <p:cNvSpPr/>
          <p:nvPr/>
        </p:nvSpPr>
        <p:spPr>
          <a:xfrm>
            <a:off x="1799863" y="0"/>
            <a:ext cx="7344137" cy="6858000"/>
          </a:xfrm>
          <a:prstGeom prst="rect">
            <a:avLst/>
          </a:prstGeom>
          <a:gradFill>
            <a:gsLst>
              <a:gs pos="0">
                <a:schemeClr val="tx1">
                  <a:alpha val="0"/>
                </a:schemeClr>
              </a:gs>
              <a:gs pos="28000">
                <a:schemeClr val="tx1">
                  <a:alpha val="52000"/>
                </a:schemeClr>
              </a:gs>
              <a:gs pos="100000">
                <a:schemeClr val="tx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0"/>
            <a:ext cx="9144000" cy="5139869"/>
          </a:xfrm>
          <a:prstGeom prst="rect">
            <a:avLst/>
          </a:prstGeom>
          <a:noFill/>
        </p:spPr>
        <p:txBody>
          <a:bodyPr wrap="square" rtlCol="0">
            <a:spAutoFit/>
          </a:bodyPr>
          <a:lstStyle/>
          <a:p>
            <a:pPr algn="ctr"/>
            <a:r>
              <a:rPr lang="en-US" sz="4000" dirty="0" smtClean="0">
                <a:solidFill>
                  <a:srgbClr val="FDE5C7"/>
                </a:solidFill>
                <a:latin typeface="Adobe Garamond Pro Bold" panose="02020702060506020403" pitchFamily="18" charset="0"/>
              </a:rPr>
              <a:t>1 Corinthians 15:1-2</a:t>
            </a:r>
          </a:p>
          <a:p>
            <a:pPr algn="ctr"/>
            <a:r>
              <a:rPr lang="en-US" sz="3200" dirty="0" smtClean="0">
                <a:solidFill>
                  <a:srgbClr val="FEEEDA"/>
                </a:solidFill>
                <a:effectLst>
                  <a:glow rad="101600">
                    <a:schemeClr val="tx1">
                      <a:alpha val="60000"/>
                    </a:schemeClr>
                  </a:glow>
                </a:effectLst>
                <a:latin typeface="Adobe Garamond Pro" panose="02020502060506020403" pitchFamily="18" charset="0"/>
              </a:rPr>
              <a:t>“Now I make known to you, brethren, the gospel          which I preached to you, which also you received,            in which also you stand, by which also you are saved,              if you hold fast the word which I preached to you,     unless you believed in vain.”</a:t>
            </a:r>
          </a:p>
          <a:p>
            <a:pPr algn="ctr"/>
            <a:endParaRPr lang="en-US" sz="3200" dirty="0">
              <a:solidFill>
                <a:srgbClr val="FEEEDA"/>
              </a:solidFill>
              <a:effectLst>
                <a:glow rad="101600">
                  <a:schemeClr val="tx1">
                    <a:alpha val="60000"/>
                  </a:schemeClr>
                </a:glow>
              </a:effectLst>
              <a:latin typeface="Adobe Garamond Pro" panose="02020502060506020403" pitchFamily="18" charset="0"/>
            </a:endParaRPr>
          </a:p>
          <a:p>
            <a:pPr algn="ctr"/>
            <a:r>
              <a:rPr lang="en-US" sz="3200" dirty="0" smtClean="0">
                <a:solidFill>
                  <a:srgbClr val="FEEEDA"/>
                </a:solidFill>
                <a:effectLst>
                  <a:glow rad="101600">
                    <a:schemeClr val="tx1">
                      <a:alpha val="60000"/>
                    </a:schemeClr>
                  </a:glow>
                </a:effectLst>
                <a:latin typeface="Adobe Garamond Pro" panose="02020502060506020403" pitchFamily="18" charset="0"/>
              </a:rPr>
              <a:t>Romans 1:16 “For I am not ashamed of the gospel, for it is the power of God for salvation to everyone who believes, to the Jew first and also to the Greek.”</a:t>
            </a:r>
            <a:endParaRPr lang="en-US" sz="3200" dirty="0">
              <a:solidFill>
                <a:srgbClr val="FEEEDA"/>
              </a:solidFill>
              <a:effectLst>
                <a:glow rad="101600">
                  <a:schemeClr val="tx1">
                    <a:alpha val="60000"/>
                  </a:schemeClr>
                </a:glow>
              </a:effectLst>
              <a:latin typeface="Adobe Garamond Pro" panose="02020502060506020403" pitchFamily="18" charset="0"/>
            </a:endParaRPr>
          </a:p>
        </p:txBody>
      </p:sp>
      <p:sp>
        <p:nvSpPr>
          <p:cNvPr id="6" name="TextBox 5"/>
          <p:cNvSpPr txBox="1"/>
          <p:nvPr/>
        </p:nvSpPr>
        <p:spPr>
          <a:xfrm>
            <a:off x="5382391" y="6396335"/>
            <a:ext cx="3810001" cy="461665"/>
          </a:xfrm>
          <a:prstGeom prst="rect">
            <a:avLst/>
          </a:prstGeom>
          <a:noFill/>
        </p:spPr>
        <p:txBody>
          <a:bodyPr wrap="square" rtlCol="0">
            <a:spAutoFit/>
          </a:bodyPr>
          <a:lstStyle/>
          <a:p>
            <a:pPr algn="ctr"/>
            <a:r>
              <a:rPr lang="en-US" sz="2400" dirty="0" smtClean="0">
                <a:solidFill>
                  <a:srgbClr val="FDE5C7"/>
                </a:solidFill>
                <a:latin typeface="Adobe Garamond Pro Bold" panose="02020702060506020403" pitchFamily="18" charset="0"/>
              </a:rPr>
              <a:t>The Resurrection  Of Christ</a:t>
            </a:r>
          </a:p>
        </p:txBody>
      </p:sp>
    </p:spTree>
    <p:extLst>
      <p:ext uri="{BB962C8B-B14F-4D97-AF65-F5344CB8AC3E}">
        <p14:creationId xmlns:p14="http://schemas.microsoft.com/office/powerpoint/2010/main" val="26110243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48255" y="0"/>
            <a:ext cx="7295745" cy="6858000"/>
          </a:xfrm>
          <a:prstGeom prst="rect">
            <a:avLst/>
          </a:prstGeom>
        </p:spPr>
      </p:pic>
      <p:sp>
        <p:nvSpPr>
          <p:cNvPr id="4" name="Rectangle 3"/>
          <p:cNvSpPr/>
          <p:nvPr/>
        </p:nvSpPr>
        <p:spPr>
          <a:xfrm>
            <a:off x="1799863" y="0"/>
            <a:ext cx="7344137" cy="6858000"/>
          </a:xfrm>
          <a:prstGeom prst="rect">
            <a:avLst/>
          </a:prstGeom>
          <a:gradFill>
            <a:gsLst>
              <a:gs pos="0">
                <a:schemeClr val="tx1">
                  <a:alpha val="0"/>
                </a:schemeClr>
              </a:gs>
              <a:gs pos="28000">
                <a:schemeClr val="tx1">
                  <a:alpha val="52000"/>
                </a:schemeClr>
              </a:gs>
              <a:gs pos="100000">
                <a:schemeClr val="tx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0"/>
            <a:ext cx="9144000" cy="5509200"/>
          </a:xfrm>
          <a:prstGeom prst="rect">
            <a:avLst/>
          </a:prstGeom>
          <a:noFill/>
        </p:spPr>
        <p:txBody>
          <a:bodyPr wrap="square" rtlCol="0">
            <a:spAutoFit/>
          </a:bodyPr>
          <a:lstStyle/>
          <a:p>
            <a:pPr algn="ctr"/>
            <a:endParaRPr lang="en-US" sz="3200" dirty="0" smtClean="0">
              <a:solidFill>
                <a:srgbClr val="FDE5C7"/>
              </a:solidFill>
              <a:latin typeface="Adobe Garamond Pro" panose="02020502060506020403" pitchFamily="18" charset="0"/>
            </a:endParaRPr>
          </a:p>
          <a:p>
            <a:pPr algn="ctr"/>
            <a:endParaRPr lang="en-US" sz="3200" dirty="0" smtClean="0">
              <a:solidFill>
                <a:srgbClr val="FDE5C7"/>
              </a:solidFill>
              <a:latin typeface="Adobe Garamond Pro" panose="02020502060506020403" pitchFamily="18" charset="0"/>
            </a:endParaRPr>
          </a:p>
          <a:p>
            <a:pPr algn="ctr"/>
            <a:endParaRPr lang="en-US" sz="3200" dirty="0">
              <a:solidFill>
                <a:srgbClr val="FDE5C7"/>
              </a:solidFill>
              <a:latin typeface="Adobe Garamond Pro" panose="02020502060506020403" pitchFamily="18" charset="0"/>
            </a:endParaRPr>
          </a:p>
          <a:p>
            <a:pPr algn="ctr"/>
            <a:r>
              <a:rPr lang="en-US" sz="3200" dirty="0" smtClean="0">
                <a:solidFill>
                  <a:srgbClr val="FEEEDA"/>
                </a:solidFill>
                <a:effectLst>
                  <a:glow rad="101600">
                    <a:schemeClr val="tx1">
                      <a:alpha val="60000"/>
                    </a:schemeClr>
                  </a:glow>
                </a:effectLst>
                <a:latin typeface="Adobe Garamond Pro" panose="02020502060506020403" pitchFamily="18" charset="0"/>
              </a:rPr>
              <a:t>Romans 16:15-16 “Now to Him who is able to establish you according to my gospel and the preaching of Jesus Christ, according to the revelation of the mystery which has been kept secret for long ages past, but now is manifested, and by the Scriptures of the prophets, according to the commandment of the eternal God, has been made known to all the nations, leading to obedience of faith”</a:t>
            </a:r>
            <a:endParaRPr lang="en-US" sz="3200" dirty="0">
              <a:solidFill>
                <a:srgbClr val="FEEEDA"/>
              </a:solidFill>
              <a:effectLst>
                <a:glow rad="101600">
                  <a:schemeClr val="tx1">
                    <a:alpha val="60000"/>
                  </a:schemeClr>
                </a:glow>
              </a:effectLst>
              <a:latin typeface="Adobe Garamond Pro" panose="02020502060506020403" pitchFamily="18" charset="0"/>
            </a:endParaRPr>
          </a:p>
        </p:txBody>
      </p:sp>
      <p:sp>
        <p:nvSpPr>
          <p:cNvPr id="6" name="TextBox 5"/>
          <p:cNvSpPr txBox="1"/>
          <p:nvPr/>
        </p:nvSpPr>
        <p:spPr>
          <a:xfrm>
            <a:off x="5382391" y="6396335"/>
            <a:ext cx="3810001" cy="461665"/>
          </a:xfrm>
          <a:prstGeom prst="rect">
            <a:avLst/>
          </a:prstGeom>
          <a:noFill/>
        </p:spPr>
        <p:txBody>
          <a:bodyPr wrap="square" rtlCol="0">
            <a:spAutoFit/>
          </a:bodyPr>
          <a:lstStyle/>
          <a:p>
            <a:pPr algn="ctr"/>
            <a:r>
              <a:rPr lang="en-US" sz="2400" dirty="0" smtClean="0">
                <a:solidFill>
                  <a:srgbClr val="FDE5C7"/>
                </a:solidFill>
                <a:latin typeface="Adobe Garamond Pro Bold" panose="02020702060506020403" pitchFamily="18" charset="0"/>
              </a:rPr>
              <a:t>The Resurrection  Of Christ</a:t>
            </a:r>
          </a:p>
        </p:txBody>
      </p:sp>
    </p:spTree>
    <p:extLst>
      <p:ext uri="{BB962C8B-B14F-4D97-AF65-F5344CB8AC3E}">
        <p14:creationId xmlns:p14="http://schemas.microsoft.com/office/powerpoint/2010/main" val="31858691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48255" y="0"/>
            <a:ext cx="7295745" cy="6858000"/>
          </a:xfrm>
          <a:prstGeom prst="rect">
            <a:avLst/>
          </a:prstGeom>
        </p:spPr>
      </p:pic>
      <p:sp>
        <p:nvSpPr>
          <p:cNvPr id="4" name="Rectangle 3"/>
          <p:cNvSpPr/>
          <p:nvPr/>
        </p:nvSpPr>
        <p:spPr>
          <a:xfrm>
            <a:off x="1799863" y="0"/>
            <a:ext cx="7344137" cy="6858000"/>
          </a:xfrm>
          <a:prstGeom prst="rect">
            <a:avLst/>
          </a:prstGeom>
          <a:gradFill>
            <a:gsLst>
              <a:gs pos="0">
                <a:schemeClr val="tx1">
                  <a:alpha val="0"/>
                </a:schemeClr>
              </a:gs>
              <a:gs pos="28000">
                <a:schemeClr val="tx1">
                  <a:alpha val="52000"/>
                </a:schemeClr>
              </a:gs>
              <a:gs pos="100000">
                <a:schemeClr val="tx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0"/>
            <a:ext cx="9144000" cy="4647426"/>
          </a:xfrm>
          <a:prstGeom prst="rect">
            <a:avLst/>
          </a:prstGeom>
          <a:noFill/>
        </p:spPr>
        <p:txBody>
          <a:bodyPr wrap="square" rtlCol="0">
            <a:spAutoFit/>
          </a:bodyPr>
          <a:lstStyle/>
          <a:p>
            <a:pPr algn="ctr"/>
            <a:r>
              <a:rPr lang="en-US" sz="4000" dirty="0" smtClean="0">
                <a:solidFill>
                  <a:srgbClr val="FDE5C7"/>
                </a:solidFill>
                <a:latin typeface="Adobe Garamond Pro Bold" panose="02020702060506020403" pitchFamily="18" charset="0"/>
              </a:rPr>
              <a:t>1 Corinthians 15:3</a:t>
            </a:r>
          </a:p>
          <a:p>
            <a:pPr algn="ctr"/>
            <a:r>
              <a:rPr lang="en-US" sz="3200" dirty="0" smtClean="0">
                <a:solidFill>
                  <a:srgbClr val="FEEEDA"/>
                </a:solidFill>
                <a:effectLst>
                  <a:glow rad="127000">
                    <a:schemeClr val="tx1"/>
                  </a:glow>
                </a:effectLst>
                <a:latin typeface="Adobe Garamond Pro" panose="02020502060506020403" pitchFamily="18" charset="0"/>
              </a:rPr>
              <a:t>“For I delivered to you as of first importance                  what I also received”</a:t>
            </a:r>
            <a:endParaRPr lang="en-US" sz="3200" dirty="0">
              <a:solidFill>
                <a:srgbClr val="FEEEDA"/>
              </a:solidFill>
              <a:effectLst>
                <a:glow rad="127000">
                  <a:schemeClr val="tx1"/>
                </a:glow>
              </a:effectLst>
              <a:latin typeface="Adobe Garamond Pro" panose="02020502060506020403" pitchFamily="18" charset="0"/>
            </a:endParaRPr>
          </a:p>
          <a:p>
            <a:pPr algn="ctr"/>
            <a:r>
              <a:rPr lang="en-US" sz="3200" dirty="0" smtClean="0">
                <a:solidFill>
                  <a:srgbClr val="FEEEDA"/>
                </a:solidFill>
                <a:effectLst>
                  <a:glow rad="127000">
                    <a:schemeClr val="tx1"/>
                  </a:glow>
                </a:effectLst>
                <a:latin typeface="Adobe Garamond Pro" panose="02020502060506020403" pitchFamily="18" charset="0"/>
              </a:rPr>
              <a:t>“Christ died for our sins according to the Scriptures”</a:t>
            </a:r>
          </a:p>
          <a:p>
            <a:pPr algn="ctr"/>
            <a:endParaRPr lang="en-US" sz="3200" dirty="0" smtClean="0">
              <a:solidFill>
                <a:srgbClr val="FEEEDA"/>
              </a:solidFill>
              <a:effectLst>
                <a:glow rad="127000">
                  <a:schemeClr val="tx1"/>
                </a:glow>
              </a:effectLst>
              <a:latin typeface="Adobe Garamond Pro" panose="02020502060506020403" pitchFamily="18" charset="0"/>
            </a:endParaRPr>
          </a:p>
          <a:p>
            <a:pPr algn="ctr"/>
            <a:r>
              <a:rPr lang="en-US" sz="3200" dirty="0" smtClean="0">
                <a:solidFill>
                  <a:srgbClr val="FEEEDA"/>
                </a:solidFill>
                <a:effectLst>
                  <a:glow rad="127000">
                    <a:schemeClr val="tx1"/>
                  </a:glow>
                </a:effectLst>
                <a:latin typeface="Adobe Garamond Pro" panose="02020502060506020403" pitchFamily="18" charset="0"/>
              </a:rPr>
              <a:t>Isaiah 53:5 “He was pierced through for our transgressions, He was crushed for our iniquities”</a:t>
            </a:r>
          </a:p>
          <a:p>
            <a:pPr algn="ctr"/>
            <a:endParaRPr lang="en-US" sz="3200" dirty="0">
              <a:solidFill>
                <a:srgbClr val="FEEEDA"/>
              </a:solidFill>
              <a:effectLst>
                <a:glow rad="127000">
                  <a:schemeClr val="tx1"/>
                </a:glow>
              </a:effectLst>
              <a:latin typeface="Adobe Garamond Pro" panose="02020502060506020403" pitchFamily="18" charset="0"/>
            </a:endParaRPr>
          </a:p>
          <a:p>
            <a:pPr algn="ctr"/>
            <a:r>
              <a:rPr lang="en-US" sz="3200" dirty="0" smtClean="0">
                <a:solidFill>
                  <a:srgbClr val="FEEEDA"/>
                </a:solidFill>
                <a:effectLst>
                  <a:glow rad="127000">
                    <a:schemeClr val="tx1"/>
                  </a:glow>
                </a:effectLst>
                <a:latin typeface="Adobe Garamond Pro" panose="02020502060506020403" pitchFamily="18" charset="0"/>
              </a:rPr>
              <a:t>Isaiah 53:12 “He Himself bore the sin of many”</a:t>
            </a:r>
            <a:endParaRPr lang="en-US" sz="3200" dirty="0">
              <a:solidFill>
                <a:srgbClr val="FEEEDA"/>
              </a:solidFill>
              <a:effectLst>
                <a:glow rad="127000">
                  <a:schemeClr val="tx1"/>
                </a:glow>
              </a:effectLst>
              <a:latin typeface="Adobe Garamond Pro" panose="02020502060506020403" pitchFamily="18" charset="0"/>
            </a:endParaRPr>
          </a:p>
        </p:txBody>
      </p:sp>
      <p:sp>
        <p:nvSpPr>
          <p:cNvPr id="6" name="TextBox 5"/>
          <p:cNvSpPr txBox="1"/>
          <p:nvPr/>
        </p:nvSpPr>
        <p:spPr>
          <a:xfrm>
            <a:off x="5382391" y="6396335"/>
            <a:ext cx="3810001" cy="461665"/>
          </a:xfrm>
          <a:prstGeom prst="rect">
            <a:avLst/>
          </a:prstGeom>
          <a:noFill/>
        </p:spPr>
        <p:txBody>
          <a:bodyPr wrap="square" rtlCol="0">
            <a:spAutoFit/>
          </a:bodyPr>
          <a:lstStyle/>
          <a:p>
            <a:pPr algn="ctr"/>
            <a:r>
              <a:rPr lang="en-US" sz="2400" dirty="0" smtClean="0">
                <a:solidFill>
                  <a:srgbClr val="FDE5C7"/>
                </a:solidFill>
                <a:latin typeface="Adobe Garamond Pro Bold" panose="02020702060506020403" pitchFamily="18" charset="0"/>
              </a:rPr>
              <a:t>The Resurrection  Of Christ</a:t>
            </a:r>
          </a:p>
        </p:txBody>
      </p:sp>
    </p:spTree>
    <p:extLst>
      <p:ext uri="{BB962C8B-B14F-4D97-AF65-F5344CB8AC3E}">
        <p14:creationId xmlns:p14="http://schemas.microsoft.com/office/powerpoint/2010/main" val="31670048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fade">
                                      <p:cBhvr>
                                        <p:cTn id="1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48255" y="0"/>
            <a:ext cx="7295745" cy="6858000"/>
          </a:xfrm>
          <a:prstGeom prst="rect">
            <a:avLst/>
          </a:prstGeom>
        </p:spPr>
      </p:pic>
      <p:sp>
        <p:nvSpPr>
          <p:cNvPr id="4" name="Rectangle 3"/>
          <p:cNvSpPr/>
          <p:nvPr/>
        </p:nvSpPr>
        <p:spPr>
          <a:xfrm>
            <a:off x="1799863" y="0"/>
            <a:ext cx="7344137" cy="6858000"/>
          </a:xfrm>
          <a:prstGeom prst="rect">
            <a:avLst/>
          </a:prstGeom>
          <a:gradFill>
            <a:gsLst>
              <a:gs pos="0">
                <a:schemeClr val="tx1">
                  <a:alpha val="0"/>
                </a:schemeClr>
              </a:gs>
              <a:gs pos="28000">
                <a:schemeClr val="tx1">
                  <a:alpha val="52000"/>
                </a:schemeClr>
              </a:gs>
              <a:gs pos="100000">
                <a:schemeClr val="tx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0"/>
            <a:ext cx="9144000" cy="4647426"/>
          </a:xfrm>
          <a:prstGeom prst="rect">
            <a:avLst/>
          </a:prstGeom>
          <a:noFill/>
          <a:effectLst>
            <a:glow rad="127000">
              <a:schemeClr val="tx1"/>
            </a:glow>
          </a:effectLst>
        </p:spPr>
        <p:txBody>
          <a:bodyPr wrap="square" rtlCol="0">
            <a:spAutoFit/>
          </a:bodyPr>
          <a:lstStyle/>
          <a:p>
            <a:pPr algn="ctr"/>
            <a:r>
              <a:rPr lang="en-US" sz="4000" dirty="0" smtClean="0">
                <a:solidFill>
                  <a:srgbClr val="FDE5C7"/>
                </a:solidFill>
                <a:latin typeface="Adobe Garamond Pro Bold" panose="02020702060506020403" pitchFamily="18" charset="0"/>
              </a:rPr>
              <a:t>1 Corinthians 15:3</a:t>
            </a:r>
          </a:p>
          <a:p>
            <a:pPr algn="ctr"/>
            <a:r>
              <a:rPr lang="en-US" sz="3200" dirty="0" smtClean="0">
                <a:solidFill>
                  <a:srgbClr val="FEEEDA"/>
                </a:solidFill>
                <a:effectLst>
                  <a:glow rad="101600">
                    <a:schemeClr val="tx1">
                      <a:alpha val="60000"/>
                    </a:schemeClr>
                  </a:glow>
                </a:effectLst>
                <a:latin typeface="Adobe Garamond Pro" panose="02020502060506020403" pitchFamily="18" charset="0"/>
              </a:rPr>
              <a:t>“For I delivered to you as of first importance                  what I also received”</a:t>
            </a:r>
            <a:endParaRPr lang="en-US" sz="3200" dirty="0">
              <a:solidFill>
                <a:srgbClr val="FEEEDA"/>
              </a:solidFill>
              <a:effectLst>
                <a:glow rad="101600">
                  <a:schemeClr val="tx1">
                    <a:alpha val="60000"/>
                  </a:schemeClr>
                </a:glow>
              </a:effectLst>
              <a:latin typeface="Adobe Garamond Pro" panose="02020502060506020403" pitchFamily="18" charset="0"/>
            </a:endParaRPr>
          </a:p>
          <a:p>
            <a:pPr algn="ctr"/>
            <a:r>
              <a:rPr lang="en-US" sz="3200" dirty="0" smtClean="0">
                <a:solidFill>
                  <a:srgbClr val="FEEEDA"/>
                </a:solidFill>
                <a:effectLst>
                  <a:glow rad="101600">
                    <a:schemeClr val="tx1">
                      <a:alpha val="60000"/>
                    </a:schemeClr>
                  </a:glow>
                </a:effectLst>
                <a:latin typeface="Adobe Garamond Pro" panose="02020502060506020403" pitchFamily="18" charset="0"/>
              </a:rPr>
              <a:t>“Christ died for our sins according to the Scriptures”</a:t>
            </a:r>
          </a:p>
          <a:p>
            <a:pPr algn="ctr"/>
            <a:endParaRPr lang="en-US" sz="3200" dirty="0" smtClean="0">
              <a:solidFill>
                <a:srgbClr val="FEEEDA"/>
              </a:solidFill>
              <a:effectLst>
                <a:glow rad="101600">
                  <a:schemeClr val="tx1">
                    <a:alpha val="60000"/>
                  </a:schemeClr>
                </a:glow>
              </a:effectLst>
              <a:latin typeface="Adobe Garamond Pro" panose="02020502060506020403" pitchFamily="18" charset="0"/>
            </a:endParaRPr>
          </a:p>
          <a:p>
            <a:pPr algn="ctr"/>
            <a:r>
              <a:rPr lang="en-US" sz="3200" dirty="0" smtClean="0">
                <a:solidFill>
                  <a:srgbClr val="FEEEDA"/>
                </a:solidFill>
                <a:effectLst>
                  <a:glow rad="101600">
                    <a:schemeClr val="tx1">
                      <a:alpha val="60000"/>
                    </a:schemeClr>
                  </a:glow>
                </a:effectLst>
                <a:latin typeface="Adobe Garamond Pro" panose="02020502060506020403" pitchFamily="18" charset="0"/>
              </a:rPr>
              <a:t>John 10:15 “I lay down My life for the sheep”</a:t>
            </a:r>
          </a:p>
          <a:p>
            <a:pPr algn="ctr"/>
            <a:endParaRPr lang="en-US" sz="3200" dirty="0" smtClean="0">
              <a:solidFill>
                <a:srgbClr val="FEEEDA"/>
              </a:solidFill>
              <a:effectLst>
                <a:glow rad="101600">
                  <a:schemeClr val="tx1">
                    <a:alpha val="60000"/>
                  </a:schemeClr>
                </a:glow>
              </a:effectLst>
              <a:latin typeface="Adobe Garamond Pro" panose="02020502060506020403" pitchFamily="18" charset="0"/>
            </a:endParaRPr>
          </a:p>
          <a:p>
            <a:pPr algn="ctr"/>
            <a:r>
              <a:rPr lang="en-US" sz="3200" dirty="0" smtClean="0">
                <a:solidFill>
                  <a:srgbClr val="FEEEDA"/>
                </a:solidFill>
                <a:effectLst>
                  <a:glow rad="101600">
                    <a:schemeClr val="tx1">
                      <a:alpha val="60000"/>
                    </a:schemeClr>
                  </a:glow>
                </a:effectLst>
                <a:latin typeface="Adobe Garamond Pro" panose="02020502060506020403" pitchFamily="18" charset="0"/>
              </a:rPr>
              <a:t>1 Peter 3:18 “For Christ also died for sin once for all, the just for the unjust, so that He might bring us to God”</a:t>
            </a:r>
            <a:endParaRPr lang="en-US" sz="3200" dirty="0">
              <a:solidFill>
                <a:srgbClr val="FEEEDA"/>
              </a:solidFill>
              <a:effectLst>
                <a:glow rad="101600">
                  <a:schemeClr val="tx1">
                    <a:alpha val="60000"/>
                  </a:schemeClr>
                </a:glow>
              </a:effectLst>
              <a:latin typeface="Adobe Garamond Pro" panose="02020502060506020403" pitchFamily="18" charset="0"/>
            </a:endParaRPr>
          </a:p>
        </p:txBody>
      </p:sp>
      <p:sp>
        <p:nvSpPr>
          <p:cNvPr id="6" name="TextBox 5"/>
          <p:cNvSpPr txBox="1"/>
          <p:nvPr/>
        </p:nvSpPr>
        <p:spPr>
          <a:xfrm>
            <a:off x="5382391" y="6396335"/>
            <a:ext cx="3810001" cy="461665"/>
          </a:xfrm>
          <a:prstGeom prst="rect">
            <a:avLst/>
          </a:prstGeom>
          <a:noFill/>
        </p:spPr>
        <p:txBody>
          <a:bodyPr wrap="square" rtlCol="0">
            <a:spAutoFit/>
          </a:bodyPr>
          <a:lstStyle/>
          <a:p>
            <a:pPr algn="ctr"/>
            <a:r>
              <a:rPr lang="en-US" sz="2400" dirty="0" smtClean="0">
                <a:solidFill>
                  <a:srgbClr val="FDE5C7"/>
                </a:solidFill>
                <a:latin typeface="Adobe Garamond Pro Bold" panose="02020702060506020403" pitchFamily="18" charset="0"/>
              </a:rPr>
              <a:t>The Resurrection  Of Christ</a:t>
            </a:r>
          </a:p>
        </p:txBody>
      </p:sp>
    </p:spTree>
    <p:extLst>
      <p:ext uri="{BB962C8B-B14F-4D97-AF65-F5344CB8AC3E}">
        <p14:creationId xmlns:p14="http://schemas.microsoft.com/office/powerpoint/2010/main" val="16813403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animEffect transition="in" filter="fade">
                                      <p:cBhvr>
                                        <p:cTn id="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48255" y="0"/>
            <a:ext cx="7295745" cy="6858000"/>
          </a:xfrm>
          <a:prstGeom prst="rect">
            <a:avLst/>
          </a:prstGeom>
        </p:spPr>
      </p:pic>
      <p:sp>
        <p:nvSpPr>
          <p:cNvPr id="4" name="Rectangle 3"/>
          <p:cNvSpPr/>
          <p:nvPr/>
        </p:nvSpPr>
        <p:spPr>
          <a:xfrm>
            <a:off x="1799863" y="0"/>
            <a:ext cx="7344137" cy="6858000"/>
          </a:xfrm>
          <a:prstGeom prst="rect">
            <a:avLst/>
          </a:prstGeom>
          <a:gradFill>
            <a:gsLst>
              <a:gs pos="0">
                <a:schemeClr val="tx1">
                  <a:alpha val="0"/>
                </a:schemeClr>
              </a:gs>
              <a:gs pos="28000">
                <a:schemeClr val="tx1">
                  <a:alpha val="52000"/>
                </a:schemeClr>
              </a:gs>
              <a:gs pos="100000">
                <a:schemeClr val="tx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0"/>
            <a:ext cx="9144000" cy="3662541"/>
          </a:xfrm>
          <a:prstGeom prst="rect">
            <a:avLst/>
          </a:prstGeom>
          <a:noFill/>
        </p:spPr>
        <p:txBody>
          <a:bodyPr wrap="square" rtlCol="0">
            <a:spAutoFit/>
          </a:bodyPr>
          <a:lstStyle/>
          <a:p>
            <a:pPr algn="ctr"/>
            <a:r>
              <a:rPr lang="en-US" sz="4000" dirty="0" smtClean="0">
                <a:solidFill>
                  <a:srgbClr val="FDE5C7"/>
                </a:solidFill>
                <a:latin typeface="Adobe Garamond Pro Bold" panose="02020702060506020403" pitchFamily="18" charset="0"/>
              </a:rPr>
              <a:t>1 Corinthians 15:3</a:t>
            </a:r>
          </a:p>
          <a:p>
            <a:pPr algn="ctr"/>
            <a:r>
              <a:rPr lang="en-US" sz="3200" dirty="0" smtClean="0">
                <a:solidFill>
                  <a:srgbClr val="FEEEDA"/>
                </a:solidFill>
                <a:effectLst>
                  <a:glow rad="101600">
                    <a:schemeClr val="tx1">
                      <a:alpha val="60000"/>
                    </a:schemeClr>
                  </a:glow>
                </a:effectLst>
                <a:latin typeface="Adobe Garamond Pro" panose="02020502060506020403" pitchFamily="18" charset="0"/>
              </a:rPr>
              <a:t>“For I delivered to you as of first importance                  what I also received”</a:t>
            </a:r>
            <a:endParaRPr lang="en-US" sz="3200" dirty="0">
              <a:solidFill>
                <a:srgbClr val="FEEEDA"/>
              </a:solidFill>
              <a:effectLst>
                <a:glow rad="101600">
                  <a:schemeClr val="tx1">
                    <a:alpha val="60000"/>
                  </a:schemeClr>
                </a:glow>
              </a:effectLst>
              <a:latin typeface="Adobe Garamond Pro" panose="02020502060506020403" pitchFamily="18" charset="0"/>
            </a:endParaRPr>
          </a:p>
          <a:p>
            <a:pPr algn="ctr"/>
            <a:r>
              <a:rPr lang="en-US" sz="3200" dirty="0" smtClean="0">
                <a:solidFill>
                  <a:srgbClr val="FEEEDA"/>
                </a:solidFill>
                <a:effectLst>
                  <a:glow rad="101600">
                    <a:schemeClr val="tx1">
                      <a:alpha val="60000"/>
                    </a:schemeClr>
                  </a:glow>
                </a:effectLst>
                <a:latin typeface="Adobe Garamond Pro" panose="02020502060506020403" pitchFamily="18" charset="0"/>
              </a:rPr>
              <a:t>1 Corinthians 15:4 “was buried”</a:t>
            </a:r>
          </a:p>
          <a:p>
            <a:pPr algn="ctr"/>
            <a:endParaRPr lang="en-US" sz="3200" dirty="0" smtClean="0">
              <a:solidFill>
                <a:srgbClr val="FEEEDA"/>
              </a:solidFill>
              <a:effectLst>
                <a:glow rad="101600">
                  <a:schemeClr val="tx1">
                    <a:alpha val="60000"/>
                  </a:schemeClr>
                </a:glow>
              </a:effectLst>
              <a:latin typeface="Adobe Garamond Pro" panose="02020502060506020403" pitchFamily="18" charset="0"/>
            </a:endParaRPr>
          </a:p>
          <a:p>
            <a:pPr algn="ctr"/>
            <a:r>
              <a:rPr lang="en-US" sz="3200" dirty="0" smtClean="0">
                <a:solidFill>
                  <a:srgbClr val="FEEEDA"/>
                </a:solidFill>
                <a:effectLst>
                  <a:glow rad="101600">
                    <a:schemeClr val="tx1">
                      <a:alpha val="60000"/>
                    </a:schemeClr>
                  </a:glow>
                </a:effectLst>
                <a:latin typeface="Adobe Garamond Pro" panose="02020502060506020403" pitchFamily="18" charset="0"/>
              </a:rPr>
              <a:t>Isaiah 53:9 “His grave was assigned with wicked men, Yet He was with a rich man in His death”</a:t>
            </a:r>
            <a:endParaRPr lang="en-US" sz="3200" dirty="0">
              <a:solidFill>
                <a:srgbClr val="FEEEDA"/>
              </a:solidFill>
              <a:effectLst>
                <a:glow rad="101600">
                  <a:schemeClr val="tx1">
                    <a:alpha val="60000"/>
                  </a:schemeClr>
                </a:glow>
              </a:effectLst>
              <a:latin typeface="Adobe Garamond Pro" panose="02020502060506020403" pitchFamily="18" charset="0"/>
            </a:endParaRPr>
          </a:p>
        </p:txBody>
      </p:sp>
      <p:sp>
        <p:nvSpPr>
          <p:cNvPr id="6" name="TextBox 5"/>
          <p:cNvSpPr txBox="1"/>
          <p:nvPr/>
        </p:nvSpPr>
        <p:spPr>
          <a:xfrm>
            <a:off x="5382391" y="6396335"/>
            <a:ext cx="3810001" cy="461665"/>
          </a:xfrm>
          <a:prstGeom prst="rect">
            <a:avLst/>
          </a:prstGeom>
          <a:noFill/>
        </p:spPr>
        <p:txBody>
          <a:bodyPr wrap="square" rtlCol="0">
            <a:spAutoFit/>
          </a:bodyPr>
          <a:lstStyle/>
          <a:p>
            <a:pPr algn="ctr"/>
            <a:r>
              <a:rPr lang="en-US" sz="2400" dirty="0" smtClean="0">
                <a:solidFill>
                  <a:srgbClr val="FDE5C7"/>
                </a:solidFill>
                <a:latin typeface="Adobe Garamond Pro Bold" panose="02020702060506020403" pitchFamily="18" charset="0"/>
              </a:rPr>
              <a:t>The Resurrection  Of Christ</a:t>
            </a:r>
          </a:p>
        </p:txBody>
      </p:sp>
    </p:spTree>
    <p:extLst>
      <p:ext uri="{BB962C8B-B14F-4D97-AF65-F5344CB8AC3E}">
        <p14:creationId xmlns:p14="http://schemas.microsoft.com/office/powerpoint/2010/main" val="25221608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48255" y="0"/>
            <a:ext cx="7295745" cy="6858000"/>
          </a:xfrm>
          <a:prstGeom prst="rect">
            <a:avLst/>
          </a:prstGeom>
        </p:spPr>
      </p:pic>
      <p:sp>
        <p:nvSpPr>
          <p:cNvPr id="4" name="Rectangle 3"/>
          <p:cNvSpPr/>
          <p:nvPr/>
        </p:nvSpPr>
        <p:spPr>
          <a:xfrm>
            <a:off x="1799863" y="0"/>
            <a:ext cx="7344137" cy="6858000"/>
          </a:xfrm>
          <a:prstGeom prst="rect">
            <a:avLst/>
          </a:prstGeom>
          <a:gradFill>
            <a:gsLst>
              <a:gs pos="0">
                <a:schemeClr val="tx1">
                  <a:alpha val="0"/>
                </a:schemeClr>
              </a:gs>
              <a:gs pos="28000">
                <a:schemeClr val="tx1">
                  <a:alpha val="52000"/>
                </a:schemeClr>
              </a:gs>
              <a:gs pos="100000">
                <a:schemeClr val="tx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0"/>
            <a:ext cx="9144000" cy="5509200"/>
          </a:xfrm>
          <a:prstGeom prst="rect">
            <a:avLst/>
          </a:prstGeom>
          <a:noFill/>
        </p:spPr>
        <p:txBody>
          <a:bodyPr wrap="square" rtlCol="0">
            <a:spAutoFit/>
          </a:bodyPr>
          <a:lstStyle/>
          <a:p>
            <a:pPr algn="ctr"/>
            <a:endParaRPr lang="en-US" sz="3200" dirty="0" smtClean="0">
              <a:solidFill>
                <a:srgbClr val="FDE5C7"/>
              </a:solidFill>
              <a:latin typeface="Adobe Garamond Pro" panose="02020502060506020403" pitchFamily="18" charset="0"/>
            </a:endParaRPr>
          </a:p>
          <a:p>
            <a:pPr algn="ctr"/>
            <a:endParaRPr lang="en-US" sz="3200" dirty="0" smtClean="0">
              <a:solidFill>
                <a:srgbClr val="FDE5C7"/>
              </a:solidFill>
              <a:latin typeface="Adobe Garamond Pro" panose="02020502060506020403" pitchFamily="18" charset="0"/>
            </a:endParaRPr>
          </a:p>
          <a:p>
            <a:pPr algn="ctr"/>
            <a:r>
              <a:rPr lang="en-US" sz="3200" dirty="0" smtClean="0">
                <a:solidFill>
                  <a:srgbClr val="FEEEDA"/>
                </a:solidFill>
                <a:effectLst>
                  <a:glow rad="101600">
                    <a:schemeClr val="tx1">
                      <a:alpha val="60000"/>
                    </a:schemeClr>
                  </a:glow>
                </a:effectLst>
                <a:latin typeface="Adobe Garamond Pro" panose="02020502060506020403" pitchFamily="18" charset="0"/>
              </a:rPr>
              <a:t>Matthew 27:57-60 “When it was evening, there came a rich man from Arimathea, named Joseph, who himself had also become a disciple of Jesus. This man went to Pilate and asked for the body of Jesus. Then Pilate ordered it to be given to him. And Joseph took the body and wrapped it in a clean linen cloth, and laid it in his own new tomb, which he had hewn out in the rock; and he rolled a large stone against the entrance of the tomb and went away”</a:t>
            </a:r>
            <a:endParaRPr lang="en-US" sz="3200" dirty="0">
              <a:solidFill>
                <a:srgbClr val="FEEEDA"/>
              </a:solidFill>
              <a:effectLst>
                <a:glow rad="101600">
                  <a:schemeClr val="tx1">
                    <a:alpha val="60000"/>
                  </a:schemeClr>
                </a:glow>
              </a:effectLst>
              <a:latin typeface="Adobe Garamond Pro" panose="02020502060506020403" pitchFamily="18" charset="0"/>
            </a:endParaRPr>
          </a:p>
        </p:txBody>
      </p:sp>
      <p:sp>
        <p:nvSpPr>
          <p:cNvPr id="6" name="TextBox 5"/>
          <p:cNvSpPr txBox="1"/>
          <p:nvPr/>
        </p:nvSpPr>
        <p:spPr>
          <a:xfrm>
            <a:off x="5382391" y="6396335"/>
            <a:ext cx="3810001" cy="461665"/>
          </a:xfrm>
          <a:prstGeom prst="rect">
            <a:avLst/>
          </a:prstGeom>
          <a:noFill/>
        </p:spPr>
        <p:txBody>
          <a:bodyPr wrap="square" rtlCol="0">
            <a:spAutoFit/>
          </a:bodyPr>
          <a:lstStyle/>
          <a:p>
            <a:pPr algn="ctr"/>
            <a:r>
              <a:rPr lang="en-US" sz="2400" dirty="0" smtClean="0">
                <a:solidFill>
                  <a:srgbClr val="FDE5C7"/>
                </a:solidFill>
                <a:latin typeface="Adobe Garamond Pro Bold" panose="02020702060506020403" pitchFamily="18" charset="0"/>
              </a:rPr>
              <a:t>The Resurrection  Of Christ</a:t>
            </a:r>
          </a:p>
        </p:txBody>
      </p:sp>
    </p:spTree>
    <p:extLst>
      <p:ext uri="{BB962C8B-B14F-4D97-AF65-F5344CB8AC3E}">
        <p14:creationId xmlns:p14="http://schemas.microsoft.com/office/powerpoint/2010/main" val="32302395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1083</TotalTime>
  <Words>2760</Words>
  <Application>Microsoft Office PowerPoint</Application>
  <PresentationFormat>On-screen Show (4:3)</PresentationFormat>
  <Paragraphs>200</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Adobe Garamond Pro</vt:lpstr>
      <vt:lpstr>Calibri Light</vt:lpstr>
      <vt:lpstr>Arial</vt:lpstr>
      <vt:lpstr>Calibri</vt:lpstr>
      <vt:lpstr>Adobe Garamond Pro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16</cp:revision>
  <dcterms:created xsi:type="dcterms:W3CDTF">2026-03-18T21:37:57Z</dcterms:created>
  <dcterms:modified xsi:type="dcterms:W3CDTF">2026-03-19T15:41:16Z</dcterms:modified>
</cp:coreProperties>
</file>