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Myriad Pro" panose="020B0503030403020204" pitchFamily="34" charset="0"/>
      <p:regular r:id="rId9"/>
      <p:bold r:id="rId10"/>
      <p:italic r:id="rId11"/>
      <p:boldItalic r:id="rId12"/>
    </p:embeddedFont>
    <p:embeddedFont>
      <p:font typeface="Monotype Corsiva" panose="03010101010201010101" pitchFamily="66" charset="0"/>
      <p: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98A"/>
    <a:srgbClr val="2E1F0C"/>
    <a:srgbClr val="FFFFFF"/>
    <a:srgbClr val="F4E8DC"/>
    <a:srgbClr val="EAD5C0"/>
    <a:srgbClr val="DDBA97"/>
    <a:srgbClr val="EDDBC9"/>
    <a:srgbClr val="69481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7D922-C3B0-4A64-ACDF-A6BEC8621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1FD107-2384-4DD0-8D9B-9F7768F2D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43CCE8-89B6-468A-A73D-9A9CBADC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31FC2C-EC3B-43B1-903D-1B8511F7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ADE9D9-C539-4FE9-9FC2-DCA15A1B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3230-F63B-4B46-BC14-3AF612763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7B4362-20A8-4D2F-BD6B-8F77692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0625-2D3B-4327-8130-3E65BBBCD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37C7DE-D55C-4CDD-94A0-6CAE4F2C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FE2021-6C70-424E-9A28-C1B71ED2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E76D79-B0AA-4910-A34D-75A143B6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22A1-A4F3-466F-968C-39FB14E5A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470233-8294-47EF-A95C-E70C55FA5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42A4E4-169F-4F02-B6F7-D9839BE74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CDF4E-48CA-4F18-AAAB-4DD107CD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95A823-2FBB-4FDA-98B9-A9621ECF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BAB1D4-052E-47B1-B306-E8E91643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7F674-13CC-4ED2-8A90-1190524E2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0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BAE6C-05C4-4A19-B092-6045AA21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8C3ABD-8A0C-4B6C-9B99-63D30FC1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9F2E44-3F3A-4BB6-AD32-8AA3BE88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00ACF9-3946-4B58-8552-24169311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9461D1-7F7D-4655-962B-8133EF2F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22EA-270E-4788-928D-56B709F08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5614D-5964-42E9-A24B-DDE579B4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43F561-62C8-4F8B-8912-A814BAC7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DDEE09-13EE-4455-ABD6-4CDA8142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2BE888-5703-49C7-9D94-1FE8812A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29024F-0334-4CF6-9198-996D6EEE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6D04-F031-4DBB-A6FE-28D563382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50296-30CF-4B70-9FA2-C2F5FB75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DFECF-415E-4F31-8C51-62344EA99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7FB5F-460A-4E99-A147-F49A66142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4494CA-C67B-41F4-931C-DA7C00E8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4286C0-23E1-415B-80FA-ACAB7198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20E4A7-220E-4397-B382-4444A12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06B54-18F4-4BE1-A127-59361F66D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6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B8A91-D935-4DF4-B5D7-4C40D6E8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BBDAD6-ED0A-4101-86B2-DB010B1E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8B5342-EFC3-424C-BFF9-DA591063A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41838F-E005-48D0-A8B5-5CF5BD188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C8054B-42B7-487B-8E1A-874FDFB77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DA3765-3DBD-4E90-86B3-C7389709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2CF298-153E-4400-A03E-E4986D87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C4283F6-32A7-40C1-A320-D708A5C9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BFA2-269B-4B0A-9CED-2655592EA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00F0D-7271-45AA-B49E-47D2C5FC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09A171-903C-4CBA-8850-FCF844A0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4EFD2C-FE2A-4908-83C0-ECD74D0F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63EB24-7C12-4ACD-A3EE-EFD5F6BE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E2D6-ED84-44AA-AD7D-3B39B7FDC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5B52C27-D155-4A85-AC8B-BA80971E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EED26F-0710-4B4D-9E30-B22639BC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4DAA64-191D-405B-8C95-757C68C4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BC0E1-B10B-435C-BCCB-722C5D247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123C8-A1BC-4AEB-BDC7-085AB772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BA1DA8-3E92-4298-9C10-EC3E4AD6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FE4CB3-68DC-483E-A79D-8411B10AE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18E862-D2DE-46B0-8C8A-E11C4DC4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4A5704-AF4C-4AE3-8E1E-EB6DBE08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2FA3CF-ACD1-408F-990F-2BBEEB43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11EE-38DB-470A-B559-2399EA5F7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9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A79A7-7EBB-4CBD-B082-9BFA4797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57D11D-9F3B-435F-A4E0-6371B369C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92D676-2FE1-4E21-80DA-0391DF55F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25CB4D-3907-4E18-85C2-902CD633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D70435-9AFF-4D76-9823-F34234D8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2D4630-0FE2-4860-AC3A-60FFB402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6CAA-1233-4848-A75D-B76E29265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2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4000">
              <a:srgbClr val="F4E8DC"/>
            </a:gs>
            <a:gs pos="83000">
              <a:srgbClr val="EAD5C0"/>
            </a:gs>
            <a:gs pos="100000">
              <a:srgbClr val="DDBA9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19E1325-38CD-408F-A53A-C40DC6D69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2C8D06C-EE9C-449F-8DF3-C67858C7F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EA2B803-7A05-4483-B8AA-7266DF3404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706D3E6-544C-4416-9CAB-BBAF49A602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0200847-2FC8-4BA6-9D91-5D9BFD6AC3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458F25-F688-4F1E-BF98-4DA2CC829C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888CC6-2D65-4904-8C14-1B13B01BDA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85D7561F-C5A6-407D-8F05-56677D4291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367"/>
            <a:ext cx="9144000" cy="2514600"/>
          </a:xfrm>
        </p:spPr>
        <p:txBody>
          <a:bodyPr anchor="ctr"/>
          <a:lstStyle/>
          <a:p>
            <a:r>
              <a:rPr lang="en-US" altLang="en-US" sz="6600" b="1" dirty="0">
                <a:solidFill>
                  <a:schemeClr val="tx1"/>
                </a:solidFill>
                <a:latin typeface="Myriad Pro" panose="020B0503030403020204" pitchFamily="34" charset="0"/>
              </a:rPr>
              <a:t>Righteous</a:t>
            </a:r>
            <a:br>
              <a:rPr lang="en-US" altLang="en-US" sz="6600" b="1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Myriad Pro" panose="020B0503030403020204" pitchFamily="34" charset="0"/>
              </a:rPr>
              <a:t> In The Midst Of </a:t>
            </a:r>
            <a:br>
              <a:rPr lang="en-US" altLang="en-US" sz="4000" b="1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en-US" altLang="en-US" sz="7200" b="1" dirty="0">
                <a:solidFill>
                  <a:schemeClr val="tx1"/>
                </a:solidFill>
                <a:latin typeface="Myriad Pro" panose="020B0503030403020204" pitchFamily="34" charset="0"/>
              </a:rPr>
              <a:t>Unrighteousness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D2266C-FCBA-4FE0-A85A-0C67CAA5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81" y="2667000"/>
            <a:ext cx="25908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CAD36E-869E-43A8-AAA2-C2F890BC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9" y="3621314"/>
            <a:ext cx="4149768" cy="2282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5CD2CF94-2E39-4C61-B754-C0A717D0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9324"/>
            <a:ext cx="9126245" cy="17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i="1" dirty="0">
                <a:latin typeface="Myriad Pro" panose="020B0503030403020204" pitchFamily="34" charset="0"/>
              </a:rPr>
              <a:t>Quality Stands Out When Surrounded By Junk</a:t>
            </a:r>
          </a:p>
          <a:p>
            <a:endParaRPr lang="en-US" altLang="en-US" sz="3200" b="1" i="1" dirty="0">
              <a:latin typeface="Myriad Pro" panose="020B0503030403020204" pitchFamily="34" charset="0"/>
            </a:endParaRPr>
          </a:p>
          <a:p>
            <a:r>
              <a:rPr lang="en-US" altLang="en-US" sz="3200" b="1" i="1" dirty="0" smtClean="0">
                <a:latin typeface="Myriad Pro" panose="020B0503030403020204" pitchFamily="34" charset="0"/>
              </a:rPr>
              <a:t>The </a:t>
            </a:r>
            <a:r>
              <a:rPr lang="en-US" altLang="en-US" sz="3200" b="1" i="1" dirty="0" smtClean="0">
                <a:solidFill>
                  <a:srgbClr val="43598A"/>
                </a:solidFill>
                <a:latin typeface="Myriad Pro" panose="020B0503030403020204" pitchFamily="34" charset="0"/>
              </a:rPr>
              <a:t>Christian</a:t>
            </a:r>
            <a:r>
              <a:rPr lang="en-US" altLang="en-US" sz="3200" b="1" i="1" dirty="0" smtClean="0">
                <a:latin typeface="Myriad Pro" panose="020B0503030403020204" pitchFamily="34" charset="0"/>
              </a:rPr>
              <a:t> </a:t>
            </a:r>
            <a:r>
              <a:rPr lang="en-US" altLang="en-US" sz="3200" b="1" i="1" dirty="0">
                <a:latin typeface="Myriad Pro" panose="020B0503030403020204" pitchFamily="34" charset="0"/>
              </a:rPr>
              <a:t>Is To Stand Out From The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9340CC85-55CE-43D1-BC20-811B497ED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Righteousness Is NOT</a:t>
            </a:r>
            <a:br>
              <a:rPr lang="en-US" altLang="en-US" b="1" i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</a:br>
            <a:r>
              <a:rPr lang="en-US" altLang="en-US" b="1" i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Dependent On What Men Teach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520CFEF8-BC7B-42F6-832B-A97047D04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en-US" b="1" dirty="0">
                <a:latin typeface="Myriad Pro" panose="020B0503030403020204" pitchFamily="34" charset="0"/>
              </a:rPr>
              <a:t>Elijah and Prophets of Baal                                </a:t>
            </a:r>
            <a:r>
              <a:rPr lang="en-US" altLang="en-US" b="1" dirty="0" smtClean="0">
                <a:latin typeface="Myriad Pro" panose="020B0503030403020204" pitchFamily="34" charset="0"/>
              </a:rPr>
              <a:t>     </a:t>
            </a:r>
            <a:r>
              <a:rPr lang="en-US" altLang="en-US" sz="2800" b="1" dirty="0">
                <a:latin typeface="Myriad Pro" panose="020B0503030403020204" pitchFamily="34" charset="0"/>
              </a:rPr>
              <a:t>(1 Kings 16:29-33; 18:20-24; 39-40)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We must depend on God’s word, not false teaching </a:t>
            </a:r>
            <a:r>
              <a:rPr lang="en-US" altLang="en-US" sz="2800" b="1" dirty="0">
                <a:latin typeface="Myriad Pro" panose="020B0503030403020204" pitchFamily="34" charset="0"/>
              </a:rPr>
              <a:t>(Matt. 5:19; Eph. 4:14; 1 Tim. 1:3)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We must follow the doctrine of Christ             </a:t>
            </a:r>
            <a:r>
              <a:rPr lang="en-US" altLang="en-US" sz="2800" b="1" dirty="0">
                <a:latin typeface="Myriad Pro" panose="020B0503030403020204" pitchFamily="34" charset="0"/>
              </a:rPr>
              <a:t>(Titus 1:9; 2 John 9; Gal. 1:8-9)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D7949DE3-29ED-4E3A-B2A1-E711E151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Righteousness Does NOT</a:t>
            </a:r>
            <a:b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</a:br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Follow The Example Of Men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3250FE9A-4B04-45AA-8B90-48D10372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Myriad Pro" panose="020B0503030403020204" pitchFamily="34" charset="0"/>
              </a:rPr>
              <a:t>Elijah thought he was only one left                                 </a:t>
            </a:r>
            <a:r>
              <a:rPr lang="en-US" altLang="en-US" sz="2800" b="1" dirty="0">
                <a:latin typeface="Myriad Pro" panose="020B0503030403020204" pitchFamily="34" charset="0"/>
              </a:rPr>
              <a:t>(1 Kings 19:14-18)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Some at Mt. Sinai remained faithful  (Ex.32:21-28)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Malachi 3:13-18 (those who feared the Lord)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Revelation 3:1-5 (a few in Sardis)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We must follow Jesus (Matt. 16:24;              John 10:27; 1 Cor. 11:1; 1 Peter 2:21)</a:t>
            </a:r>
            <a:endParaRPr lang="en-US" altLang="en-US" sz="2800" b="1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CAD2D1B8-591E-4520-A4ED-83E4A606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Righteousness Is NOT</a:t>
            </a:r>
            <a:b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</a:br>
            <a:r>
              <a:rPr lang="en-US" alt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Dependent </a:t>
            </a:r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On Others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="" xmlns:a16="http://schemas.microsoft.com/office/drawing/2014/main" id="{0B71F484-25E6-4667-85EB-44E45BB61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Myriad Pro" panose="020B0503030403020204" pitchFamily="34" charset="0"/>
              </a:rPr>
              <a:t>Noah truly was alone (Gen. 6:5-8; 7:1)</a:t>
            </a:r>
            <a:endParaRPr lang="en-US" altLang="en-US" sz="2800" b="1" dirty="0">
              <a:latin typeface="Myriad Pro" panose="020B0503030403020204" pitchFamily="34" charset="0"/>
            </a:endParaRPr>
          </a:p>
          <a:p>
            <a:r>
              <a:rPr lang="en-US" altLang="en-US" b="1" dirty="0">
                <a:latin typeface="Myriad Pro" panose="020B0503030403020204" pitchFamily="34" charset="0"/>
              </a:rPr>
              <a:t>2 Timothy 4:16-18 no one stood with Paul</a:t>
            </a:r>
            <a:endParaRPr lang="en-US" altLang="en-US" sz="2800" b="1" dirty="0">
              <a:latin typeface="Myriad Pro" panose="020B0503030403020204" pitchFamily="34" charset="0"/>
            </a:endParaRPr>
          </a:p>
          <a:p>
            <a:r>
              <a:rPr lang="en-US" altLang="en-US" b="1" dirty="0">
                <a:latin typeface="Myriad Pro" panose="020B0503030403020204" pitchFamily="34" charset="0"/>
              </a:rPr>
              <a:t>Salvation is not corporate!                                  (Rom. 14:2; 2 Cor. 5:10; 1 Pet. 4:4-5)</a:t>
            </a:r>
            <a:endParaRPr lang="en-US" altLang="en-US" sz="2800" b="1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06B3EDFC-EF25-4554-BF55-55D20083C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Self-Control Is Difficult When Surrounded By Unrighteousness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FFA86AB1-5F24-4CA9-BCC4-28254589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Myriad Pro" panose="020B0503030403020204" pitchFamily="34" charset="0"/>
              </a:rPr>
              <a:t>1 John 1:9; Romans 6:11-13</a:t>
            </a:r>
            <a:endParaRPr lang="en-US" altLang="en-US" sz="2800" b="1" dirty="0">
              <a:latin typeface="Myriad Pro" panose="020B0503030403020204" pitchFamily="34" charset="0"/>
            </a:endParaRPr>
          </a:p>
          <a:p>
            <a:r>
              <a:rPr lang="en-US" altLang="en-US" b="1" dirty="0">
                <a:latin typeface="Myriad Pro" panose="020B0503030403020204" pitchFamily="34" charset="0"/>
              </a:rPr>
              <a:t>Be wary of “sensuality”                                         </a:t>
            </a:r>
          </a:p>
          <a:p>
            <a:pPr marL="0" indent="0">
              <a:buNone/>
            </a:pPr>
            <a:r>
              <a:rPr lang="en-US" altLang="en-US" b="1" dirty="0">
                <a:latin typeface="Myriad Pro" panose="020B0503030403020204" pitchFamily="34" charset="0"/>
              </a:rPr>
              <a:t>           (Jude 19; James 3:14-16)</a:t>
            </a:r>
            <a:endParaRPr lang="en-US" altLang="en-US" sz="2800" b="1" dirty="0">
              <a:latin typeface="Myriad Pro" panose="020B0503030403020204" pitchFamily="34" charset="0"/>
            </a:endParaRPr>
          </a:p>
          <a:p>
            <a:r>
              <a:rPr lang="en-US" altLang="en-US" b="1" dirty="0">
                <a:latin typeface="Myriad Pro" panose="020B0503030403020204" pitchFamily="34" charset="0"/>
              </a:rPr>
              <a:t>Be wary of materialism</a:t>
            </a:r>
          </a:p>
          <a:p>
            <a:pPr>
              <a:buFontTx/>
              <a:buNone/>
            </a:pPr>
            <a:r>
              <a:rPr lang="en-US" altLang="en-US" b="1" dirty="0">
                <a:latin typeface="Myriad Pro" panose="020B0503030403020204" pitchFamily="34" charset="0"/>
              </a:rPr>
              <a:t>	        (Luke 18:24-25; 1 Tim. 6:9-11)</a:t>
            </a:r>
          </a:p>
          <a:p>
            <a:r>
              <a:rPr lang="en-US" altLang="en-US" b="1" dirty="0">
                <a:latin typeface="Myriad Pro" panose="020B0503030403020204" pitchFamily="34" charset="0"/>
              </a:rPr>
              <a:t>Be wary of selfishness</a:t>
            </a:r>
          </a:p>
          <a:p>
            <a:pPr>
              <a:buFontTx/>
              <a:buNone/>
            </a:pPr>
            <a:r>
              <a:rPr lang="en-US" altLang="en-US" b="1" dirty="0">
                <a:latin typeface="Myriad Pro" panose="020B0503030403020204" pitchFamily="34" charset="0"/>
              </a:rPr>
              <a:t>	        (1 Cor. 13:3; Eph. 4:28; Rom. 12:13;                     </a:t>
            </a:r>
          </a:p>
          <a:p>
            <a:pPr>
              <a:buFontTx/>
              <a:buNone/>
            </a:pPr>
            <a:r>
              <a:rPr lang="en-US" altLang="en-US" b="1" dirty="0">
                <a:latin typeface="Myriad Pro" panose="020B0503030403020204" pitchFamily="34" charset="0"/>
              </a:rPr>
              <a:t>            1 Tim. 6:17-18)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="" xmlns:a16="http://schemas.microsoft.com/office/drawing/2014/main" id="{12B9471E-37E0-4091-A132-5F098423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Cannot follow teaching of men,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but abide in doctrine of Christ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Cannot follow example of men, 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but follow Christ.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Cannot depend on others but must each 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be responsible for our own righteousness.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While in midst of unrighteousness, </a:t>
            </a:r>
          </a:p>
          <a:p>
            <a:pPr algn="ctr">
              <a:buFontTx/>
              <a:buNone/>
            </a:pPr>
            <a:r>
              <a:rPr lang="en-US" altLang="en-US" sz="3600" b="1" dirty="0">
                <a:latin typeface="Myriad Pro" panose="020B0503030403020204" pitchFamily="34" charset="0"/>
              </a:rPr>
              <a:t>we must remain righteous.</a:t>
            </a:r>
          </a:p>
          <a:p>
            <a:pPr algn="ctr">
              <a:buFontTx/>
              <a:buNone/>
            </a:pPr>
            <a:endParaRPr lang="en-US" altLang="en-US" sz="2800" dirty="0">
              <a:latin typeface="Monotype Corsiva" panose="03010101010201010101" pitchFamily="66" charset="0"/>
            </a:endParaRPr>
          </a:p>
          <a:p>
            <a:pPr algn="ctr">
              <a:buFontTx/>
              <a:buNone/>
            </a:pPr>
            <a:r>
              <a:rPr lang="en-US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43598A"/>
                </a:solidFill>
                <a:latin typeface="Myriad Pro" panose="020B0503030403020204" pitchFamily="34" charset="0"/>
              </a:rPr>
              <a:t>ARE WE?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263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Myriad Pro</vt:lpstr>
      <vt:lpstr>Monotype Corsiva</vt:lpstr>
      <vt:lpstr>Arial</vt:lpstr>
      <vt:lpstr>Default Design</vt:lpstr>
      <vt:lpstr>PowerPoint Presentation</vt:lpstr>
      <vt:lpstr>Righteous  In The Midst Of  Unrighteousness</vt:lpstr>
      <vt:lpstr>Righteousness Is NOT Dependent On What Men Teach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Righteous  In The Midst Of  Unrighteousness</dc:title>
  <dc:creator>Charles Willis</dc:creator>
  <cp:lastModifiedBy>Microsoft account</cp:lastModifiedBy>
  <cp:revision>13</cp:revision>
  <dcterms:created xsi:type="dcterms:W3CDTF">2006-03-13T20:35:29Z</dcterms:created>
  <dcterms:modified xsi:type="dcterms:W3CDTF">2026-03-29T21:13:55Z</dcterms:modified>
</cp:coreProperties>
</file>