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embeddedFontLst>
    <p:embeddedFont>
      <p:font typeface="Adobe Caslon Pro Bold" panose="0205070206050A020403" pitchFamily="18" charset="0"/>
      <p:bold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76A7"/>
    <a:srgbClr val="04364C"/>
    <a:srgbClr val="064E6E"/>
    <a:srgbClr val="096E9B"/>
    <a:srgbClr val="1D5587"/>
    <a:srgbClr val="0F4457"/>
    <a:srgbClr val="003366"/>
    <a:srgbClr val="660033"/>
    <a:srgbClr val="333300"/>
    <a:srgbClr val="CAB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65" d="100"/>
          <a:sy n="165" d="100"/>
        </p:scale>
        <p:origin x="172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3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1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1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5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4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3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1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4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9928C-1D4F-47AF-BBBF-7DE52DAE89BC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0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6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9928C-1D4F-47AF-BBBF-7DE52DAE89BC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598AE-0DB1-4553-AE0A-00E65FE21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88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9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0"/>
            <a:ext cx="9001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Things That Make For Peace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1020842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Colossians 3:9</a:t>
            </a:r>
          </a:p>
          <a:p>
            <a:r>
              <a:rPr lang="en-US" sz="32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Caslon Pro Bold" panose="0205070206050A020403" pitchFamily="18" charset="0"/>
              </a:rPr>
              <a:t>“Do not lie to one another…”</a:t>
            </a:r>
            <a:endParaRPr lang="en-US" sz="3200" b="1" i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Adobe Caslon Pro Bold" panose="0205070206050A020403" pitchFamily="18" charset="0"/>
            </a:endParaRPr>
          </a:p>
          <a:p>
            <a:endParaRPr lang="en-US" sz="3200" b="1" i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Adobe Caslon Pro Bold" panose="0205070206050A020403" pitchFamily="18" charset="0"/>
            </a:endParaRPr>
          </a:p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Ephesians 4:32</a:t>
            </a:r>
          </a:p>
          <a:p>
            <a:r>
              <a:rPr lang="en-US" sz="32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Caslon Pro Bold" panose="0205070206050A020403" pitchFamily="18" charset="0"/>
              </a:rPr>
              <a:t>“Be kind… tender hearted, forgiving…”</a:t>
            </a:r>
          </a:p>
          <a:p>
            <a:endParaRPr lang="en-US" sz="3200" b="1" i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Adobe Caslon Pro Bold" panose="0205070206050A020403" pitchFamily="18" charset="0"/>
            </a:endParaRPr>
          </a:p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Ephesians 5:21</a:t>
            </a:r>
          </a:p>
          <a:p>
            <a:r>
              <a:rPr lang="en-US" sz="32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Caslon Pro Bold" panose="0205070206050A020403" pitchFamily="18" charset="0"/>
              </a:rPr>
              <a:t>“Be subject to one another…”</a:t>
            </a:r>
            <a:endParaRPr lang="en-US" sz="3200" b="1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Adobe Caslon Pro Bold" panose="0205070206050A020403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5827600"/>
            <a:ext cx="9144000" cy="1077218"/>
            <a:chOff x="0" y="5827600"/>
            <a:chExt cx="9144000" cy="1077218"/>
          </a:xfrm>
        </p:grpSpPr>
        <p:sp>
          <p:nvSpPr>
            <p:cNvPr id="9" name="TextBox 8"/>
            <p:cNvSpPr txBox="1"/>
            <p:nvPr/>
          </p:nvSpPr>
          <p:spPr>
            <a:xfrm>
              <a:off x="0" y="5827600"/>
              <a:ext cx="26853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</a:rPr>
                <a:t>Evidences Of Brotherly Love</a:t>
              </a:r>
              <a:endParaRPr lang="en-US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7494" y="6201010"/>
              <a:ext cx="66265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</a:rPr>
                <a:t>“</a:t>
              </a:r>
              <a:r>
                <a:rPr lang="en-US" sz="2600" b="1" i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Adobe Caslon Pro Bold" panose="0205070206050A020403" pitchFamily="18" charset="0"/>
                </a:rPr>
                <a:t>Let love of the brethren continue</a:t>
              </a:r>
              <a:r>
                <a:rPr lang="en-US" sz="26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</a:rPr>
                <a:t>” Hebrews 13:1</a:t>
              </a:r>
              <a:endParaRPr lang="en-US" sz="26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832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0"/>
            <a:ext cx="9001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Things That Make For Peace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1020842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Colossians 3:13</a:t>
            </a:r>
          </a:p>
          <a:p>
            <a:r>
              <a:rPr lang="en-US" sz="32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Caslon Pro Bold" panose="0205070206050A020403" pitchFamily="18" charset="0"/>
              </a:rPr>
              <a:t>“bearing with one another…”</a:t>
            </a:r>
            <a:endParaRPr lang="en-US" sz="3200" b="1" i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Adobe Caslon Pro Bold" panose="0205070206050A020403" pitchFamily="18" charset="0"/>
            </a:endParaRPr>
          </a:p>
          <a:p>
            <a:endParaRPr lang="en-US" sz="3200" b="1" i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Adobe Caslon Pro Bold" panose="0205070206050A020403" pitchFamily="18" charset="0"/>
            </a:endParaRPr>
          </a:p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Galatians 5:25</a:t>
            </a:r>
          </a:p>
          <a:p>
            <a:r>
              <a:rPr lang="en-US" sz="32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Caslon Pro Bold" panose="0205070206050A020403" pitchFamily="18" charset="0"/>
              </a:rPr>
              <a:t>“…not boastful, challenging…envying…”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5827600"/>
            <a:ext cx="9144000" cy="1077218"/>
            <a:chOff x="0" y="5827600"/>
            <a:chExt cx="9144000" cy="1077218"/>
          </a:xfrm>
        </p:grpSpPr>
        <p:sp>
          <p:nvSpPr>
            <p:cNvPr id="9" name="TextBox 8"/>
            <p:cNvSpPr txBox="1"/>
            <p:nvPr/>
          </p:nvSpPr>
          <p:spPr>
            <a:xfrm>
              <a:off x="0" y="5827600"/>
              <a:ext cx="26853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</a:rPr>
                <a:t>Evidences Of Brotherly Love</a:t>
              </a:r>
              <a:endParaRPr lang="en-US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7494" y="6201010"/>
              <a:ext cx="66265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</a:rPr>
                <a:t>“</a:t>
              </a:r>
              <a:r>
                <a:rPr lang="en-US" sz="2600" b="1" i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Adobe Caslon Pro Bold" panose="0205070206050A020403" pitchFamily="18" charset="0"/>
                </a:rPr>
                <a:t>Let love of the brethren continue</a:t>
              </a:r>
              <a:r>
                <a:rPr lang="en-US" sz="26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</a:rPr>
                <a:t>” Hebrews 13:1</a:t>
              </a:r>
              <a:endParaRPr lang="en-US" sz="26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599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0"/>
            <a:ext cx="9001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Things That Edify One Another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36889"/>
            <a:ext cx="9144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1 Corinthians 11:33</a:t>
            </a:r>
          </a:p>
          <a:p>
            <a:r>
              <a:rPr lang="en-US" sz="32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Caslon Pro Bold" panose="0205070206050A020403" pitchFamily="18" charset="0"/>
              </a:rPr>
              <a:t>“…wait for one another…”</a:t>
            </a:r>
            <a:endParaRPr lang="en-US" sz="3200" b="1" i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Adobe Caslon Pro Bold" panose="0205070206050A020403" pitchFamily="18" charset="0"/>
            </a:endParaRPr>
          </a:p>
          <a:p>
            <a:endParaRPr lang="en-US" sz="1600" b="1" i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Adobe Caslon Pro Bold" panose="0205070206050A020403" pitchFamily="18" charset="0"/>
            </a:endParaRPr>
          </a:p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Hebrews 10:24</a:t>
            </a:r>
          </a:p>
          <a:p>
            <a:r>
              <a:rPr lang="en-US" sz="32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Caslon Pro Bold" panose="0205070206050A020403" pitchFamily="18" charset="0"/>
              </a:rPr>
              <a:t>“… consider how to stimulate one another…”</a:t>
            </a:r>
          </a:p>
          <a:p>
            <a:endParaRPr lang="en-US" sz="1600" b="1" i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Adobe Caslon Pro Bold" panose="0205070206050A020403" pitchFamily="18" charset="0"/>
            </a:endParaRPr>
          </a:p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1 Thessalonians 4:18</a:t>
            </a:r>
          </a:p>
          <a:p>
            <a:r>
              <a:rPr lang="en-US" sz="32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Caslon Pro Bold" panose="0205070206050A020403" pitchFamily="18" charset="0"/>
              </a:rPr>
              <a:t>“…comfort one another…”</a:t>
            </a:r>
          </a:p>
          <a:p>
            <a:endParaRPr lang="en-US" sz="1600" b="1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Adobe Caslon Pro Bold" panose="0205070206050A020403" pitchFamily="18" charset="0"/>
            </a:endParaRPr>
          </a:p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Romans 15:7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r>
              <a:rPr lang="en-US" sz="32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Caslon Pro Bold" panose="0205070206050A020403" pitchFamily="18" charset="0"/>
              </a:rPr>
              <a:t>“Accept one another…”</a:t>
            </a:r>
            <a:endParaRPr lang="en-US" sz="3200" b="1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Adobe Caslon Pro Bold" panose="0205070206050A020403" pitchFamily="18" charset="0"/>
            </a:endParaRPr>
          </a:p>
          <a:p>
            <a:endParaRPr lang="en-US" sz="3200" b="1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Adobe Caslon Pro Bold" panose="0205070206050A020403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5827600"/>
            <a:ext cx="9144000" cy="1077218"/>
            <a:chOff x="0" y="5827600"/>
            <a:chExt cx="9144000" cy="1077218"/>
          </a:xfrm>
        </p:grpSpPr>
        <p:sp>
          <p:nvSpPr>
            <p:cNvPr id="9" name="TextBox 8"/>
            <p:cNvSpPr txBox="1"/>
            <p:nvPr/>
          </p:nvSpPr>
          <p:spPr>
            <a:xfrm>
              <a:off x="0" y="5827600"/>
              <a:ext cx="26853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</a:rPr>
                <a:t>Evidences Of Brotherly Love</a:t>
              </a:r>
              <a:endParaRPr lang="en-US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7494" y="6201010"/>
              <a:ext cx="66265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</a:rPr>
                <a:t>“</a:t>
              </a:r>
              <a:r>
                <a:rPr lang="en-US" sz="2600" b="1" i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Adobe Caslon Pro Bold" panose="0205070206050A020403" pitchFamily="18" charset="0"/>
                </a:rPr>
                <a:t>Let love of the brethren continue</a:t>
              </a:r>
              <a:r>
                <a:rPr lang="en-US" sz="26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</a:rPr>
                <a:t>” Hebrews 13:1</a:t>
              </a:r>
              <a:endParaRPr lang="en-US" sz="26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531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516" y="0"/>
            <a:ext cx="85229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Are There 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Evidences Of </a:t>
            </a:r>
          </a:p>
          <a:p>
            <a:pPr algn="ctr"/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Brotherly Love In You?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2205210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1 Peter 4:8</a:t>
            </a:r>
          </a:p>
          <a:p>
            <a:pPr algn="ctr"/>
            <a:r>
              <a:rPr lang="en-US" sz="32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Caslon Pro Bold" panose="0205070206050A020403" pitchFamily="18" charset="0"/>
              </a:rPr>
              <a:t>“Above all, keep fervent in your love for one another, because love covers a multitude of sins”</a:t>
            </a:r>
            <a:endParaRPr lang="en-US" sz="3200" b="1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2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0515" y="859214"/>
            <a:ext cx="85229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Evidences Of </a:t>
            </a:r>
          </a:p>
          <a:p>
            <a:pPr algn="ctr"/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Brotherly Love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981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5827600"/>
            <a:ext cx="9144000" cy="1077218"/>
            <a:chOff x="0" y="5827600"/>
            <a:chExt cx="9144000" cy="1077218"/>
          </a:xfrm>
        </p:grpSpPr>
        <p:sp>
          <p:nvSpPr>
            <p:cNvPr id="3" name="TextBox 2"/>
            <p:cNvSpPr txBox="1"/>
            <p:nvPr/>
          </p:nvSpPr>
          <p:spPr>
            <a:xfrm>
              <a:off x="0" y="5827600"/>
              <a:ext cx="26853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</a:rPr>
                <a:t>Evidences Of Brotherly Love</a:t>
              </a:r>
              <a:endParaRPr lang="en-US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17494" y="6201010"/>
              <a:ext cx="66265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</a:rPr>
                <a:t>“</a:t>
              </a:r>
              <a:r>
                <a:rPr lang="en-US" sz="2600" b="1" i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Adobe Caslon Pro Bold" panose="0205070206050A020403" pitchFamily="18" charset="0"/>
                </a:rPr>
                <a:t>Let love of the brethren continue</a:t>
              </a:r>
              <a:r>
                <a:rPr lang="en-US" sz="26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</a:rPr>
                <a:t>” Hebrews 13:1</a:t>
              </a:r>
              <a:endParaRPr lang="en-US" sz="26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-1" y="0"/>
            <a:ext cx="9144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Commanded by God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8694" y="1020842"/>
            <a:ext cx="84553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1 John 4:21; John 13:34; Rom. 13:9-10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endParaRPr lang="en-US" sz="40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1 John 4:20 </a:t>
            </a:r>
            <a:r>
              <a:rPr lang="en-US" sz="40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Caslon Pro Bold" panose="0205070206050A020403" pitchFamily="18" charset="0"/>
              </a:rPr>
              <a:t>“If someone says, “I love God,” and hates his brother, he is a liar; for the one who does not love his brother whom he has seen, cannot love God whom he has not seen”</a:t>
            </a:r>
            <a:endParaRPr lang="en-US" sz="4000" b="1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32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0"/>
            <a:ext cx="9144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Commanded by God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8694" y="1020842"/>
            <a:ext cx="845530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1 John 4:21; John 13:34; Rom. 13:9-10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endParaRPr lang="en-US" sz="40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1 John 5:2 </a:t>
            </a:r>
            <a:r>
              <a:rPr lang="en-US" sz="40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Caslon Pro Bold" panose="0205070206050A020403" pitchFamily="18" charset="0"/>
              </a:rPr>
              <a:t>“By this we know that we love the children of God, when we love God and observe His commandments”</a:t>
            </a:r>
            <a:endParaRPr lang="en-US" sz="4000" b="1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Adobe Caslon Pro Bold" panose="0205070206050A020403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5827600"/>
            <a:ext cx="9144000" cy="1077218"/>
            <a:chOff x="0" y="5827600"/>
            <a:chExt cx="9144000" cy="1077218"/>
          </a:xfrm>
        </p:grpSpPr>
        <p:sp>
          <p:nvSpPr>
            <p:cNvPr id="9" name="TextBox 8"/>
            <p:cNvSpPr txBox="1"/>
            <p:nvPr/>
          </p:nvSpPr>
          <p:spPr>
            <a:xfrm>
              <a:off x="0" y="5827600"/>
              <a:ext cx="26853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</a:rPr>
                <a:t>Evidences Of Brotherly Love</a:t>
              </a:r>
              <a:endParaRPr lang="en-US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7494" y="6201010"/>
              <a:ext cx="66265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</a:rPr>
                <a:t>“</a:t>
              </a:r>
              <a:r>
                <a:rPr lang="en-US" sz="2600" b="1" i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Adobe Caslon Pro Bold" panose="0205070206050A020403" pitchFamily="18" charset="0"/>
                </a:rPr>
                <a:t>Let love of the brethren continue</a:t>
              </a:r>
              <a:r>
                <a:rPr lang="en-US" sz="26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</a:rPr>
                <a:t>” Hebrews 13:1</a:t>
              </a:r>
              <a:endParaRPr lang="en-US" sz="26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4968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0"/>
            <a:ext cx="9001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Serving Each Other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783" y="1020842"/>
            <a:ext cx="86742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PHYSICAL NEED</a:t>
            </a:r>
          </a:p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	James 2:15-17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	Matthew 25:33-46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	Examples: Acts 2:45; 4:36-37; 11:29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5827600"/>
            <a:ext cx="9144000" cy="1077218"/>
            <a:chOff x="0" y="5827600"/>
            <a:chExt cx="9144000" cy="1077218"/>
          </a:xfrm>
        </p:grpSpPr>
        <p:sp>
          <p:nvSpPr>
            <p:cNvPr id="9" name="TextBox 8"/>
            <p:cNvSpPr txBox="1"/>
            <p:nvPr/>
          </p:nvSpPr>
          <p:spPr>
            <a:xfrm>
              <a:off x="0" y="5827600"/>
              <a:ext cx="26853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</a:rPr>
                <a:t>Evidences Of Brotherly Love</a:t>
              </a:r>
              <a:endParaRPr lang="en-US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7494" y="6201010"/>
              <a:ext cx="66265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</a:rPr>
                <a:t>“</a:t>
              </a:r>
              <a:r>
                <a:rPr lang="en-US" sz="2600" b="1" i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Adobe Caslon Pro Bold" panose="0205070206050A020403" pitchFamily="18" charset="0"/>
                </a:rPr>
                <a:t>Let love of the brethren continue</a:t>
              </a:r>
              <a:r>
                <a:rPr lang="en-US" sz="26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</a:rPr>
                <a:t>” Hebrews 13:1</a:t>
              </a:r>
              <a:endParaRPr lang="en-US" sz="26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027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0"/>
            <a:ext cx="9001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Serving Each Other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783" y="1020842"/>
            <a:ext cx="867421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SPIRITUAL NEED</a:t>
            </a:r>
          </a:p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	2 Thessalonians 3:6, 15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	James 5:19-20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  <a:p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5827600"/>
            <a:ext cx="9144000" cy="1077218"/>
            <a:chOff x="0" y="5827600"/>
            <a:chExt cx="9144000" cy="1077218"/>
          </a:xfrm>
        </p:grpSpPr>
        <p:sp>
          <p:nvSpPr>
            <p:cNvPr id="9" name="TextBox 8"/>
            <p:cNvSpPr txBox="1"/>
            <p:nvPr/>
          </p:nvSpPr>
          <p:spPr>
            <a:xfrm>
              <a:off x="0" y="5827600"/>
              <a:ext cx="26853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</a:rPr>
                <a:t>Evidences Of Brotherly Love</a:t>
              </a:r>
              <a:endParaRPr lang="en-US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7494" y="6201010"/>
              <a:ext cx="66265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</a:rPr>
                <a:t>“</a:t>
              </a:r>
              <a:r>
                <a:rPr lang="en-US" sz="2600" b="1" i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Adobe Caslon Pro Bold" panose="0205070206050A020403" pitchFamily="18" charset="0"/>
                </a:rPr>
                <a:t>Let love of the brethren continue</a:t>
              </a:r>
              <a:r>
                <a:rPr lang="en-US" sz="26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</a:rPr>
                <a:t>” Hebrews 13:1</a:t>
              </a:r>
              <a:endParaRPr lang="en-US" sz="26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026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0"/>
            <a:ext cx="9001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Romans 14:19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597" y="1020842"/>
            <a:ext cx="90514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Caslon Pro Bold" panose="0205070206050A020403" pitchFamily="18" charset="0"/>
              </a:rPr>
              <a:t>“So then we pursue the things which make for peace and the building up of one another”</a:t>
            </a:r>
            <a:endParaRPr lang="en-US" sz="3200" b="1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Adobe Caslon Pro Bold" panose="0205070206050A020403" pitchFamily="18" charset="0"/>
            </a:endParaRPr>
          </a:p>
          <a:p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5827600"/>
            <a:ext cx="9144000" cy="1077218"/>
            <a:chOff x="0" y="5827600"/>
            <a:chExt cx="9144000" cy="1077218"/>
          </a:xfrm>
        </p:grpSpPr>
        <p:sp>
          <p:nvSpPr>
            <p:cNvPr id="9" name="TextBox 8"/>
            <p:cNvSpPr txBox="1"/>
            <p:nvPr/>
          </p:nvSpPr>
          <p:spPr>
            <a:xfrm>
              <a:off x="0" y="5827600"/>
              <a:ext cx="26853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</a:rPr>
                <a:t>Evidences Of Brotherly Love</a:t>
              </a:r>
              <a:endParaRPr lang="en-US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7494" y="6201010"/>
              <a:ext cx="66265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</a:rPr>
                <a:t>“</a:t>
              </a:r>
              <a:r>
                <a:rPr lang="en-US" sz="2600" b="1" i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Adobe Caslon Pro Bold" panose="0205070206050A020403" pitchFamily="18" charset="0"/>
                </a:rPr>
                <a:t>Let love of the brethren continue</a:t>
              </a:r>
              <a:r>
                <a:rPr lang="en-US" sz="26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</a:rPr>
                <a:t>” Hebrews 13:1</a:t>
              </a:r>
              <a:endParaRPr lang="en-US" sz="26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880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0"/>
            <a:ext cx="9001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Things That Make For Peace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1020842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James 4:11 </a:t>
            </a:r>
          </a:p>
          <a:p>
            <a:r>
              <a:rPr lang="en-US" sz="32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Caslon Pro Bold" panose="0205070206050A020403" pitchFamily="18" charset="0"/>
              </a:rPr>
              <a:t>“Do not speak against one another…”</a:t>
            </a:r>
          </a:p>
          <a:p>
            <a:endParaRPr lang="en-US" sz="3200" b="1" i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Adobe Caslon Pro Bold" panose="0205070206050A020403" pitchFamily="18" charset="0"/>
            </a:endParaRPr>
          </a:p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James 5:9 </a:t>
            </a:r>
          </a:p>
          <a:p>
            <a:r>
              <a:rPr lang="en-US" sz="32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Caslon Pro Bold" panose="0205070206050A020403" pitchFamily="18" charset="0"/>
              </a:rPr>
              <a:t>“Do not complain, brethren, against one another…”</a:t>
            </a:r>
          </a:p>
          <a:p>
            <a:endParaRPr lang="en-US" sz="3200" b="1" i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Adobe Caslon Pro Bold" panose="0205070206050A020403" pitchFamily="18" charset="0"/>
            </a:endParaRPr>
          </a:p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1 Corinthians 6:6-7 </a:t>
            </a:r>
          </a:p>
          <a:p>
            <a:r>
              <a:rPr lang="en-US" sz="32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Caslon Pro Bold" panose="0205070206050A020403" pitchFamily="18" charset="0"/>
              </a:rPr>
              <a:t>“brother goes to law with brother…”</a:t>
            </a:r>
            <a:endParaRPr lang="en-US" sz="3200" b="1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Adobe Caslon Pro Bold" panose="0205070206050A020403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5827600"/>
            <a:ext cx="9144000" cy="1077218"/>
            <a:chOff x="0" y="5827600"/>
            <a:chExt cx="9144000" cy="1077218"/>
          </a:xfrm>
        </p:grpSpPr>
        <p:sp>
          <p:nvSpPr>
            <p:cNvPr id="9" name="TextBox 8"/>
            <p:cNvSpPr txBox="1"/>
            <p:nvPr/>
          </p:nvSpPr>
          <p:spPr>
            <a:xfrm>
              <a:off x="0" y="5827600"/>
              <a:ext cx="26853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</a:rPr>
                <a:t>Evidences Of Brotherly Love</a:t>
              </a:r>
              <a:endParaRPr lang="en-US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7494" y="6201010"/>
              <a:ext cx="66265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</a:rPr>
                <a:t>“</a:t>
              </a:r>
              <a:r>
                <a:rPr lang="en-US" sz="2600" b="1" i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Adobe Caslon Pro Bold" panose="0205070206050A020403" pitchFamily="18" charset="0"/>
                </a:rPr>
                <a:t>Let love of the brethren continue</a:t>
              </a:r>
              <a:r>
                <a:rPr lang="en-US" sz="26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</a:rPr>
                <a:t>” Hebrews 13:1</a:t>
              </a:r>
              <a:endParaRPr lang="en-US" sz="26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839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0"/>
            <a:ext cx="9001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Things That Make For Peace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1020842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1 Corinthians 12:23-26</a:t>
            </a:r>
          </a:p>
          <a:p>
            <a:r>
              <a:rPr lang="en-US" sz="32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Caslon Pro Bold" panose="0205070206050A020403" pitchFamily="18" charset="0"/>
              </a:rPr>
              <a:t>“…the same care for one another…”</a:t>
            </a:r>
          </a:p>
          <a:p>
            <a:endParaRPr lang="en-US" sz="3200" b="1" i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Adobe Caslon Pro Bold" panose="0205070206050A020403" pitchFamily="18" charset="0"/>
            </a:endParaRPr>
          </a:p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Romans 14:13</a:t>
            </a:r>
          </a:p>
          <a:p>
            <a:r>
              <a:rPr lang="en-US" sz="32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Caslon Pro Bold" panose="0205070206050A020403" pitchFamily="18" charset="0"/>
              </a:rPr>
              <a:t>“let us not judge one another…”</a:t>
            </a:r>
          </a:p>
          <a:p>
            <a:endParaRPr lang="en-US" sz="3200" b="1" i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Adobe Caslon Pro Bold" panose="0205070206050A020403" pitchFamily="18" charset="0"/>
            </a:endParaRPr>
          </a:p>
          <a:p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</a:rPr>
              <a:t>Romans 12:10</a:t>
            </a:r>
          </a:p>
          <a:p>
            <a:r>
              <a:rPr lang="en-US" sz="32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80000"/>
                    </a:prstClr>
                  </a:outerShdw>
                </a:effectLst>
                <a:latin typeface="Adobe Caslon Pro Bold" panose="0205070206050A020403" pitchFamily="18" charset="0"/>
              </a:rPr>
              <a:t>“Be devoted to one another in brotherly love”</a:t>
            </a:r>
            <a:endParaRPr lang="en-US" sz="3200" b="1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76200" dir="2700000" algn="tl" rotWithShape="0">
                  <a:prstClr val="black">
                    <a:alpha val="80000"/>
                  </a:prstClr>
                </a:outerShdw>
              </a:effectLst>
              <a:latin typeface="Adobe Caslon Pro Bold" panose="0205070206050A020403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5827600"/>
            <a:ext cx="9144000" cy="1077218"/>
            <a:chOff x="0" y="5827600"/>
            <a:chExt cx="9144000" cy="1077218"/>
          </a:xfrm>
        </p:grpSpPr>
        <p:sp>
          <p:nvSpPr>
            <p:cNvPr id="9" name="TextBox 8"/>
            <p:cNvSpPr txBox="1"/>
            <p:nvPr/>
          </p:nvSpPr>
          <p:spPr>
            <a:xfrm>
              <a:off x="0" y="5827600"/>
              <a:ext cx="268532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</a:rPr>
                <a:t>Evidences Of Brotherly Love</a:t>
              </a:r>
              <a:endParaRPr lang="en-US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7494" y="6201010"/>
              <a:ext cx="66265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</a:rPr>
                <a:t>“</a:t>
              </a:r>
              <a:r>
                <a:rPr lang="en-US" sz="2600" b="1" i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  <a:latin typeface="Adobe Caslon Pro Bold" panose="0205070206050A020403" pitchFamily="18" charset="0"/>
                </a:rPr>
                <a:t>Let love of the brethren continue</a:t>
              </a:r>
              <a:r>
                <a:rPr lang="en-US" sz="26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/>
                    </a:outerShdw>
                  </a:effectLst>
                </a:rPr>
                <a:t>” Hebrews 13:1</a:t>
              </a:r>
              <a:endParaRPr lang="en-US" sz="2600" b="1" dirty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239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</TotalTime>
  <Words>477</Words>
  <Application>Microsoft Office PowerPoint</Application>
  <PresentationFormat>On-screen Show (4:3)</PresentationFormat>
  <Paragraphs>90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Adobe Caslon Pro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Willis</dc:creator>
  <cp:lastModifiedBy>Microsoft account</cp:lastModifiedBy>
  <cp:revision>27</cp:revision>
  <dcterms:created xsi:type="dcterms:W3CDTF">2016-12-27T14:44:22Z</dcterms:created>
  <dcterms:modified xsi:type="dcterms:W3CDTF">2026-03-23T22:41:11Z</dcterms:modified>
</cp:coreProperties>
</file>