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7A0000"/>
    <a:srgbClr val="214325"/>
    <a:srgbClr val="35654F"/>
    <a:srgbClr val="FFCC00"/>
    <a:srgbClr val="FFCC66"/>
    <a:srgbClr val="FFFF99"/>
    <a:srgbClr val="FFCC99"/>
    <a:srgbClr val="99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38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AFD2D-7D2D-4A86-8BC0-31C0BACDFA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95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71160-D642-44C6-82E2-2BE472E66C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773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679DA-4E4A-46DD-A44A-892C9E7FD4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988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37357-2D33-4A6A-8780-01169AAB1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61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FCE88-AF74-4BAF-89B5-CADFB6C425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12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D6DFA-F6E8-4DB3-8534-41BC847EFD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74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04C04-E728-4E23-8257-6359D437D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08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EED09-A7C2-432B-8031-94B6EBC900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6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450A6-CD46-408F-A0F4-89495B0A72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5980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F2338-AF6C-468E-B27C-64342CEBC5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508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EEF3B-0C44-427B-84B3-EDFD832845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78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43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3825C7-1B47-467E-AB25-7086D3D644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2895600"/>
            <a:ext cx="5105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800" dirty="0">
                <a:ln>
                  <a:solidFill>
                    <a:sysClr val="windowText" lastClr="000000"/>
                  </a:solidFill>
                </a:ln>
                <a:solidFill>
                  <a:srgbClr val="7A0000"/>
                </a:solidFill>
                <a:latin typeface="Verdana" panose="020B0604030504040204" pitchFamily="34" charset="0"/>
              </a:rPr>
              <a:t>Of Falling Away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390650" y="533400"/>
            <a:ext cx="2324100" cy="2133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A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DANGER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A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SIGNS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029200" y="0"/>
            <a:ext cx="4114800" cy="588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dirty="0" smtClean="0">
                <a:solidFill>
                  <a:srgbClr val="FFFF00"/>
                </a:solidFill>
                <a:latin typeface="Verdana" panose="020B0604030504040204" pitchFamily="34" charset="0"/>
              </a:rPr>
              <a:t>Apostasy </a:t>
            </a:r>
            <a:r>
              <a:rPr lang="en-US" altLang="en-US" sz="3600" dirty="0">
                <a:solidFill>
                  <a:srgbClr val="FFFF00"/>
                </a:solidFill>
                <a:latin typeface="Verdana" panose="020B0604030504040204" pitchFamily="34" charset="0"/>
              </a:rPr>
              <a:t>is a biblical truth!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Hebrews 3:12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1 Timothy 4:1-2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Acts 20:29-30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1 Corinthians 9:27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Hebrews 4:11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Matthew 26:14-16 (Judas)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1 Kings 11:1-10 (Solomon)</a:t>
            </a:r>
          </a:p>
          <a:p>
            <a:pPr algn="ctr"/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3</a:t>
            </a:r>
            <a:r>
              <a:rPr lang="en-US" altLang="en-US" sz="2800" baseline="30000" dirty="0">
                <a:solidFill>
                  <a:schemeClr val="bg1"/>
                </a:solidFill>
                <a:latin typeface="Verdana" panose="020B0604030504040204" pitchFamily="34" charset="0"/>
              </a:rPr>
              <a:t>rd</a:t>
            </a:r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 John  (</a:t>
            </a:r>
            <a:r>
              <a:rPr lang="en-US" altLang="en-US" sz="2800" dirty="0" err="1">
                <a:solidFill>
                  <a:schemeClr val="bg1"/>
                </a:solidFill>
                <a:latin typeface="Verdana" panose="020B0604030504040204" pitchFamily="34" charset="0"/>
              </a:rPr>
              <a:t>Diotrophes</a:t>
            </a:r>
            <a:r>
              <a:rPr lang="en-US" altLang="en-US" sz="2800" dirty="0">
                <a:solidFill>
                  <a:schemeClr val="bg1"/>
                </a:solidFill>
                <a:latin typeface="Verdana" panose="020B0604030504040204" pitchFamily="34" charset="0"/>
              </a:rPr>
              <a:t>)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6020823"/>
            <a:ext cx="9144000" cy="838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5626" y="285362"/>
            <a:ext cx="2133600" cy="1222613"/>
            <a:chOff x="-5626" y="285362"/>
            <a:chExt cx="2133600" cy="1222613"/>
          </a:xfrm>
        </p:grpSpPr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-5626" y="1138643"/>
              <a:ext cx="21336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ln w="6350">
                    <a:solidFill>
                      <a:sysClr val="windowText" lastClr="000000"/>
                    </a:solidFill>
                  </a:ln>
                  <a:solidFill>
                    <a:srgbClr val="7A0000"/>
                  </a:solidFill>
                  <a:latin typeface="Verdana" panose="020B0604030504040204" pitchFamily="34" charset="0"/>
                </a:rPr>
                <a:t>Of Falling Away</a:t>
              </a:r>
            </a:p>
          </p:txBody>
        </p:sp>
        <p:sp>
          <p:nvSpPr>
            <p:cNvPr id="4102" name="WordArt 6"/>
            <p:cNvSpPr>
              <a:spLocks noChangeArrowheads="1" noChangeShapeType="1" noTextEdit="1"/>
            </p:cNvSpPr>
            <p:nvPr/>
          </p:nvSpPr>
          <p:spPr bwMode="auto">
            <a:xfrm>
              <a:off x="52966" y="285362"/>
              <a:ext cx="2016415" cy="792163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DANGER</a:t>
              </a:r>
            </a:p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SIGNS</a:t>
              </a:r>
            </a:p>
          </p:txBody>
        </p:sp>
      </p:grp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133600" y="152400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133600" y="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133600" y="381000"/>
            <a:ext cx="7010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Drifting From The Truth</a:t>
            </a:r>
            <a:r>
              <a:rPr lang="en-US" altLang="en-US" sz="2800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(</a:t>
            </a:r>
            <a:r>
              <a:rPr lang="en-US" altLang="en-US" sz="2800" dirty="0" smtClean="0">
                <a:solidFill>
                  <a:srgbClr val="FFFF66"/>
                </a:solidFill>
                <a:latin typeface="Verdana" panose="020B0604030504040204" pitchFamily="34" charset="0"/>
              </a:rPr>
              <a:t>Hebrews 2:1-3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)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-152400" y="-152401"/>
            <a:ext cx="2286000" cy="1905001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28600" y="2057400"/>
            <a:ext cx="8686800" cy="2870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Drift away from it</a:t>
            </a:r>
            <a:r>
              <a:rPr lang="en-US" altLang="en-US" sz="2800">
                <a:solidFill>
                  <a:schemeClr val="bg1"/>
                </a:solidFill>
                <a:latin typeface="Verdana" panose="020B0604030504040204" pitchFamily="34" charset="0"/>
              </a:rPr>
              <a:t> (NAS)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Neglect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We must recognize the problem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The only way to stop it,                             is to begin working!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5181600"/>
            <a:ext cx="9144000" cy="1676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133600" y="152400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133600" y="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133600" y="381000"/>
            <a:ext cx="7010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A </a:t>
            </a:r>
            <a:r>
              <a:rPr lang="en-US" altLang="en-US" sz="3600" b="1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Hard Heart                   </a:t>
            </a:r>
            <a:r>
              <a:rPr lang="en-US" altLang="en-US" sz="2800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(</a:t>
            </a:r>
            <a:r>
              <a:rPr lang="en-US" altLang="en-US" sz="2800" dirty="0" smtClean="0">
                <a:solidFill>
                  <a:srgbClr val="FFFF66"/>
                </a:solidFill>
                <a:latin typeface="Verdana" panose="020B0604030504040204" pitchFamily="34" charset="0"/>
              </a:rPr>
              <a:t>Hebrews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3:8 &amp; 13)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-152400" y="-185738"/>
            <a:ext cx="2286000" cy="1905001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28600" y="2057400"/>
            <a:ext cx="8686800" cy="2870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What’s deceitful about sin?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Sin causes our heart to harden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How do we soften our hearts again?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Apply ourselves diligently                           to the will of God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5181600"/>
            <a:ext cx="9144000" cy="1676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-5626" y="285362"/>
            <a:ext cx="2133600" cy="1222613"/>
            <a:chOff x="-5626" y="285362"/>
            <a:chExt cx="2133600" cy="1222613"/>
          </a:xfrm>
        </p:grpSpPr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-5626" y="1138643"/>
              <a:ext cx="21336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ln w="6350">
                    <a:solidFill>
                      <a:sysClr val="windowText" lastClr="000000"/>
                    </a:solidFill>
                  </a:ln>
                  <a:solidFill>
                    <a:srgbClr val="7A0000"/>
                  </a:solidFill>
                  <a:latin typeface="Verdana" panose="020B0604030504040204" pitchFamily="34" charset="0"/>
                </a:rPr>
                <a:t>Of Falling Away</a:t>
              </a:r>
            </a:p>
          </p:txBody>
        </p:sp>
        <p:sp>
          <p:nvSpPr>
            <p:cNvPr id="1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52966" y="285362"/>
              <a:ext cx="2016415" cy="792163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DANGER</a:t>
              </a:r>
            </a:p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SIGNS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133600" y="152400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133600" y="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133600" y="381000"/>
            <a:ext cx="7010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Dull </a:t>
            </a:r>
            <a:r>
              <a:rPr lang="en-US" altLang="en-US" sz="3600" b="1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Of </a:t>
            </a:r>
            <a:r>
              <a:rPr lang="en-US" altLang="en-US" sz="3600" b="1" dirty="0" smtClean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Hearing                </a:t>
            </a:r>
            <a:r>
              <a:rPr lang="en-US" altLang="en-US" sz="2800" dirty="0" smtClean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(</a:t>
            </a:r>
            <a:r>
              <a:rPr lang="en-US" altLang="en-US" sz="2800" dirty="0" smtClean="0">
                <a:solidFill>
                  <a:srgbClr val="FFFF66"/>
                </a:solidFill>
                <a:latin typeface="Verdana" panose="020B0604030504040204" pitchFamily="34" charset="0"/>
              </a:rPr>
              <a:t>Hebrews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5:11-14)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-152400" y="-185738"/>
            <a:ext cx="2286000" cy="1905001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28600" y="2057400"/>
            <a:ext cx="8686800" cy="37258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Greek</a:t>
            </a:r>
            <a:r>
              <a:rPr lang="en-US" altLang="en-US" sz="2800">
                <a:solidFill>
                  <a:schemeClr val="bg1"/>
                </a:solidFill>
                <a:latin typeface="Verdana" panose="020B0604030504040204" pitchFamily="34" charset="0"/>
              </a:rPr>
              <a:t> = sluggish in hearing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We don’t desire to hear</a:t>
            </a:r>
            <a:r>
              <a:rPr lang="en-US" altLang="en-US" sz="2800">
                <a:solidFill>
                  <a:schemeClr val="bg1"/>
                </a:solidFill>
                <a:latin typeface="Verdana" panose="020B0604030504040204" pitchFamily="34" charset="0"/>
              </a:rPr>
              <a:t> (Acts 28:26-27)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Tired of hearing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How do we change?</a:t>
            </a:r>
          </a:p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Verdana" panose="020B0604030504040204" pitchFamily="34" charset="0"/>
              </a:rPr>
              <a:t>Hear it again</a:t>
            </a:r>
          </a:p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Verdana" panose="020B0604030504040204" pitchFamily="34" charset="0"/>
              </a:rPr>
              <a:t>Apply it again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-5626" y="285362"/>
            <a:ext cx="2133600" cy="1222613"/>
            <a:chOff x="-5626" y="285362"/>
            <a:chExt cx="2133600" cy="1222613"/>
          </a:xfrm>
        </p:grpSpPr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-5626" y="1138643"/>
              <a:ext cx="21336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ln w="6350">
                    <a:solidFill>
                      <a:sysClr val="windowText" lastClr="000000"/>
                    </a:solidFill>
                  </a:ln>
                  <a:solidFill>
                    <a:srgbClr val="7A0000"/>
                  </a:solidFill>
                  <a:latin typeface="Verdana" panose="020B0604030504040204" pitchFamily="34" charset="0"/>
                </a:rPr>
                <a:t>Of Falling Away</a:t>
              </a:r>
            </a:p>
          </p:txBody>
        </p:sp>
        <p:sp>
          <p:nvSpPr>
            <p:cNvPr id="1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52966" y="285362"/>
              <a:ext cx="2016415" cy="792163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DANGER</a:t>
              </a:r>
            </a:p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SIGNS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133600" y="152400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133600" y="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133600" y="381000"/>
            <a:ext cx="7010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Willful Sin                      </a:t>
            </a:r>
            <a:r>
              <a:rPr lang="en-US" altLang="en-US" sz="2800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(</a:t>
            </a:r>
            <a:r>
              <a:rPr lang="en-US" altLang="en-US" sz="2800" dirty="0" smtClean="0">
                <a:solidFill>
                  <a:srgbClr val="FFFF66"/>
                </a:solidFill>
                <a:latin typeface="Verdana" panose="020B0604030504040204" pitchFamily="34" charset="0"/>
              </a:rPr>
              <a:t>Hebrews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10:26-29)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-152400" y="-185738"/>
            <a:ext cx="2286000" cy="1905001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28600" y="2057400"/>
            <a:ext cx="8686800" cy="2870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What is willful sin?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There no longer remains                            a sacrifice for sins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Can we change?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We must repent and seek forgiveness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5257800"/>
            <a:ext cx="9144000" cy="1600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-5626" y="285362"/>
            <a:ext cx="2133600" cy="1222613"/>
            <a:chOff x="-5626" y="285362"/>
            <a:chExt cx="2133600" cy="1222613"/>
          </a:xfrm>
        </p:grpSpPr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-5626" y="1138643"/>
              <a:ext cx="21336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ln w="6350">
                    <a:solidFill>
                      <a:sysClr val="windowText" lastClr="000000"/>
                    </a:solidFill>
                  </a:ln>
                  <a:solidFill>
                    <a:srgbClr val="7A0000"/>
                  </a:solidFill>
                  <a:latin typeface="Verdana" panose="020B0604030504040204" pitchFamily="34" charset="0"/>
                </a:rPr>
                <a:t>Of Falling Away</a:t>
              </a:r>
            </a:p>
          </p:txBody>
        </p:sp>
        <p:sp>
          <p:nvSpPr>
            <p:cNvPr id="1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52966" y="285362"/>
              <a:ext cx="2016415" cy="792163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DANGER</a:t>
              </a:r>
            </a:p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SIGNS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133600" y="152400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133600" y="0"/>
            <a:ext cx="7010400" cy="228600"/>
          </a:xfrm>
          <a:prstGeom prst="rect">
            <a:avLst/>
          </a:prstGeom>
          <a:solidFill>
            <a:srgbClr val="7A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133600" y="381000"/>
            <a:ext cx="7010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Refuse The Warning      </a:t>
            </a:r>
            <a:r>
              <a:rPr lang="en-US" altLang="en-US" sz="2800" dirty="0">
                <a:solidFill>
                  <a:srgbClr val="FFFF66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Verdana" panose="020B0604030504040204" pitchFamily="34" charset="0"/>
              </a:rPr>
              <a:t>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(</a:t>
            </a:r>
            <a:r>
              <a:rPr lang="en-US" altLang="en-US" sz="2800" dirty="0" smtClean="0">
                <a:solidFill>
                  <a:srgbClr val="FFFF66"/>
                </a:solidFill>
                <a:latin typeface="Verdana" panose="020B0604030504040204" pitchFamily="34" charset="0"/>
              </a:rPr>
              <a:t>Hebrews </a:t>
            </a:r>
            <a:r>
              <a:rPr lang="en-US" altLang="en-US" sz="2800" dirty="0">
                <a:solidFill>
                  <a:srgbClr val="FFFF66"/>
                </a:solidFill>
                <a:latin typeface="Verdana" panose="020B0604030504040204" pitchFamily="34" charset="0"/>
              </a:rPr>
              <a:t>12:25)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-152400" y="-185738"/>
            <a:ext cx="2286000" cy="1905001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y="50000" kx="-2453608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28600" y="2057400"/>
            <a:ext cx="8686800" cy="40274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Not dull or slow to hear – we reject it </a:t>
            </a:r>
            <a:r>
              <a:rPr lang="en-US" altLang="en-US" sz="2800">
                <a:solidFill>
                  <a:schemeClr val="bg1"/>
                </a:solidFill>
                <a:latin typeface="Verdana" panose="020B0604030504040204" pitchFamily="34" charset="0"/>
              </a:rPr>
              <a:t>(Acts 7:57; 2 Tim. 3:8)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What is the warning?                           </a:t>
            </a:r>
            <a:r>
              <a:rPr lang="en-US" altLang="en-US" sz="2800">
                <a:solidFill>
                  <a:schemeClr val="bg1"/>
                </a:solidFill>
                <a:latin typeface="Verdana" panose="020B0604030504040204" pitchFamily="34" charset="0"/>
              </a:rPr>
              <a:t>(Hebrews 12:26-29)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How do we change?</a:t>
            </a:r>
          </a:p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chemeClr val="bg1"/>
                </a:solidFill>
                <a:latin typeface="Verdana" panose="020B0604030504040204" pitchFamily="34" charset="0"/>
              </a:rPr>
              <a:t>Admit “I’m wrong”</a:t>
            </a:r>
          </a:p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chemeClr val="bg1"/>
                </a:solidFill>
                <a:latin typeface="Verdana" panose="020B0604030504040204" pitchFamily="34" charset="0"/>
              </a:rPr>
              <a:t>Repentance</a:t>
            </a:r>
          </a:p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chemeClr val="bg1"/>
                </a:solidFill>
                <a:latin typeface="Verdana" panose="020B0604030504040204" pitchFamily="34" charset="0"/>
              </a:rPr>
              <a:t>Seeking Forgiveness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-5626" y="285362"/>
            <a:ext cx="2133600" cy="1222613"/>
            <a:chOff x="-5626" y="285362"/>
            <a:chExt cx="2133600" cy="1222613"/>
          </a:xfrm>
        </p:grpSpPr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-5626" y="1138643"/>
              <a:ext cx="21336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ln w="6350">
                    <a:solidFill>
                      <a:sysClr val="windowText" lastClr="000000"/>
                    </a:solidFill>
                  </a:ln>
                  <a:solidFill>
                    <a:srgbClr val="7A0000"/>
                  </a:solidFill>
                  <a:latin typeface="Verdana" panose="020B0604030504040204" pitchFamily="34" charset="0"/>
                </a:rPr>
                <a:t>Of Falling Away</a:t>
              </a:r>
            </a:p>
          </p:txBody>
        </p:sp>
        <p:sp>
          <p:nvSpPr>
            <p:cNvPr id="1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52966" y="285362"/>
              <a:ext cx="2016415" cy="792163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DANGER</a:t>
              </a:r>
            </a:p>
            <a:p>
              <a:pPr algn="ctr"/>
              <a:r>
                <a:rPr lang="en-US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A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SIGNS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953000" y="381000"/>
            <a:ext cx="3886200" cy="3576638"/>
            <a:chOff x="4953000" y="381000"/>
            <a:chExt cx="3886200" cy="3576638"/>
          </a:xfrm>
        </p:grpSpPr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4953000" y="838200"/>
              <a:ext cx="3886200" cy="3119438"/>
            </a:xfrm>
            <a:prstGeom prst="rect">
              <a:avLst/>
            </a:prstGeom>
            <a:solidFill>
              <a:srgbClr val="7A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Verdana" panose="020B0604030504040204" pitchFamily="34" charset="0"/>
                </a:rPr>
                <a:t>Whoever exalts himself shall be humbled; and whoever humbles himself shall be exalted             (Matthew 23:12)</a:t>
              </a:r>
            </a:p>
          </p:txBody>
        </p:sp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4953000" y="381000"/>
              <a:ext cx="3886200" cy="461665"/>
            </a:xfrm>
            <a:prstGeom prst="rect">
              <a:avLst/>
            </a:prstGeom>
            <a:solidFill>
              <a:schemeClr val="tx2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 dirty="0">
                  <a:solidFill>
                    <a:srgbClr val="FFFF66"/>
                  </a:solidFill>
                  <a:latin typeface="Verdana" panose="020B0604030504040204" pitchFamily="34" charset="0"/>
                </a:rPr>
                <a:t>Christ’s Promise</a:t>
              </a:r>
            </a:p>
          </p:txBody>
        </p:sp>
      </p:grp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2400" y="0"/>
            <a:ext cx="4648200" cy="439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solidFill>
                  <a:schemeClr val="bg1"/>
                </a:solidFill>
                <a:latin typeface="Verdana" panose="020B0604030504040204" pitchFamily="34" charset="0"/>
              </a:rPr>
              <a:t>Know The            Warning Signs!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Verdana" panose="020B0604030504040204" pitchFamily="34" charset="0"/>
              </a:rPr>
              <a:t>Drift Away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Verdana" panose="020B0604030504040204" pitchFamily="34" charset="0"/>
              </a:rPr>
              <a:t>Hard Heart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Verdana" panose="020B0604030504040204" pitchFamily="34" charset="0"/>
              </a:rPr>
              <a:t>Dull Of Hearing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Verdana" panose="020B0604030504040204" pitchFamily="34" charset="0"/>
              </a:rPr>
              <a:t>Willful Sin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Verdana" panose="020B0604030504040204" pitchFamily="34" charset="0"/>
              </a:rPr>
              <a:t>Refuse The Warnings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4572000"/>
            <a:ext cx="9144000" cy="2286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175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375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675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282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Verdana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Caney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</dc:creator>
  <cp:lastModifiedBy>Microsoft account</cp:lastModifiedBy>
  <cp:revision>10</cp:revision>
  <dcterms:created xsi:type="dcterms:W3CDTF">2007-05-08T17:43:36Z</dcterms:created>
  <dcterms:modified xsi:type="dcterms:W3CDTF">2026-02-23T22:57:52Z</dcterms:modified>
</cp:coreProperties>
</file>