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9" r:id="rId3"/>
    <p:sldId id="257" r:id="rId4"/>
    <p:sldId id="260"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embeddedFontLst>
    <p:embeddedFont>
      <p:font typeface="Arno Pro Caption" panose="02020502040506020403" pitchFamily="18"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9C6"/>
    <a:srgbClr val="B9B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51" d="100"/>
          <a:sy n="151" d="100"/>
        </p:scale>
        <p:origin x="16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69FB49-7B29-449D-89E7-024E03C12E14}"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1527188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69FB49-7B29-449D-89E7-024E03C12E14}"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2451847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69FB49-7B29-449D-89E7-024E03C12E14}"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206165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69FB49-7B29-449D-89E7-024E03C12E14}"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549593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9FB49-7B29-449D-89E7-024E03C12E14}"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1407043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69FB49-7B29-449D-89E7-024E03C12E14}"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2391083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69FB49-7B29-449D-89E7-024E03C12E14}"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2547690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69FB49-7B29-449D-89E7-024E03C12E1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1074652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9FB49-7B29-449D-89E7-024E03C12E14}"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822814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9FB49-7B29-449D-89E7-024E03C12E14}"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296808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9FB49-7B29-449D-89E7-024E03C12E14}"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F6C64-FEB1-4FCC-9FD5-ED17352584A4}" type="slidenum">
              <a:rPr lang="en-US" smtClean="0"/>
              <a:t>‹#›</a:t>
            </a:fld>
            <a:endParaRPr lang="en-US"/>
          </a:p>
        </p:txBody>
      </p:sp>
    </p:spTree>
    <p:extLst>
      <p:ext uri="{BB962C8B-B14F-4D97-AF65-F5344CB8AC3E}">
        <p14:creationId xmlns:p14="http://schemas.microsoft.com/office/powerpoint/2010/main" val="1980217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9FB49-7B29-449D-89E7-024E03C12E14}" type="datetimeFigureOut">
              <a:rPr lang="en-US" smtClean="0"/>
              <a:t>1/27/2026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F6C64-FEB1-4FCC-9FD5-ED17352584A4}" type="slidenum">
              <a:rPr lang="en-US" smtClean="0"/>
              <a:t>‹#›</a:t>
            </a:fld>
            <a:endParaRPr lang="en-US"/>
          </a:p>
        </p:txBody>
      </p:sp>
    </p:spTree>
    <p:extLst>
      <p:ext uri="{BB962C8B-B14F-4D97-AF65-F5344CB8AC3E}">
        <p14:creationId xmlns:p14="http://schemas.microsoft.com/office/powerpoint/2010/main" val="1604808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44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of Misguided Zeal</a:t>
            </a:r>
            <a:endParaRPr lang="en-US" sz="5400" dirty="0">
              <a:latin typeface="Arno Pro Caption" panose="02020502040506020403" pitchFamily="18" charset="0"/>
            </a:endParaRPr>
          </a:p>
        </p:txBody>
      </p:sp>
      <p:sp>
        <p:nvSpPr>
          <p:cNvPr id="7" name="TextBox 6"/>
          <p:cNvSpPr txBox="1"/>
          <p:nvPr/>
        </p:nvSpPr>
        <p:spPr>
          <a:xfrm>
            <a:off x="0" y="1110324"/>
            <a:ext cx="9144000" cy="5078313"/>
          </a:xfrm>
          <a:prstGeom prst="rect">
            <a:avLst/>
          </a:prstGeom>
          <a:noFill/>
        </p:spPr>
        <p:txBody>
          <a:bodyPr wrap="square" rtlCol="0">
            <a:spAutoFit/>
          </a:bodyPr>
          <a:lstStyle/>
          <a:p>
            <a:pPr algn="ctr"/>
            <a:r>
              <a:rPr lang="en-US" sz="3600" dirty="0" smtClean="0">
                <a:latin typeface="Arno Pro Caption" panose="02020502040506020403" pitchFamily="18" charset="0"/>
              </a:rPr>
              <a:t>Romans 10:1-3; Romans 9:31-33</a:t>
            </a:r>
          </a:p>
          <a:p>
            <a:pPr algn="ctr"/>
            <a:r>
              <a:rPr lang="en-US" sz="3600" dirty="0" smtClean="0">
                <a:latin typeface="Arno Pro Caption" panose="02020502040506020403" pitchFamily="18" charset="0"/>
              </a:rPr>
              <a:t>“</a:t>
            </a:r>
            <a:r>
              <a:rPr lang="en-US" sz="3600" i="1" dirty="0" smtClean="0">
                <a:latin typeface="Arno Pro Caption" panose="02020502040506020403" pitchFamily="18" charset="0"/>
              </a:rPr>
              <a:t>but Israel, pursuing a law of righteousness, did not arrive at that law. Why? Because they did not pursue it by faith, but as though it were by works. They stumbled over the stumbling stone, </a:t>
            </a:r>
            <a:r>
              <a:rPr lang="en-US" sz="3600" i="1" baseline="30000" dirty="0" smtClean="0">
                <a:latin typeface="Arno Pro Caption" panose="02020502040506020403" pitchFamily="18" charset="0"/>
              </a:rPr>
              <a:t> </a:t>
            </a:r>
            <a:r>
              <a:rPr lang="en-US" sz="3600" i="1" dirty="0" smtClean="0">
                <a:latin typeface="Arno Pro Caption" panose="02020502040506020403" pitchFamily="18" charset="0"/>
              </a:rPr>
              <a:t>just as it is written, </a:t>
            </a:r>
            <a:r>
              <a:rPr lang="en-US" sz="3600" dirty="0" smtClean="0">
                <a:latin typeface="Arno Pro Caption" panose="02020502040506020403" pitchFamily="18" charset="0"/>
              </a:rPr>
              <a:t>“</a:t>
            </a:r>
            <a:r>
              <a:rPr lang="en-US" sz="3600" cap="small" dirty="0" smtClean="0">
                <a:effectLst/>
                <a:latin typeface="Arno Pro Caption" panose="02020502040506020403" pitchFamily="18" charset="0"/>
              </a:rPr>
              <a:t>Behold</a:t>
            </a:r>
            <a:r>
              <a:rPr lang="en-US" sz="3600" dirty="0" smtClean="0">
                <a:latin typeface="Arno Pro Caption" panose="02020502040506020403" pitchFamily="18" charset="0"/>
              </a:rPr>
              <a:t>, I </a:t>
            </a:r>
            <a:r>
              <a:rPr lang="en-US" sz="3600" cap="small" dirty="0" smtClean="0">
                <a:effectLst/>
                <a:latin typeface="Arno Pro Caption" panose="02020502040506020403" pitchFamily="18" charset="0"/>
              </a:rPr>
              <a:t>lay in Zion</a:t>
            </a:r>
            <a:r>
              <a:rPr lang="en-US" sz="3600" dirty="0" smtClean="0">
                <a:latin typeface="Arno Pro Caption" panose="02020502040506020403" pitchFamily="18" charset="0"/>
              </a:rPr>
              <a:t> </a:t>
            </a:r>
            <a:r>
              <a:rPr lang="en-US" sz="3600" cap="small" dirty="0" smtClean="0">
                <a:effectLst/>
                <a:latin typeface="Arno Pro Caption" panose="02020502040506020403" pitchFamily="18" charset="0"/>
              </a:rPr>
              <a:t>a stone of stumbling and a rock of offense</a:t>
            </a:r>
            <a:r>
              <a:rPr lang="en-US" sz="3600" dirty="0" smtClean="0">
                <a:latin typeface="Arno Pro Caption" panose="02020502040506020403" pitchFamily="18" charset="0"/>
              </a:rPr>
              <a:t>, </a:t>
            </a:r>
            <a:r>
              <a:rPr lang="en-US" sz="3600" cap="small" dirty="0" smtClean="0">
                <a:effectLst/>
                <a:latin typeface="Arno Pro Caption" panose="02020502040506020403" pitchFamily="18" charset="0"/>
              </a:rPr>
              <a:t>And he who believes in Him</a:t>
            </a:r>
            <a:r>
              <a:rPr lang="en-US" sz="3600" dirty="0" smtClean="0">
                <a:latin typeface="Arno Pro Caption" panose="02020502040506020403" pitchFamily="18" charset="0"/>
              </a:rPr>
              <a:t> </a:t>
            </a:r>
            <a:r>
              <a:rPr lang="en-US" sz="3600" cap="small" dirty="0" smtClean="0">
                <a:effectLst/>
                <a:latin typeface="Arno Pro Caption" panose="02020502040506020403" pitchFamily="18" charset="0"/>
              </a:rPr>
              <a:t>will not be</a:t>
            </a:r>
            <a:r>
              <a:rPr lang="en-US" sz="3600" dirty="0" smtClean="0">
                <a:latin typeface="Arno Pro Caption" panose="02020502040506020403" pitchFamily="18" charset="0"/>
              </a:rPr>
              <a:t> </a:t>
            </a:r>
            <a:r>
              <a:rPr lang="en-US" sz="3600" cap="small" dirty="0" smtClean="0">
                <a:effectLst/>
                <a:latin typeface="Arno Pro Caption" panose="02020502040506020403" pitchFamily="18" charset="0"/>
              </a:rPr>
              <a:t>disappointed</a:t>
            </a:r>
            <a:r>
              <a:rPr lang="en-US" sz="3600" dirty="0" smtClean="0">
                <a:latin typeface="Arno Pro Caption" panose="02020502040506020403" pitchFamily="18" charset="0"/>
              </a:rPr>
              <a:t>.”</a:t>
            </a:r>
          </a:p>
        </p:txBody>
      </p:sp>
    </p:spTree>
    <p:extLst>
      <p:ext uri="{BB962C8B-B14F-4D97-AF65-F5344CB8AC3E}">
        <p14:creationId xmlns:p14="http://schemas.microsoft.com/office/powerpoint/2010/main" val="3324998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of Misguided Zeal</a:t>
            </a:r>
            <a:endParaRPr lang="en-US" sz="5400" dirty="0">
              <a:latin typeface="Arno Pro Caption" panose="02020502040506020403" pitchFamily="18" charset="0"/>
            </a:endParaRPr>
          </a:p>
        </p:txBody>
      </p:sp>
      <p:sp>
        <p:nvSpPr>
          <p:cNvPr id="7" name="TextBox 6"/>
          <p:cNvSpPr txBox="1"/>
          <p:nvPr/>
        </p:nvSpPr>
        <p:spPr>
          <a:xfrm>
            <a:off x="0" y="1110324"/>
            <a:ext cx="9144000" cy="3416320"/>
          </a:xfrm>
          <a:prstGeom prst="rect">
            <a:avLst/>
          </a:prstGeom>
          <a:noFill/>
        </p:spPr>
        <p:txBody>
          <a:bodyPr wrap="square" rtlCol="0">
            <a:spAutoFit/>
          </a:bodyPr>
          <a:lstStyle/>
          <a:p>
            <a:pPr algn="ctr"/>
            <a:r>
              <a:rPr lang="en-US" sz="3600" dirty="0" smtClean="0">
                <a:latin typeface="Arno Pro Caption" panose="02020502040506020403" pitchFamily="18" charset="0"/>
              </a:rPr>
              <a:t>Romans 10:1-3; Romans 9:31-33</a:t>
            </a:r>
          </a:p>
          <a:p>
            <a:pPr algn="ctr"/>
            <a:r>
              <a:rPr lang="en-US" sz="3600" dirty="0" smtClean="0">
                <a:latin typeface="Arno Pro Caption" panose="02020502040506020403" pitchFamily="18" charset="0"/>
              </a:rPr>
              <a:t>1 Timothy 1:13</a:t>
            </a:r>
          </a:p>
          <a:p>
            <a:pPr algn="ctr"/>
            <a:r>
              <a:rPr lang="en-US" sz="3600" i="1" dirty="0" smtClean="0">
                <a:latin typeface="Arno Pro Caption" panose="02020502040506020403" pitchFamily="18" charset="0"/>
              </a:rPr>
              <a:t>“even though I was formerly a blasphemer and a persecutor and a violent aggressor. Yet I was shown mercy because I acted ignorantly in unbelief”</a:t>
            </a:r>
          </a:p>
        </p:txBody>
      </p:sp>
    </p:spTree>
    <p:extLst>
      <p:ext uri="{BB962C8B-B14F-4D97-AF65-F5344CB8AC3E}">
        <p14:creationId xmlns:p14="http://schemas.microsoft.com/office/powerpoint/2010/main" val="707747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of Misguided Zeal</a:t>
            </a:r>
            <a:endParaRPr lang="en-US" sz="5400" dirty="0">
              <a:latin typeface="Arno Pro Caption" panose="02020502040506020403" pitchFamily="18" charset="0"/>
            </a:endParaRPr>
          </a:p>
        </p:txBody>
      </p:sp>
      <p:sp>
        <p:nvSpPr>
          <p:cNvPr id="7" name="TextBox 6"/>
          <p:cNvSpPr txBox="1"/>
          <p:nvPr/>
        </p:nvSpPr>
        <p:spPr>
          <a:xfrm>
            <a:off x="0" y="1110324"/>
            <a:ext cx="9144000" cy="4524315"/>
          </a:xfrm>
          <a:prstGeom prst="rect">
            <a:avLst/>
          </a:prstGeom>
          <a:noFill/>
        </p:spPr>
        <p:txBody>
          <a:bodyPr wrap="square" rtlCol="0">
            <a:spAutoFit/>
          </a:bodyPr>
          <a:lstStyle/>
          <a:p>
            <a:pPr algn="ctr"/>
            <a:r>
              <a:rPr lang="en-US" sz="3600" dirty="0" smtClean="0">
                <a:latin typeface="Arno Pro Caption" panose="02020502040506020403" pitchFamily="18" charset="0"/>
              </a:rPr>
              <a:t>Romans 10:1-3; Romans 9:31-33</a:t>
            </a:r>
          </a:p>
          <a:p>
            <a:pPr algn="ctr"/>
            <a:r>
              <a:rPr lang="en-US" sz="3600" dirty="0" smtClean="0">
                <a:latin typeface="Arno Pro Caption" panose="02020502040506020403" pitchFamily="18" charset="0"/>
              </a:rPr>
              <a:t>1 Timothy 1:13; John 15:20-21</a:t>
            </a:r>
          </a:p>
          <a:p>
            <a:pPr algn="ctr"/>
            <a:r>
              <a:rPr lang="en-US" sz="3600" i="1" dirty="0" smtClean="0">
                <a:latin typeface="Arno Pro Caption" panose="02020502040506020403" pitchFamily="18" charset="0"/>
              </a:rPr>
              <a:t>“Remember the word that I said to you, ‘A slave is not greater than his master.’ If they persecuted Me, they will also persecute you; if they kept My word, they will keep yours also. </a:t>
            </a:r>
            <a:r>
              <a:rPr lang="en-US" sz="3600" i="1" dirty="0" smtClean="0">
                <a:latin typeface="Arno Pro Caption" panose="02020502040506020403" pitchFamily="18" charset="0"/>
              </a:rPr>
              <a:t>But </a:t>
            </a:r>
            <a:r>
              <a:rPr lang="en-US" sz="3600" i="1" dirty="0" smtClean="0">
                <a:latin typeface="Arno Pro Caption" panose="02020502040506020403" pitchFamily="18" charset="0"/>
              </a:rPr>
              <a:t>all these things they will do to you for My name’s sake, because they do not know the One who sent Me.”</a:t>
            </a:r>
          </a:p>
        </p:txBody>
      </p:sp>
    </p:spTree>
    <p:extLst>
      <p:ext uri="{BB962C8B-B14F-4D97-AF65-F5344CB8AC3E}">
        <p14:creationId xmlns:p14="http://schemas.microsoft.com/office/powerpoint/2010/main" val="2372417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of Misguided Zeal</a:t>
            </a:r>
            <a:endParaRPr lang="en-US" sz="5400" dirty="0">
              <a:latin typeface="Arno Pro Caption" panose="02020502040506020403" pitchFamily="18" charset="0"/>
            </a:endParaRPr>
          </a:p>
        </p:txBody>
      </p:sp>
      <p:sp>
        <p:nvSpPr>
          <p:cNvPr id="7" name="TextBox 6"/>
          <p:cNvSpPr txBox="1"/>
          <p:nvPr/>
        </p:nvSpPr>
        <p:spPr>
          <a:xfrm>
            <a:off x="0" y="1110324"/>
            <a:ext cx="9144000" cy="5078313"/>
          </a:xfrm>
          <a:prstGeom prst="rect">
            <a:avLst/>
          </a:prstGeom>
          <a:noFill/>
        </p:spPr>
        <p:txBody>
          <a:bodyPr wrap="square" rtlCol="0">
            <a:spAutoFit/>
          </a:bodyPr>
          <a:lstStyle/>
          <a:p>
            <a:pPr algn="ctr"/>
            <a:r>
              <a:rPr lang="en-US" sz="3600" dirty="0" smtClean="0">
                <a:latin typeface="Arno Pro Caption" panose="02020502040506020403" pitchFamily="18" charset="0"/>
              </a:rPr>
              <a:t>Romans 10:1-3; Romans 9:31-33</a:t>
            </a:r>
          </a:p>
          <a:p>
            <a:pPr algn="ctr"/>
            <a:r>
              <a:rPr lang="en-US" sz="3600" dirty="0" smtClean="0">
                <a:latin typeface="Arno Pro Caption" panose="02020502040506020403" pitchFamily="18" charset="0"/>
              </a:rPr>
              <a:t>1 Timothy 1:13; John 15:20-21</a:t>
            </a:r>
          </a:p>
          <a:p>
            <a:pPr algn="ctr"/>
            <a:r>
              <a:rPr lang="en-US" sz="3600" dirty="0" smtClean="0">
                <a:latin typeface="Arno Pro Caption" panose="02020502040506020403" pitchFamily="18" charset="0"/>
              </a:rPr>
              <a:t>John 16:1-3</a:t>
            </a:r>
          </a:p>
          <a:p>
            <a:pPr algn="ctr"/>
            <a:r>
              <a:rPr lang="en-US" sz="3600" i="1" dirty="0" smtClean="0">
                <a:latin typeface="Arno Pro Caption" panose="02020502040506020403" pitchFamily="18" charset="0"/>
              </a:rPr>
              <a:t>“These things I have spoken to you so that you may be kept from stumbling. They will make you outcasts from the synagogue, but an hour is coming for everyone who kills you to think that he is offering service to God. These things they will do because they have not known the Father or Me.”</a:t>
            </a:r>
          </a:p>
        </p:txBody>
      </p:sp>
    </p:spTree>
    <p:extLst>
      <p:ext uri="{BB962C8B-B14F-4D97-AF65-F5344CB8AC3E}">
        <p14:creationId xmlns:p14="http://schemas.microsoft.com/office/powerpoint/2010/main" val="381600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of Misguided Zeal</a:t>
            </a:r>
            <a:endParaRPr lang="en-US" sz="5400" dirty="0">
              <a:latin typeface="Arno Pro Caption" panose="02020502040506020403" pitchFamily="18" charset="0"/>
            </a:endParaRPr>
          </a:p>
        </p:txBody>
      </p:sp>
      <p:sp>
        <p:nvSpPr>
          <p:cNvPr id="7" name="TextBox 6"/>
          <p:cNvSpPr txBox="1"/>
          <p:nvPr/>
        </p:nvSpPr>
        <p:spPr>
          <a:xfrm>
            <a:off x="0" y="1110324"/>
            <a:ext cx="9144000" cy="5570756"/>
          </a:xfrm>
          <a:prstGeom prst="rect">
            <a:avLst/>
          </a:prstGeom>
          <a:noFill/>
        </p:spPr>
        <p:txBody>
          <a:bodyPr wrap="square" rtlCol="0">
            <a:spAutoFit/>
          </a:bodyPr>
          <a:lstStyle/>
          <a:p>
            <a:pPr algn="ctr"/>
            <a:r>
              <a:rPr lang="en-US" sz="3600" dirty="0" smtClean="0">
                <a:latin typeface="Arno Pro Caption" panose="02020502040506020403" pitchFamily="18" charset="0"/>
              </a:rPr>
              <a:t>Romans 10:1-3; Romans 9:31-33</a:t>
            </a:r>
          </a:p>
          <a:p>
            <a:pPr algn="ctr"/>
            <a:r>
              <a:rPr lang="en-US" sz="3600" dirty="0" smtClean="0">
                <a:latin typeface="Arno Pro Caption" panose="02020502040506020403" pitchFamily="18" charset="0"/>
              </a:rPr>
              <a:t>1 Timothy 1:13; John 15:20-21</a:t>
            </a:r>
          </a:p>
          <a:p>
            <a:pPr algn="ctr"/>
            <a:r>
              <a:rPr lang="en-US" sz="3600" dirty="0" smtClean="0">
                <a:latin typeface="Arno Pro Caption" panose="02020502040506020403" pitchFamily="18" charset="0"/>
              </a:rPr>
              <a:t>John 16:1-3; Matthew 7:21-23</a:t>
            </a:r>
          </a:p>
          <a:p>
            <a:pPr algn="ctr"/>
            <a:r>
              <a:rPr lang="en-US" sz="3100" i="1" dirty="0" smtClean="0">
                <a:latin typeface="Arno Pro Caption" panose="02020502040506020403" pitchFamily="18" charset="0"/>
              </a:rPr>
              <a:t>“Not everyone who says to Me, ‘Lord, Lord,’ will enter the kingdom of heaven, but he who does the will of My Father who is in heaven will enter. Many will say to Me on that day, ‘Lord, Lord, did we not prophesy in Your name, and in Your name cast out demons, and in Your name perform many miracles?’ And then I will declare to them, ‘I never knew you; </a:t>
            </a:r>
            <a:r>
              <a:rPr lang="en-US" sz="3100" cap="small" dirty="0" smtClean="0">
                <a:effectLst/>
                <a:latin typeface="Arno Pro Caption" panose="02020502040506020403" pitchFamily="18" charset="0"/>
              </a:rPr>
              <a:t>depart from Me, you who practice lawlessness</a:t>
            </a:r>
            <a:r>
              <a:rPr lang="en-US" sz="3100" i="1" dirty="0" smtClean="0">
                <a:latin typeface="Arno Pro Caption" panose="02020502040506020403" pitchFamily="18" charset="0"/>
              </a:rPr>
              <a:t>.’”</a:t>
            </a:r>
          </a:p>
        </p:txBody>
      </p:sp>
    </p:spTree>
    <p:extLst>
      <p:ext uri="{BB962C8B-B14F-4D97-AF65-F5344CB8AC3E}">
        <p14:creationId xmlns:p14="http://schemas.microsoft.com/office/powerpoint/2010/main" val="3057932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Distorts Scripture</a:t>
            </a:r>
            <a:endParaRPr lang="en-US" sz="5400" dirty="0">
              <a:latin typeface="Arno Pro Caption" panose="02020502040506020403" pitchFamily="18" charset="0"/>
            </a:endParaRPr>
          </a:p>
        </p:txBody>
      </p:sp>
      <p:sp>
        <p:nvSpPr>
          <p:cNvPr id="7" name="TextBox 6"/>
          <p:cNvSpPr txBox="1"/>
          <p:nvPr/>
        </p:nvSpPr>
        <p:spPr>
          <a:xfrm>
            <a:off x="0" y="1110324"/>
            <a:ext cx="9144000" cy="3416320"/>
          </a:xfrm>
          <a:prstGeom prst="rect">
            <a:avLst/>
          </a:prstGeom>
          <a:noFill/>
        </p:spPr>
        <p:txBody>
          <a:bodyPr wrap="square" rtlCol="0">
            <a:spAutoFit/>
          </a:bodyPr>
          <a:lstStyle/>
          <a:p>
            <a:pPr algn="ctr"/>
            <a:r>
              <a:rPr lang="en-US" sz="3600" dirty="0" smtClean="0">
                <a:latin typeface="Arno Pro Caption" panose="02020502040506020403" pitchFamily="18" charset="0"/>
              </a:rPr>
              <a:t>2 Peter 3:16</a:t>
            </a:r>
          </a:p>
          <a:p>
            <a:pPr algn="ctr"/>
            <a:r>
              <a:rPr lang="en-US" sz="3600" i="1" dirty="0" smtClean="0">
                <a:latin typeface="Arno Pro Caption" panose="02020502040506020403" pitchFamily="18" charset="0"/>
              </a:rPr>
              <a:t>“as also in all his letters, speaking in them of these things, in which are some things hard to understand, which the untaught and unstable distort, as they do also the rest of the Scriptures,    to their own destruction”</a:t>
            </a:r>
          </a:p>
        </p:txBody>
      </p:sp>
    </p:spTree>
    <p:extLst>
      <p:ext uri="{BB962C8B-B14F-4D97-AF65-F5344CB8AC3E}">
        <p14:creationId xmlns:p14="http://schemas.microsoft.com/office/powerpoint/2010/main" val="3570339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Distorts Scripture</a:t>
            </a:r>
            <a:endParaRPr lang="en-US" sz="5400" dirty="0">
              <a:latin typeface="Arno Pro Caption" panose="02020502040506020403" pitchFamily="18" charset="0"/>
            </a:endParaRPr>
          </a:p>
        </p:txBody>
      </p:sp>
      <p:sp>
        <p:nvSpPr>
          <p:cNvPr id="7" name="TextBox 6"/>
          <p:cNvSpPr txBox="1"/>
          <p:nvPr/>
        </p:nvSpPr>
        <p:spPr>
          <a:xfrm>
            <a:off x="0" y="1110324"/>
            <a:ext cx="9144000" cy="1754326"/>
          </a:xfrm>
          <a:prstGeom prst="rect">
            <a:avLst/>
          </a:prstGeom>
          <a:noFill/>
        </p:spPr>
        <p:txBody>
          <a:bodyPr wrap="square" rtlCol="0">
            <a:spAutoFit/>
          </a:bodyPr>
          <a:lstStyle/>
          <a:p>
            <a:pPr algn="ctr"/>
            <a:r>
              <a:rPr lang="en-US" sz="3600" dirty="0" smtClean="0">
                <a:latin typeface="Arno Pro Caption" panose="02020502040506020403" pitchFamily="18" charset="0"/>
              </a:rPr>
              <a:t>2 Peter 3:16; Matthew 22:29</a:t>
            </a:r>
          </a:p>
          <a:p>
            <a:pPr algn="ctr"/>
            <a:r>
              <a:rPr lang="en-US" sz="3600" i="1" dirty="0" smtClean="0">
                <a:latin typeface="Arno Pro Caption" panose="02020502040506020403" pitchFamily="18" charset="0"/>
              </a:rPr>
              <a:t>“You are mistaken, not understanding the Scriptures nor the power of God”</a:t>
            </a:r>
          </a:p>
        </p:txBody>
      </p:sp>
    </p:spTree>
    <p:extLst>
      <p:ext uri="{BB962C8B-B14F-4D97-AF65-F5344CB8AC3E}">
        <p14:creationId xmlns:p14="http://schemas.microsoft.com/office/powerpoint/2010/main" val="732527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Distorts Scripture</a:t>
            </a:r>
            <a:endParaRPr lang="en-US" sz="5400" dirty="0">
              <a:latin typeface="Arno Pro Caption" panose="02020502040506020403" pitchFamily="18" charset="0"/>
            </a:endParaRPr>
          </a:p>
        </p:txBody>
      </p:sp>
      <p:sp>
        <p:nvSpPr>
          <p:cNvPr id="7" name="TextBox 6"/>
          <p:cNvSpPr txBox="1"/>
          <p:nvPr/>
        </p:nvSpPr>
        <p:spPr>
          <a:xfrm>
            <a:off x="0" y="1110324"/>
            <a:ext cx="9144000" cy="4524315"/>
          </a:xfrm>
          <a:prstGeom prst="rect">
            <a:avLst/>
          </a:prstGeom>
          <a:noFill/>
        </p:spPr>
        <p:txBody>
          <a:bodyPr wrap="square" rtlCol="0">
            <a:spAutoFit/>
          </a:bodyPr>
          <a:lstStyle/>
          <a:p>
            <a:pPr algn="ctr"/>
            <a:r>
              <a:rPr lang="en-US" sz="3600" dirty="0" smtClean="0">
                <a:latin typeface="Arno Pro Caption" panose="02020502040506020403" pitchFamily="18" charset="0"/>
              </a:rPr>
              <a:t>2 Peter 3:16; Matthew </a:t>
            </a:r>
            <a:r>
              <a:rPr lang="en-US" sz="3600" dirty="0" smtClean="0">
                <a:latin typeface="Arno Pro Caption" panose="02020502040506020403" pitchFamily="18" charset="0"/>
              </a:rPr>
              <a:t>22:29</a:t>
            </a:r>
          </a:p>
          <a:p>
            <a:pPr algn="ctr"/>
            <a:r>
              <a:rPr lang="en-US" sz="3600" dirty="0" smtClean="0">
                <a:latin typeface="Arno Pro Caption" panose="02020502040506020403" pitchFamily="18" charset="0"/>
              </a:rPr>
              <a:t>2 Peter 3:3-7</a:t>
            </a:r>
            <a:endParaRPr lang="en-US" sz="3600" dirty="0" smtClean="0">
              <a:latin typeface="Arno Pro Caption" panose="02020502040506020403" pitchFamily="18" charset="0"/>
            </a:endParaRPr>
          </a:p>
          <a:p>
            <a:pPr algn="ctr"/>
            <a:r>
              <a:rPr lang="en-US" sz="3600" i="1" dirty="0" smtClean="0">
                <a:latin typeface="Arno Pro Caption" panose="02020502040506020403" pitchFamily="18" charset="0"/>
              </a:rPr>
              <a:t>“</a:t>
            </a:r>
            <a:r>
              <a:rPr lang="en-US" sz="3600" i="1" dirty="0">
                <a:latin typeface="Arno Pro Caption" panose="02020502040506020403" pitchFamily="18" charset="0"/>
              </a:rPr>
              <a:t>Know this first of all, that in the last days mockers will come with their mocking, following after their own lusts, </a:t>
            </a:r>
            <a:r>
              <a:rPr lang="en-US" sz="3600" i="1" dirty="0" smtClean="0">
                <a:latin typeface="Arno Pro Caption" panose="02020502040506020403" pitchFamily="18" charset="0"/>
              </a:rPr>
              <a:t>and </a:t>
            </a:r>
            <a:r>
              <a:rPr lang="en-US" sz="3600" i="1" dirty="0">
                <a:latin typeface="Arno Pro Caption" panose="02020502040506020403" pitchFamily="18" charset="0"/>
              </a:rPr>
              <a:t>saying, “Where is the promise of His coming? For ever since the fathers fell asleep, </a:t>
            </a:r>
            <a:r>
              <a:rPr lang="en-US" sz="3600" i="1" dirty="0" smtClean="0">
                <a:latin typeface="Arno Pro Caption" panose="02020502040506020403" pitchFamily="18" charset="0"/>
              </a:rPr>
              <a:t>        all </a:t>
            </a:r>
            <a:r>
              <a:rPr lang="en-US" sz="3600" i="1" dirty="0">
                <a:latin typeface="Arno Pro Caption" panose="02020502040506020403" pitchFamily="18" charset="0"/>
              </a:rPr>
              <a:t>continues just as it was from the beginning </a:t>
            </a:r>
            <a:r>
              <a:rPr lang="en-US" sz="3600" i="1" dirty="0" smtClean="0">
                <a:latin typeface="Arno Pro Caption" panose="02020502040506020403" pitchFamily="18" charset="0"/>
              </a:rPr>
              <a:t>        of </a:t>
            </a:r>
            <a:r>
              <a:rPr lang="en-US" sz="3600" i="1" dirty="0">
                <a:latin typeface="Arno Pro Caption" panose="02020502040506020403" pitchFamily="18" charset="0"/>
              </a:rPr>
              <a:t>creation</a:t>
            </a:r>
            <a:r>
              <a:rPr lang="en-US" sz="3600" i="1" dirty="0" smtClean="0">
                <a:latin typeface="Arno Pro Caption" panose="02020502040506020403" pitchFamily="18" charset="0"/>
              </a:rPr>
              <a: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3258331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Distorts Scripture</a:t>
            </a:r>
            <a:endParaRPr lang="en-US" sz="5400" dirty="0">
              <a:latin typeface="Arno Pro Caption" panose="02020502040506020403" pitchFamily="18" charset="0"/>
            </a:endParaRPr>
          </a:p>
        </p:txBody>
      </p:sp>
      <p:sp>
        <p:nvSpPr>
          <p:cNvPr id="7" name="TextBox 6"/>
          <p:cNvSpPr txBox="1"/>
          <p:nvPr/>
        </p:nvSpPr>
        <p:spPr>
          <a:xfrm>
            <a:off x="0" y="1110324"/>
            <a:ext cx="9144000" cy="5632311"/>
          </a:xfrm>
          <a:prstGeom prst="rect">
            <a:avLst/>
          </a:prstGeom>
          <a:noFill/>
        </p:spPr>
        <p:txBody>
          <a:bodyPr wrap="square" rtlCol="0">
            <a:spAutoFit/>
          </a:bodyPr>
          <a:lstStyle/>
          <a:p>
            <a:pPr algn="ctr"/>
            <a:r>
              <a:rPr lang="en-US" sz="3600" dirty="0" smtClean="0">
                <a:latin typeface="Arno Pro Caption" panose="02020502040506020403" pitchFamily="18" charset="0"/>
              </a:rPr>
              <a:t>2 Peter 3:16; Matthew </a:t>
            </a:r>
            <a:r>
              <a:rPr lang="en-US" sz="3600" dirty="0" smtClean="0">
                <a:latin typeface="Arno Pro Caption" panose="02020502040506020403" pitchFamily="18" charset="0"/>
              </a:rPr>
              <a:t>22:29</a:t>
            </a:r>
          </a:p>
          <a:p>
            <a:pPr algn="ctr"/>
            <a:r>
              <a:rPr lang="en-US" sz="3600" dirty="0" smtClean="0">
                <a:latin typeface="Arno Pro Caption" panose="02020502040506020403" pitchFamily="18" charset="0"/>
              </a:rPr>
              <a:t>2 Peter 3:3-7</a:t>
            </a:r>
            <a:endParaRPr lang="en-US" sz="3600" dirty="0" smtClean="0">
              <a:latin typeface="Arno Pro Caption" panose="02020502040506020403" pitchFamily="18" charset="0"/>
            </a:endParaRPr>
          </a:p>
          <a:p>
            <a:pPr algn="ctr"/>
            <a:r>
              <a:rPr lang="en-US" sz="3600" i="1" dirty="0" smtClean="0">
                <a:latin typeface="Arno Pro Caption" panose="02020502040506020403" pitchFamily="18" charset="0"/>
              </a:rPr>
              <a:t>“</a:t>
            </a:r>
            <a:r>
              <a:rPr lang="en-US" sz="3600" i="1" dirty="0" smtClean="0">
                <a:latin typeface="Arno Pro Caption" panose="02020502040506020403" pitchFamily="18" charset="0"/>
              </a:rPr>
              <a:t>For when </a:t>
            </a:r>
            <a:r>
              <a:rPr lang="en-US" sz="3600" i="1" dirty="0">
                <a:latin typeface="Arno Pro Caption" panose="02020502040506020403" pitchFamily="18" charset="0"/>
              </a:rPr>
              <a:t>they maintain this, it escapes their notice that by the word of God the heavens existed long ago and the earth was formed out of water and by water, </a:t>
            </a:r>
            <a:r>
              <a:rPr lang="en-US" sz="3600" i="1" dirty="0" smtClean="0">
                <a:latin typeface="Arno Pro Caption" panose="02020502040506020403" pitchFamily="18" charset="0"/>
              </a:rPr>
              <a:t>through </a:t>
            </a:r>
            <a:r>
              <a:rPr lang="en-US" sz="3600" i="1" dirty="0">
                <a:latin typeface="Arno Pro Caption" panose="02020502040506020403" pitchFamily="18" charset="0"/>
              </a:rPr>
              <a:t>which the world at that time was destroyed, being flooded with water. </a:t>
            </a:r>
            <a:r>
              <a:rPr lang="en-US" sz="3600" i="1" baseline="30000" dirty="0">
                <a:latin typeface="Arno Pro Caption" panose="02020502040506020403" pitchFamily="18" charset="0"/>
              </a:rPr>
              <a:t>7 </a:t>
            </a:r>
            <a:r>
              <a:rPr lang="en-US" sz="3600" i="1" dirty="0">
                <a:latin typeface="Arno Pro Caption" panose="02020502040506020403" pitchFamily="18" charset="0"/>
              </a:rPr>
              <a:t>But by His word the present heavens and earth are being reserved for fire, kept for the day of judgment and destruction of ungodly men.</a:t>
            </a:r>
            <a:r>
              <a:rPr lang="en-US" sz="3600" i="1" dirty="0" smtClean="0">
                <a:latin typeface="Arno Pro Caption" panose="02020502040506020403" pitchFamily="18" charset="0"/>
              </a:rPr>
              <a: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3509152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Distorts Scripture</a:t>
            </a:r>
            <a:endParaRPr lang="en-US" sz="5400" dirty="0">
              <a:latin typeface="Arno Pro Caption" panose="02020502040506020403" pitchFamily="18" charset="0"/>
            </a:endParaRPr>
          </a:p>
        </p:txBody>
      </p:sp>
      <p:sp>
        <p:nvSpPr>
          <p:cNvPr id="7" name="TextBox 6"/>
          <p:cNvSpPr txBox="1"/>
          <p:nvPr/>
        </p:nvSpPr>
        <p:spPr>
          <a:xfrm>
            <a:off x="0" y="1110324"/>
            <a:ext cx="9144000" cy="2862322"/>
          </a:xfrm>
          <a:prstGeom prst="rect">
            <a:avLst/>
          </a:prstGeom>
          <a:noFill/>
        </p:spPr>
        <p:txBody>
          <a:bodyPr wrap="square" rtlCol="0">
            <a:spAutoFit/>
          </a:bodyPr>
          <a:lstStyle/>
          <a:p>
            <a:pPr algn="ctr"/>
            <a:r>
              <a:rPr lang="en-US" sz="3600" dirty="0" smtClean="0">
                <a:latin typeface="Arno Pro Caption" panose="02020502040506020403" pitchFamily="18" charset="0"/>
              </a:rPr>
              <a:t>2 Peter 3:16; Matthew </a:t>
            </a:r>
            <a:r>
              <a:rPr lang="en-US" sz="3600" dirty="0" smtClean="0">
                <a:latin typeface="Arno Pro Caption" panose="02020502040506020403" pitchFamily="18" charset="0"/>
              </a:rPr>
              <a:t>22:29</a:t>
            </a:r>
          </a:p>
          <a:p>
            <a:pPr algn="ctr"/>
            <a:r>
              <a:rPr lang="en-US" sz="3600" dirty="0" smtClean="0">
                <a:latin typeface="Arno Pro Caption" panose="02020502040506020403" pitchFamily="18" charset="0"/>
              </a:rPr>
              <a:t>2 Peter 3:3-7; 2 Timothy 2:15</a:t>
            </a:r>
            <a:endParaRPr lang="en-US" sz="3600" dirty="0" smtClean="0">
              <a:latin typeface="Arno Pro Caption" panose="02020502040506020403" pitchFamily="18" charset="0"/>
            </a:endParaRPr>
          </a:p>
          <a:p>
            <a:pPr algn="ctr"/>
            <a:r>
              <a:rPr lang="en-US" sz="3600" i="1" dirty="0" smtClean="0">
                <a:latin typeface="Arno Pro Caption" panose="02020502040506020403" pitchFamily="18" charset="0"/>
              </a:rPr>
              <a:t>“</a:t>
            </a:r>
            <a:r>
              <a:rPr lang="en-US" sz="3600" i="1" dirty="0">
                <a:latin typeface="Arno Pro Caption" panose="02020502040506020403" pitchFamily="18" charset="0"/>
              </a:rPr>
              <a:t>Be diligent to present yourself approved to God as a workman who does not need to be ashamed, accurately handling the word of truth.</a:t>
            </a:r>
            <a:r>
              <a:rPr lang="en-US" sz="3600" i="1" dirty="0" smtClean="0">
                <a:latin typeface="Arno Pro Caption" panose="02020502040506020403" pitchFamily="18" charset="0"/>
              </a:rPr>
              <a: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3892229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51949"/>
            <a:ext cx="9144000" cy="1400537"/>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851949"/>
            <a:ext cx="9144000" cy="1569660"/>
          </a:xfrm>
          <a:prstGeom prst="rect">
            <a:avLst/>
          </a:prstGeom>
          <a:noFill/>
        </p:spPr>
        <p:txBody>
          <a:bodyPr wrap="square" rtlCol="0">
            <a:spAutoFit/>
          </a:bodyPr>
          <a:lstStyle/>
          <a:p>
            <a:pPr algn="ctr"/>
            <a:r>
              <a:rPr lang="en-US" sz="9600" dirty="0" smtClean="0">
                <a:latin typeface="Arno Pro Caption" panose="02020502040506020403" pitchFamily="18" charset="0"/>
              </a:rPr>
              <a:t>IGNORANCE</a:t>
            </a:r>
            <a:endParaRPr lang="en-US" sz="9600" dirty="0">
              <a:latin typeface="Arno Pro Caption" panose="02020502040506020403" pitchFamily="18" charset="0"/>
            </a:endParaRPr>
          </a:p>
        </p:txBody>
      </p:sp>
      <p:sp>
        <p:nvSpPr>
          <p:cNvPr id="6" name="TextBox 5"/>
          <p:cNvSpPr txBox="1"/>
          <p:nvPr/>
        </p:nvSpPr>
        <p:spPr>
          <a:xfrm>
            <a:off x="0" y="836286"/>
            <a:ext cx="9144000" cy="1015663"/>
          </a:xfrm>
          <a:prstGeom prst="rect">
            <a:avLst/>
          </a:prstGeom>
          <a:noFill/>
        </p:spPr>
        <p:txBody>
          <a:bodyPr wrap="square" rtlCol="0">
            <a:spAutoFit/>
          </a:bodyPr>
          <a:lstStyle/>
          <a:p>
            <a:pPr algn="ctr"/>
            <a:r>
              <a:rPr lang="en-US" sz="6000" dirty="0" smtClean="0">
                <a:solidFill>
                  <a:srgbClr val="DCD9C6"/>
                </a:solidFill>
                <a:latin typeface="Arno Pro Caption" panose="02020502040506020403" pitchFamily="18" charset="0"/>
              </a:rPr>
              <a:t>The Tragedy Of</a:t>
            </a:r>
            <a:endParaRPr lang="en-US" sz="6000" dirty="0">
              <a:solidFill>
                <a:srgbClr val="DCD9C6"/>
              </a:solidFill>
              <a:latin typeface="Arno Pro Caption" panose="02020502040506020403" pitchFamily="18" charset="0"/>
            </a:endParaRPr>
          </a:p>
        </p:txBody>
      </p:sp>
    </p:spTree>
    <p:extLst>
      <p:ext uri="{BB962C8B-B14F-4D97-AF65-F5344CB8AC3E}">
        <p14:creationId xmlns:p14="http://schemas.microsoft.com/office/powerpoint/2010/main" val="2688808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Alienates From God</a:t>
            </a:r>
            <a:endParaRPr lang="en-US" sz="5400" dirty="0">
              <a:latin typeface="Arno Pro Caption" panose="02020502040506020403" pitchFamily="18" charset="0"/>
            </a:endParaRPr>
          </a:p>
        </p:txBody>
      </p:sp>
      <p:sp>
        <p:nvSpPr>
          <p:cNvPr id="7" name="TextBox 6"/>
          <p:cNvSpPr txBox="1"/>
          <p:nvPr/>
        </p:nvSpPr>
        <p:spPr>
          <a:xfrm>
            <a:off x="0" y="1110324"/>
            <a:ext cx="9144000" cy="2308324"/>
          </a:xfrm>
          <a:prstGeom prst="rect">
            <a:avLst/>
          </a:prstGeom>
          <a:noFill/>
        </p:spPr>
        <p:txBody>
          <a:bodyPr wrap="square" rtlCol="0">
            <a:spAutoFit/>
          </a:bodyPr>
          <a:lstStyle/>
          <a:p>
            <a:pPr algn="ctr"/>
            <a:r>
              <a:rPr lang="en-US" sz="3600" dirty="0" smtClean="0">
                <a:latin typeface="Arno Pro Caption" panose="02020502040506020403" pitchFamily="18" charset="0"/>
              </a:rPr>
              <a:t>Ephesians 4:18</a:t>
            </a: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a:latin typeface="Arno Pro Caption" panose="02020502040506020403" pitchFamily="18" charset="0"/>
              </a:rPr>
              <a:t>being darkened in their understanding, </a:t>
            </a:r>
            <a:r>
              <a:rPr lang="en-US" sz="3600" i="1" dirty="0" smtClean="0">
                <a:latin typeface="Arno Pro Caption" panose="02020502040506020403" pitchFamily="18" charset="0"/>
              </a:rPr>
              <a:t>excluded </a:t>
            </a:r>
            <a:r>
              <a:rPr lang="en-US" sz="3600" i="1" dirty="0">
                <a:latin typeface="Arno Pro Caption" panose="02020502040506020403" pitchFamily="18" charset="0"/>
              </a:rPr>
              <a:t>from the life of God because of the ignorance that is in them, because of the hardness of their </a:t>
            </a:r>
            <a:r>
              <a:rPr lang="en-US" sz="3600" i="1" dirty="0" smtClean="0">
                <a:latin typeface="Arno Pro Caption" panose="02020502040506020403" pitchFamily="18" charset="0"/>
              </a:rPr>
              <a:t>heart”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3899724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Alienates From God</a:t>
            </a:r>
            <a:endParaRPr lang="en-US" sz="5400" dirty="0">
              <a:latin typeface="Arno Pro Caption" panose="02020502040506020403" pitchFamily="18" charset="0"/>
            </a:endParaRPr>
          </a:p>
        </p:txBody>
      </p:sp>
      <p:sp>
        <p:nvSpPr>
          <p:cNvPr id="7" name="TextBox 6"/>
          <p:cNvSpPr txBox="1"/>
          <p:nvPr/>
        </p:nvSpPr>
        <p:spPr>
          <a:xfrm>
            <a:off x="0" y="1110324"/>
            <a:ext cx="9144000" cy="1754326"/>
          </a:xfrm>
          <a:prstGeom prst="rect">
            <a:avLst/>
          </a:prstGeom>
          <a:noFill/>
        </p:spPr>
        <p:txBody>
          <a:bodyPr wrap="square" rtlCol="0">
            <a:spAutoFit/>
          </a:bodyPr>
          <a:lstStyle/>
          <a:p>
            <a:pPr algn="ctr"/>
            <a:r>
              <a:rPr lang="en-US" sz="3600" dirty="0" smtClean="0">
                <a:latin typeface="Arno Pro Caption" panose="02020502040506020403" pitchFamily="18" charset="0"/>
              </a:rPr>
              <a:t>Ephesians 4:18; Titus 2:11</a:t>
            </a: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smtClean="0">
                <a:latin typeface="Arno Pro Caption" panose="02020502040506020403" pitchFamily="18" charset="0"/>
              </a:rPr>
              <a:t>for the grace of God has appeared, bringing salvation to all men”</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810293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Alienates From God</a:t>
            </a:r>
            <a:endParaRPr lang="en-US" sz="5400" dirty="0">
              <a:latin typeface="Arno Pro Caption" panose="02020502040506020403" pitchFamily="18" charset="0"/>
            </a:endParaRPr>
          </a:p>
        </p:txBody>
      </p:sp>
      <p:sp>
        <p:nvSpPr>
          <p:cNvPr id="7" name="TextBox 6"/>
          <p:cNvSpPr txBox="1"/>
          <p:nvPr/>
        </p:nvSpPr>
        <p:spPr>
          <a:xfrm>
            <a:off x="0" y="1110324"/>
            <a:ext cx="9144000" cy="2308324"/>
          </a:xfrm>
          <a:prstGeom prst="rect">
            <a:avLst/>
          </a:prstGeom>
          <a:noFill/>
        </p:spPr>
        <p:txBody>
          <a:bodyPr wrap="square" rtlCol="0">
            <a:spAutoFit/>
          </a:bodyPr>
          <a:lstStyle/>
          <a:p>
            <a:pPr algn="ctr"/>
            <a:r>
              <a:rPr lang="en-US" sz="3600" dirty="0" smtClean="0">
                <a:latin typeface="Arno Pro Caption" panose="02020502040506020403" pitchFamily="18" charset="0"/>
              </a:rPr>
              <a:t>Ephesians 4:18; Titus 2:11</a:t>
            </a:r>
          </a:p>
          <a:p>
            <a:pPr algn="ctr"/>
            <a:r>
              <a:rPr lang="en-US" sz="3600" dirty="0" smtClean="0">
                <a:latin typeface="Arno Pro Caption" panose="02020502040506020403" pitchFamily="18" charset="0"/>
              </a:rPr>
              <a:t>Romans 6:23</a:t>
            </a:r>
            <a:endParaRPr lang="en-US" sz="3600" dirty="0" smtClean="0">
              <a:latin typeface="Arno Pro Caption" panose="02020502040506020403" pitchFamily="18" charset="0"/>
            </a:endParaRP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smtClean="0">
                <a:latin typeface="Arno Pro Caption" panose="02020502040506020403" pitchFamily="18" charset="0"/>
              </a:rPr>
              <a:t>For the wages of sin is death, but the free gift of God is eternal life in Christ Jesus our Lord.”</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1921268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Alienates From God</a:t>
            </a:r>
            <a:endParaRPr lang="en-US" sz="5400" dirty="0">
              <a:latin typeface="Arno Pro Caption" panose="02020502040506020403" pitchFamily="18" charset="0"/>
            </a:endParaRPr>
          </a:p>
        </p:txBody>
      </p:sp>
      <p:sp>
        <p:nvSpPr>
          <p:cNvPr id="7" name="TextBox 6"/>
          <p:cNvSpPr txBox="1"/>
          <p:nvPr/>
        </p:nvSpPr>
        <p:spPr>
          <a:xfrm>
            <a:off x="0" y="1110324"/>
            <a:ext cx="9144000" cy="2862322"/>
          </a:xfrm>
          <a:prstGeom prst="rect">
            <a:avLst/>
          </a:prstGeom>
          <a:noFill/>
        </p:spPr>
        <p:txBody>
          <a:bodyPr wrap="square" rtlCol="0">
            <a:spAutoFit/>
          </a:bodyPr>
          <a:lstStyle/>
          <a:p>
            <a:pPr algn="ctr"/>
            <a:r>
              <a:rPr lang="en-US" sz="3600" dirty="0" smtClean="0">
                <a:latin typeface="Arno Pro Caption" panose="02020502040506020403" pitchFamily="18" charset="0"/>
              </a:rPr>
              <a:t>Ephesians 4:18; Titus 2:11</a:t>
            </a:r>
          </a:p>
          <a:p>
            <a:pPr algn="ctr"/>
            <a:r>
              <a:rPr lang="en-US" sz="3600" dirty="0" smtClean="0">
                <a:latin typeface="Arno Pro Caption" panose="02020502040506020403" pitchFamily="18" charset="0"/>
              </a:rPr>
              <a:t>Romans 6:23; Galatians 6:8</a:t>
            </a:r>
            <a:endParaRPr lang="en-US" sz="3600" dirty="0" smtClean="0">
              <a:latin typeface="Arno Pro Caption" panose="02020502040506020403" pitchFamily="18" charset="0"/>
            </a:endParaRP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smtClean="0">
                <a:latin typeface="Arno Pro Caption" panose="02020502040506020403" pitchFamily="18" charset="0"/>
              </a:rPr>
              <a:t>the one who sows to his own flesh will from the flesh reap corruption, but the one who sows to the Spirit will from the Spirit reap eternal life.”</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182322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Alienates From God</a:t>
            </a:r>
            <a:endParaRPr lang="en-US" sz="5400" dirty="0">
              <a:latin typeface="Arno Pro Caption" panose="02020502040506020403" pitchFamily="18" charset="0"/>
            </a:endParaRPr>
          </a:p>
        </p:txBody>
      </p:sp>
      <p:sp>
        <p:nvSpPr>
          <p:cNvPr id="7" name="TextBox 6"/>
          <p:cNvSpPr txBox="1"/>
          <p:nvPr/>
        </p:nvSpPr>
        <p:spPr>
          <a:xfrm>
            <a:off x="0" y="1110324"/>
            <a:ext cx="9144000" cy="2862322"/>
          </a:xfrm>
          <a:prstGeom prst="rect">
            <a:avLst/>
          </a:prstGeom>
          <a:noFill/>
        </p:spPr>
        <p:txBody>
          <a:bodyPr wrap="square" rtlCol="0">
            <a:spAutoFit/>
          </a:bodyPr>
          <a:lstStyle/>
          <a:p>
            <a:pPr algn="ctr"/>
            <a:r>
              <a:rPr lang="en-US" sz="3600" dirty="0" smtClean="0">
                <a:latin typeface="Arno Pro Caption" panose="02020502040506020403" pitchFamily="18" charset="0"/>
              </a:rPr>
              <a:t>Ephesians 4:18; Titus 2:11</a:t>
            </a:r>
          </a:p>
          <a:p>
            <a:pPr algn="ctr"/>
            <a:r>
              <a:rPr lang="en-US" sz="3600" dirty="0" smtClean="0">
                <a:latin typeface="Arno Pro Caption" panose="02020502040506020403" pitchFamily="18" charset="0"/>
              </a:rPr>
              <a:t>Romans 6:23; Galatians 6:8</a:t>
            </a:r>
          </a:p>
          <a:p>
            <a:pPr algn="ctr"/>
            <a:r>
              <a:rPr lang="en-US" sz="3600" dirty="0" smtClean="0">
                <a:latin typeface="Arno Pro Caption" panose="02020502040506020403" pitchFamily="18" charset="0"/>
              </a:rPr>
              <a:t>Ephesians 1:3</a:t>
            </a: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smtClean="0">
                <a:latin typeface="Arno Pro Caption" panose="02020502040506020403" pitchFamily="18" charset="0"/>
              </a:rPr>
              <a:t>has blessed us with every spiritual blessing             in the heavenly places in Christ”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100400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Alienates From God</a:t>
            </a:r>
            <a:endParaRPr lang="en-US" sz="5400" dirty="0">
              <a:latin typeface="Arno Pro Caption" panose="02020502040506020403" pitchFamily="18" charset="0"/>
            </a:endParaRPr>
          </a:p>
        </p:txBody>
      </p:sp>
      <p:sp>
        <p:nvSpPr>
          <p:cNvPr id="7" name="TextBox 6"/>
          <p:cNvSpPr txBox="1"/>
          <p:nvPr/>
        </p:nvSpPr>
        <p:spPr>
          <a:xfrm>
            <a:off x="0" y="1110324"/>
            <a:ext cx="9144000" cy="5632311"/>
          </a:xfrm>
          <a:prstGeom prst="rect">
            <a:avLst/>
          </a:prstGeom>
          <a:noFill/>
        </p:spPr>
        <p:txBody>
          <a:bodyPr wrap="square" rtlCol="0">
            <a:spAutoFit/>
          </a:bodyPr>
          <a:lstStyle/>
          <a:p>
            <a:pPr algn="ctr"/>
            <a:r>
              <a:rPr lang="en-US" sz="3600" dirty="0" smtClean="0">
                <a:latin typeface="Arno Pro Caption" panose="02020502040506020403" pitchFamily="18" charset="0"/>
              </a:rPr>
              <a:t>Ephesians 4:18; Titus 2:11</a:t>
            </a:r>
          </a:p>
          <a:p>
            <a:pPr algn="ctr"/>
            <a:r>
              <a:rPr lang="en-US" sz="3600" dirty="0" smtClean="0">
                <a:latin typeface="Arno Pro Caption" panose="02020502040506020403" pitchFamily="18" charset="0"/>
              </a:rPr>
              <a:t>Romans 6:23; Galatians 6:8</a:t>
            </a:r>
          </a:p>
          <a:p>
            <a:pPr algn="ctr"/>
            <a:r>
              <a:rPr lang="en-US" sz="3600" dirty="0" smtClean="0">
                <a:latin typeface="Arno Pro Caption" panose="02020502040506020403" pitchFamily="18" charset="0"/>
              </a:rPr>
              <a:t>Ephesians 1:3; 1 John 5:10-11</a:t>
            </a: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a:latin typeface="Arno Pro Caption" panose="02020502040506020403" pitchFamily="18" charset="0"/>
              </a:rPr>
              <a:t>The one who believes in the Son of God has the testimony in himself; the one who does not believe God has made Him a liar, because he has not believed in the testimony that God has given concerning His </a:t>
            </a:r>
            <a:r>
              <a:rPr lang="en-US" sz="3600" i="1" dirty="0" smtClean="0">
                <a:latin typeface="Arno Pro Caption" panose="02020502040506020403" pitchFamily="18" charset="0"/>
              </a:rPr>
              <a:t>Son. And </a:t>
            </a:r>
            <a:r>
              <a:rPr lang="en-US" sz="3600" i="1" dirty="0">
                <a:latin typeface="Arno Pro Caption" panose="02020502040506020403" pitchFamily="18" charset="0"/>
              </a:rPr>
              <a:t>the testimony is this, </a:t>
            </a:r>
            <a:r>
              <a:rPr lang="en-US" sz="3600" i="1" dirty="0" smtClean="0">
                <a:latin typeface="Arno Pro Caption" panose="02020502040506020403" pitchFamily="18" charset="0"/>
              </a:rPr>
              <a:t>        that </a:t>
            </a:r>
            <a:r>
              <a:rPr lang="en-US" sz="3600" i="1" dirty="0">
                <a:latin typeface="Arno Pro Caption" panose="02020502040506020403" pitchFamily="18" charset="0"/>
              </a:rPr>
              <a:t>God has given us eternal life, and this life </a:t>
            </a:r>
            <a:r>
              <a:rPr lang="en-US" sz="3600" i="1" dirty="0" smtClean="0">
                <a:latin typeface="Arno Pro Caption" panose="02020502040506020403" pitchFamily="18" charset="0"/>
              </a:rPr>
              <a:t>         is </a:t>
            </a:r>
            <a:r>
              <a:rPr lang="en-US" sz="3600" i="1" dirty="0">
                <a:latin typeface="Arno Pro Caption" panose="02020502040506020403" pitchFamily="18" charset="0"/>
              </a:rPr>
              <a:t>in His Son.</a:t>
            </a:r>
            <a:r>
              <a:rPr lang="en-US" sz="3600" i="1" dirty="0" smtClean="0">
                <a:latin typeface="Arno Pro Caption" panose="02020502040506020403" pitchFamily="18" charset="0"/>
              </a:rPr>
              <a: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849570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Allows Desires</a:t>
            </a:r>
            <a:endParaRPr lang="en-US" sz="5400" dirty="0">
              <a:latin typeface="Arno Pro Caption" panose="02020502040506020403" pitchFamily="18" charset="0"/>
            </a:endParaRPr>
          </a:p>
        </p:txBody>
      </p:sp>
      <p:sp>
        <p:nvSpPr>
          <p:cNvPr id="7" name="TextBox 6"/>
          <p:cNvSpPr txBox="1"/>
          <p:nvPr/>
        </p:nvSpPr>
        <p:spPr>
          <a:xfrm>
            <a:off x="0" y="1110324"/>
            <a:ext cx="9144000" cy="1754326"/>
          </a:xfrm>
          <a:prstGeom prst="rect">
            <a:avLst/>
          </a:prstGeom>
          <a:noFill/>
        </p:spPr>
        <p:txBody>
          <a:bodyPr wrap="square" rtlCol="0">
            <a:spAutoFit/>
          </a:bodyPr>
          <a:lstStyle/>
          <a:p>
            <a:pPr algn="ctr"/>
            <a:r>
              <a:rPr lang="en-US" sz="3600" dirty="0" smtClean="0">
                <a:latin typeface="Arno Pro Caption" panose="02020502040506020403" pitchFamily="18" charset="0"/>
              </a:rPr>
              <a:t>1 Peter 1:14</a:t>
            </a: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smtClean="0">
                <a:latin typeface="Arno Pro Caption" panose="02020502040506020403" pitchFamily="18" charset="0"/>
              </a:rPr>
              <a:t>As obedient children, do not be conformed to the former lusts which were yours in your ignorance.”</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265055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Allows Desires</a:t>
            </a:r>
            <a:endParaRPr lang="en-US" sz="5400" dirty="0">
              <a:latin typeface="Arno Pro Caption" panose="02020502040506020403" pitchFamily="18" charset="0"/>
            </a:endParaRPr>
          </a:p>
        </p:txBody>
      </p:sp>
      <p:sp>
        <p:nvSpPr>
          <p:cNvPr id="7" name="TextBox 6"/>
          <p:cNvSpPr txBox="1"/>
          <p:nvPr/>
        </p:nvSpPr>
        <p:spPr>
          <a:xfrm>
            <a:off x="0" y="1110324"/>
            <a:ext cx="9144000" cy="1754326"/>
          </a:xfrm>
          <a:prstGeom prst="rect">
            <a:avLst/>
          </a:prstGeom>
          <a:noFill/>
        </p:spPr>
        <p:txBody>
          <a:bodyPr wrap="square" rtlCol="0">
            <a:spAutoFit/>
          </a:bodyPr>
          <a:lstStyle/>
          <a:p>
            <a:pPr algn="ctr"/>
            <a:r>
              <a:rPr lang="en-US" sz="3600" dirty="0" smtClean="0">
                <a:latin typeface="Arno Pro Caption" panose="02020502040506020403" pitchFamily="18" charset="0"/>
              </a:rPr>
              <a:t>1 Peter 1:14; 1 Thessalonians 4:5</a:t>
            </a: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smtClean="0">
                <a:latin typeface="Arno Pro Caption" panose="02020502040506020403" pitchFamily="18" charset="0"/>
              </a:rPr>
              <a:t>not in lustful passion, like the Gentiles                 who do not know God.”</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1172246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Allows Desires</a:t>
            </a:r>
            <a:endParaRPr lang="en-US" sz="5400" dirty="0">
              <a:latin typeface="Arno Pro Caption" panose="02020502040506020403" pitchFamily="18" charset="0"/>
            </a:endParaRPr>
          </a:p>
        </p:txBody>
      </p:sp>
      <p:sp>
        <p:nvSpPr>
          <p:cNvPr id="7" name="TextBox 6"/>
          <p:cNvSpPr txBox="1"/>
          <p:nvPr/>
        </p:nvSpPr>
        <p:spPr>
          <a:xfrm>
            <a:off x="0" y="1110324"/>
            <a:ext cx="9144000" cy="3416320"/>
          </a:xfrm>
          <a:prstGeom prst="rect">
            <a:avLst/>
          </a:prstGeom>
          <a:noFill/>
        </p:spPr>
        <p:txBody>
          <a:bodyPr wrap="square" rtlCol="0">
            <a:spAutoFit/>
          </a:bodyPr>
          <a:lstStyle/>
          <a:p>
            <a:pPr algn="ctr"/>
            <a:r>
              <a:rPr lang="en-US" sz="3600" dirty="0" smtClean="0">
                <a:latin typeface="Arno Pro Caption" panose="02020502040506020403" pitchFamily="18" charset="0"/>
              </a:rPr>
              <a:t>1 Peter 1:14; 1 Thessalonians 4:5</a:t>
            </a:r>
          </a:p>
          <a:p>
            <a:pPr algn="ctr"/>
            <a:r>
              <a:rPr lang="en-US" sz="3600" dirty="0" smtClean="0">
                <a:latin typeface="Arno Pro Caption" panose="02020502040506020403" pitchFamily="18" charset="0"/>
              </a:rPr>
              <a:t>Ephesians 4:29</a:t>
            </a:r>
            <a:endParaRPr lang="en-US" sz="3600" dirty="0" smtClean="0">
              <a:latin typeface="Arno Pro Caption" panose="02020502040506020403" pitchFamily="18" charset="0"/>
            </a:endParaRP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a:latin typeface="Arno Pro Caption" panose="02020502040506020403" pitchFamily="18" charset="0"/>
              </a:rPr>
              <a:t>Let no </a:t>
            </a:r>
            <a:r>
              <a:rPr lang="en-US" sz="3600" i="1" dirty="0" smtClean="0">
                <a:latin typeface="Arno Pro Caption" panose="02020502040506020403" pitchFamily="18" charset="0"/>
              </a:rPr>
              <a:t>unwholesome </a:t>
            </a:r>
            <a:r>
              <a:rPr lang="en-US" sz="3600" i="1" dirty="0">
                <a:latin typeface="Arno Pro Caption" panose="02020502040506020403" pitchFamily="18" charset="0"/>
              </a:rPr>
              <a:t>word proceed from your mouth, but only such a word as is good for edification </a:t>
            </a:r>
            <a:r>
              <a:rPr lang="en-US" sz="3600" i="1" dirty="0" smtClean="0">
                <a:latin typeface="Arno Pro Caption" panose="02020502040506020403" pitchFamily="18" charset="0"/>
              </a:rPr>
              <a:t>according </a:t>
            </a:r>
            <a:r>
              <a:rPr lang="en-US" sz="3600" i="1" dirty="0">
                <a:latin typeface="Arno Pro Caption" panose="02020502040506020403" pitchFamily="18" charset="0"/>
              </a:rPr>
              <a:t>to the need of the moment, so that it will give grace to those who hear</a:t>
            </a:r>
            <a:r>
              <a:rPr lang="en-US" sz="3600" i="1" dirty="0" smtClean="0">
                <a:latin typeface="Arno Pro Caption" panose="02020502040506020403" pitchFamily="18" charset="0"/>
              </a:rPr>
              <a: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145493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Allows Desires</a:t>
            </a:r>
            <a:endParaRPr lang="en-US" sz="5400" dirty="0">
              <a:latin typeface="Arno Pro Caption" panose="02020502040506020403" pitchFamily="18" charset="0"/>
            </a:endParaRPr>
          </a:p>
        </p:txBody>
      </p:sp>
      <p:sp>
        <p:nvSpPr>
          <p:cNvPr id="7" name="TextBox 6"/>
          <p:cNvSpPr txBox="1"/>
          <p:nvPr/>
        </p:nvSpPr>
        <p:spPr>
          <a:xfrm>
            <a:off x="0" y="1110324"/>
            <a:ext cx="9144000" cy="5632311"/>
          </a:xfrm>
          <a:prstGeom prst="rect">
            <a:avLst/>
          </a:prstGeom>
          <a:noFill/>
        </p:spPr>
        <p:txBody>
          <a:bodyPr wrap="square" rtlCol="0">
            <a:spAutoFit/>
          </a:bodyPr>
          <a:lstStyle/>
          <a:p>
            <a:pPr algn="ctr"/>
            <a:r>
              <a:rPr lang="en-US" sz="3600" dirty="0" smtClean="0">
                <a:latin typeface="Arno Pro Caption" panose="02020502040506020403" pitchFamily="18" charset="0"/>
              </a:rPr>
              <a:t>1 Peter 1:14; 1 Thessalonians 4:5</a:t>
            </a:r>
          </a:p>
          <a:p>
            <a:pPr algn="ctr"/>
            <a:r>
              <a:rPr lang="en-US" sz="3600" dirty="0" smtClean="0">
                <a:latin typeface="Arno Pro Caption" panose="02020502040506020403" pitchFamily="18" charset="0"/>
              </a:rPr>
              <a:t>Ephesians 4:29; Matthew 19:4-6</a:t>
            </a:r>
            <a:endParaRPr lang="en-US" sz="3600" dirty="0" smtClean="0">
              <a:latin typeface="Arno Pro Caption" panose="02020502040506020403" pitchFamily="18" charset="0"/>
            </a:endParaRPr>
          </a:p>
          <a:p>
            <a:pPr algn="ctr"/>
            <a:r>
              <a:rPr lang="en-US" sz="3600" dirty="0" smtClean="0">
                <a:latin typeface="Arno Pro Caption" panose="02020502040506020403" pitchFamily="18" charset="0"/>
              </a:rPr>
              <a:t> </a:t>
            </a:r>
            <a:r>
              <a:rPr lang="en-US" sz="3600" i="1" dirty="0" smtClean="0">
                <a:latin typeface="Arno Pro Caption" panose="02020502040506020403" pitchFamily="18" charset="0"/>
              </a:rPr>
              <a:t>“</a:t>
            </a:r>
            <a:r>
              <a:rPr lang="en-US" sz="3600" i="1" dirty="0">
                <a:latin typeface="Arno Pro Caption" panose="02020502040506020403" pitchFamily="18" charset="0"/>
              </a:rPr>
              <a:t>Have you not read that He who created them from the beginning </a:t>
            </a:r>
            <a:r>
              <a:rPr lang="en-US" sz="3600" cap="small" dirty="0">
                <a:latin typeface="Arno Pro Caption" panose="02020502040506020403" pitchFamily="18" charset="0"/>
              </a:rPr>
              <a:t>made them male and female</a:t>
            </a:r>
            <a:r>
              <a:rPr lang="en-US" sz="3600" dirty="0">
                <a:latin typeface="Arno Pro Caption" panose="02020502040506020403" pitchFamily="18" charset="0"/>
              </a:rPr>
              <a:t>, </a:t>
            </a:r>
            <a:r>
              <a:rPr lang="en-US" sz="3600" i="1" dirty="0" smtClean="0">
                <a:latin typeface="Arno Pro Caption" panose="02020502040506020403" pitchFamily="18" charset="0"/>
              </a:rPr>
              <a:t>and </a:t>
            </a:r>
            <a:r>
              <a:rPr lang="en-US" sz="3600" i="1" dirty="0">
                <a:latin typeface="Arno Pro Caption" panose="02020502040506020403" pitchFamily="18" charset="0"/>
              </a:rPr>
              <a:t>said, </a:t>
            </a:r>
            <a:r>
              <a:rPr lang="en-US" sz="3600" dirty="0">
                <a:latin typeface="Arno Pro Caption" panose="02020502040506020403" pitchFamily="18" charset="0"/>
              </a:rPr>
              <a:t>‘</a:t>
            </a:r>
            <a:r>
              <a:rPr lang="en-US" sz="3600" cap="small" dirty="0">
                <a:latin typeface="Arno Pro Caption" panose="02020502040506020403" pitchFamily="18" charset="0"/>
              </a:rPr>
              <a:t>For this reason a man shall leave his father and mother and be joined to his wife, and</a:t>
            </a:r>
            <a:r>
              <a:rPr lang="en-US" sz="3600" dirty="0">
                <a:latin typeface="Arno Pro Caption" panose="02020502040506020403" pitchFamily="18" charset="0"/>
              </a:rPr>
              <a:t> </a:t>
            </a:r>
            <a:r>
              <a:rPr lang="en-US" sz="3600" cap="small" dirty="0">
                <a:latin typeface="Arno Pro Caption" panose="02020502040506020403" pitchFamily="18" charset="0"/>
              </a:rPr>
              <a:t>the two shall become one flesh</a:t>
            </a:r>
            <a:r>
              <a:rPr lang="en-US" sz="3600" dirty="0">
                <a:latin typeface="Arno Pro Caption" panose="02020502040506020403" pitchFamily="18" charset="0"/>
              </a:rPr>
              <a:t>’? </a:t>
            </a:r>
            <a:r>
              <a:rPr lang="en-US" sz="3600" i="1" dirty="0" smtClean="0">
                <a:latin typeface="Arno Pro Caption" panose="02020502040506020403" pitchFamily="18" charset="0"/>
              </a:rPr>
              <a:t>So </a:t>
            </a:r>
            <a:r>
              <a:rPr lang="en-US" sz="3600" i="1" dirty="0">
                <a:latin typeface="Arno Pro Caption" panose="02020502040506020403" pitchFamily="18" charset="0"/>
              </a:rPr>
              <a:t>they are no longer two, but one flesh. What therefore God has joined together, let no man separate</a:t>
            </a:r>
            <a:r>
              <a:rPr lang="en-US" sz="3600" i="1" dirty="0" smtClean="0">
                <a:latin typeface="Arno Pro Caption" panose="02020502040506020403" pitchFamily="18" charset="0"/>
              </a:rPr>
              <a: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2052795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Jesus’ crucifixion</a:t>
            </a:r>
            <a:endParaRPr lang="en-US" sz="5400" dirty="0">
              <a:latin typeface="Arno Pro Caption" panose="02020502040506020403" pitchFamily="18" charset="0"/>
            </a:endParaRPr>
          </a:p>
        </p:txBody>
      </p:sp>
      <p:sp>
        <p:nvSpPr>
          <p:cNvPr id="7" name="TextBox 6"/>
          <p:cNvSpPr txBox="1"/>
          <p:nvPr/>
        </p:nvSpPr>
        <p:spPr>
          <a:xfrm>
            <a:off x="0" y="1110324"/>
            <a:ext cx="9144000" cy="1754326"/>
          </a:xfrm>
          <a:prstGeom prst="rect">
            <a:avLst/>
          </a:prstGeom>
          <a:noFill/>
        </p:spPr>
        <p:txBody>
          <a:bodyPr wrap="square" rtlCol="0">
            <a:spAutoFit/>
          </a:bodyPr>
          <a:lstStyle/>
          <a:p>
            <a:pPr algn="ctr"/>
            <a:r>
              <a:rPr lang="en-US" sz="3600" dirty="0" smtClean="0">
                <a:latin typeface="Arno Pro Caption" panose="02020502040506020403" pitchFamily="18" charset="0"/>
              </a:rPr>
              <a:t>Acts 3:17</a:t>
            </a:r>
          </a:p>
          <a:p>
            <a:pPr algn="ctr"/>
            <a:r>
              <a:rPr lang="en-US" sz="3600" i="1" dirty="0" smtClean="0">
                <a:latin typeface="Arno Pro Caption" panose="02020502040506020403" pitchFamily="18" charset="0"/>
              </a:rPr>
              <a:t>“And now, brethren, I know that you acted in ignorance, just as your rulers did also”</a:t>
            </a:r>
            <a:endParaRPr lang="en-US" sz="3600" i="1" dirty="0">
              <a:latin typeface="Arno Pro Caption" panose="02020502040506020403" pitchFamily="18" charset="0"/>
            </a:endParaRPr>
          </a:p>
        </p:txBody>
      </p:sp>
    </p:spTree>
    <p:extLst>
      <p:ext uri="{BB962C8B-B14F-4D97-AF65-F5344CB8AC3E}">
        <p14:creationId xmlns:p14="http://schemas.microsoft.com/office/powerpoint/2010/main" val="1724221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Allows Desires</a:t>
            </a:r>
            <a:endParaRPr lang="en-US" sz="5400" dirty="0">
              <a:latin typeface="Arno Pro Caption" panose="02020502040506020403" pitchFamily="18" charset="0"/>
            </a:endParaRPr>
          </a:p>
        </p:txBody>
      </p:sp>
      <p:sp>
        <p:nvSpPr>
          <p:cNvPr id="7" name="TextBox 6"/>
          <p:cNvSpPr txBox="1"/>
          <p:nvPr/>
        </p:nvSpPr>
        <p:spPr>
          <a:xfrm>
            <a:off x="0" y="1110324"/>
            <a:ext cx="9144000" cy="3416320"/>
          </a:xfrm>
          <a:prstGeom prst="rect">
            <a:avLst/>
          </a:prstGeom>
          <a:noFill/>
        </p:spPr>
        <p:txBody>
          <a:bodyPr wrap="square" rtlCol="0">
            <a:spAutoFit/>
          </a:bodyPr>
          <a:lstStyle/>
          <a:p>
            <a:pPr algn="ctr"/>
            <a:r>
              <a:rPr lang="en-US" sz="3600" dirty="0" smtClean="0">
                <a:latin typeface="Arno Pro Caption" panose="02020502040506020403" pitchFamily="18" charset="0"/>
              </a:rPr>
              <a:t>1 Peter 1:14; 1 Thessalonians 4:5</a:t>
            </a:r>
          </a:p>
          <a:p>
            <a:pPr algn="ctr"/>
            <a:r>
              <a:rPr lang="en-US" sz="3600" dirty="0" smtClean="0">
                <a:latin typeface="Arno Pro Caption" panose="02020502040506020403" pitchFamily="18" charset="0"/>
              </a:rPr>
              <a:t>Ephesians 4:29; Matthew 19:4-6</a:t>
            </a:r>
          </a:p>
          <a:p>
            <a:pPr algn="ctr"/>
            <a:r>
              <a:rPr lang="en-US" sz="3600" dirty="0" smtClean="0">
                <a:latin typeface="Arno Pro Caption" panose="02020502040506020403" pitchFamily="18" charset="0"/>
              </a:rPr>
              <a:t>1 John 2:16</a:t>
            </a:r>
          </a:p>
          <a:p>
            <a:pPr algn="ctr"/>
            <a:r>
              <a:rPr lang="en-US" sz="3600" i="1" dirty="0" smtClean="0">
                <a:latin typeface="Arno Pro Caption" panose="02020502040506020403" pitchFamily="18" charset="0"/>
              </a:rPr>
              <a:t> “</a:t>
            </a:r>
            <a:r>
              <a:rPr lang="en-US" sz="3600" i="1" dirty="0">
                <a:latin typeface="Arno Pro Caption" panose="02020502040506020403" pitchFamily="18" charset="0"/>
              </a:rPr>
              <a:t>For all that is in the world, the lust of the flesh and the lust of the eyes and the boastful pride of life, is not from the Father, but is from the world</a:t>
            </a:r>
            <a:r>
              <a:rPr lang="en-US" sz="3600" i="1" dirty="0" smtClean="0">
                <a:latin typeface="Arno Pro Caption" panose="02020502040506020403" pitchFamily="18" charset="0"/>
              </a:rPr>
              <a: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2898230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Allows Desires</a:t>
            </a:r>
            <a:endParaRPr lang="en-US" sz="5400" dirty="0">
              <a:latin typeface="Arno Pro Caption" panose="02020502040506020403" pitchFamily="18" charset="0"/>
            </a:endParaRPr>
          </a:p>
        </p:txBody>
      </p:sp>
      <p:sp>
        <p:nvSpPr>
          <p:cNvPr id="7" name="TextBox 6"/>
          <p:cNvSpPr txBox="1"/>
          <p:nvPr/>
        </p:nvSpPr>
        <p:spPr>
          <a:xfrm>
            <a:off x="0" y="1110324"/>
            <a:ext cx="9144000" cy="2862322"/>
          </a:xfrm>
          <a:prstGeom prst="rect">
            <a:avLst/>
          </a:prstGeom>
          <a:noFill/>
        </p:spPr>
        <p:txBody>
          <a:bodyPr wrap="square" rtlCol="0">
            <a:spAutoFit/>
          </a:bodyPr>
          <a:lstStyle/>
          <a:p>
            <a:pPr algn="ctr"/>
            <a:r>
              <a:rPr lang="en-US" sz="3600" dirty="0" smtClean="0">
                <a:latin typeface="Arno Pro Caption" panose="02020502040506020403" pitchFamily="18" charset="0"/>
              </a:rPr>
              <a:t>1 Peter 1:14; 1 Thessalonians 4:5</a:t>
            </a:r>
          </a:p>
          <a:p>
            <a:pPr algn="ctr"/>
            <a:r>
              <a:rPr lang="en-US" sz="3600" dirty="0" smtClean="0">
                <a:latin typeface="Arno Pro Caption" panose="02020502040506020403" pitchFamily="18" charset="0"/>
              </a:rPr>
              <a:t>Ephesians 4:29; Matthew 19:4-6</a:t>
            </a:r>
          </a:p>
          <a:p>
            <a:pPr algn="ctr"/>
            <a:r>
              <a:rPr lang="en-US" sz="3600" dirty="0" smtClean="0">
                <a:latin typeface="Arno Pro Caption" panose="02020502040506020403" pitchFamily="18" charset="0"/>
              </a:rPr>
              <a:t>1 John 2:16; Romans 6:12</a:t>
            </a:r>
          </a:p>
          <a:p>
            <a:pPr algn="ctr"/>
            <a:r>
              <a:rPr lang="en-US" sz="3600" i="1" dirty="0" smtClean="0">
                <a:latin typeface="Arno Pro Caption" panose="02020502040506020403" pitchFamily="18" charset="0"/>
              </a:rPr>
              <a:t> “</a:t>
            </a:r>
            <a:r>
              <a:rPr lang="en-US" sz="3600" i="1" dirty="0" smtClean="0">
                <a:latin typeface="Arno Pro Caption" panose="02020502040506020403" pitchFamily="18" charset="0"/>
              </a:rPr>
              <a:t>Do not let sin reign in your mortal body               so that you obey its lusts”</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4180655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Allows Desires</a:t>
            </a:r>
            <a:endParaRPr lang="en-US" sz="5400" dirty="0">
              <a:latin typeface="Arno Pro Caption" panose="02020502040506020403" pitchFamily="18" charset="0"/>
            </a:endParaRPr>
          </a:p>
        </p:txBody>
      </p:sp>
      <p:sp>
        <p:nvSpPr>
          <p:cNvPr id="7" name="TextBox 6"/>
          <p:cNvSpPr txBox="1"/>
          <p:nvPr/>
        </p:nvSpPr>
        <p:spPr>
          <a:xfrm>
            <a:off x="0" y="1110324"/>
            <a:ext cx="9144000" cy="3970318"/>
          </a:xfrm>
          <a:prstGeom prst="rect">
            <a:avLst/>
          </a:prstGeom>
          <a:noFill/>
        </p:spPr>
        <p:txBody>
          <a:bodyPr wrap="square" rtlCol="0">
            <a:spAutoFit/>
          </a:bodyPr>
          <a:lstStyle/>
          <a:p>
            <a:pPr algn="ctr"/>
            <a:r>
              <a:rPr lang="en-US" sz="3600" dirty="0" smtClean="0">
                <a:latin typeface="Arno Pro Caption" panose="02020502040506020403" pitchFamily="18" charset="0"/>
              </a:rPr>
              <a:t>1 Peter 1:14; 1 Thessalonians 4:5</a:t>
            </a:r>
          </a:p>
          <a:p>
            <a:pPr algn="ctr"/>
            <a:r>
              <a:rPr lang="en-US" sz="3600" dirty="0" smtClean="0">
                <a:latin typeface="Arno Pro Caption" panose="02020502040506020403" pitchFamily="18" charset="0"/>
              </a:rPr>
              <a:t>Ephesians 4:29; Matthew 19:4-6</a:t>
            </a:r>
          </a:p>
          <a:p>
            <a:pPr algn="ctr"/>
            <a:r>
              <a:rPr lang="en-US" sz="3600" dirty="0" smtClean="0">
                <a:latin typeface="Arno Pro Caption" panose="02020502040506020403" pitchFamily="18" charset="0"/>
              </a:rPr>
              <a:t>1 John 2:16; Romans 6:12</a:t>
            </a:r>
          </a:p>
          <a:p>
            <a:pPr algn="ctr"/>
            <a:r>
              <a:rPr lang="en-US" sz="3600" dirty="0" smtClean="0">
                <a:latin typeface="Arno Pro Caption" panose="02020502040506020403" pitchFamily="18" charset="0"/>
              </a:rPr>
              <a:t>Ephesians 6:13</a:t>
            </a:r>
            <a:endParaRPr lang="en-US" sz="3600" dirty="0" smtClean="0">
              <a:latin typeface="Arno Pro Caption" panose="02020502040506020403" pitchFamily="18" charset="0"/>
            </a:endParaRPr>
          </a:p>
          <a:p>
            <a:pPr algn="ctr"/>
            <a:r>
              <a:rPr lang="en-US" sz="3600" i="1" dirty="0" smtClean="0">
                <a:latin typeface="Arno Pro Caption" panose="02020502040506020403" pitchFamily="18" charset="0"/>
              </a:rPr>
              <a:t> “</a:t>
            </a:r>
            <a:r>
              <a:rPr lang="en-US" sz="3600" i="1" dirty="0">
                <a:latin typeface="Arno Pro Caption" panose="02020502040506020403" pitchFamily="18" charset="0"/>
              </a:rPr>
              <a:t>take up the full armor of God, so that you will be able to resist in the evil day, and having done everything, to stand firm</a:t>
            </a:r>
            <a:r>
              <a:rPr lang="en-US" sz="3600" i="1" dirty="0" smtClean="0">
                <a:latin typeface="Arno Pro Caption" panose="02020502040506020403" pitchFamily="18" charset="0"/>
              </a:rPr>
              <a: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4095017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Allows Desires</a:t>
            </a:r>
            <a:endParaRPr lang="en-US" sz="5400" dirty="0">
              <a:latin typeface="Arno Pro Caption" panose="02020502040506020403" pitchFamily="18" charset="0"/>
            </a:endParaRPr>
          </a:p>
        </p:txBody>
      </p:sp>
      <p:sp>
        <p:nvSpPr>
          <p:cNvPr id="7" name="TextBox 6"/>
          <p:cNvSpPr txBox="1"/>
          <p:nvPr/>
        </p:nvSpPr>
        <p:spPr>
          <a:xfrm>
            <a:off x="0" y="1110324"/>
            <a:ext cx="9144000" cy="3416320"/>
          </a:xfrm>
          <a:prstGeom prst="rect">
            <a:avLst/>
          </a:prstGeom>
          <a:noFill/>
        </p:spPr>
        <p:txBody>
          <a:bodyPr wrap="square" rtlCol="0">
            <a:spAutoFit/>
          </a:bodyPr>
          <a:lstStyle/>
          <a:p>
            <a:pPr algn="ctr"/>
            <a:r>
              <a:rPr lang="en-US" sz="3600" dirty="0" smtClean="0">
                <a:latin typeface="Arno Pro Caption" panose="02020502040506020403" pitchFamily="18" charset="0"/>
              </a:rPr>
              <a:t>1 Peter 1:14; 1 Thessalonians 4:5</a:t>
            </a:r>
          </a:p>
          <a:p>
            <a:pPr algn="ctr"/>
            <a:r>
              <a:rPr lang="en-US" sz="3600" dirty="0" smtClean="0">
                <a:latin typeface="Arno Pro Caption" panose="02020502040506020403" pitchFamily="18" charset="0"/>
              </a:rPr>
              <a:t>Ephesians 4:29; Matthew 19:4-6</a:t>
            </a:r>
          </a:p>
          <a:p>
            <a:pPr algn="ctr"/>
            <a:r>
              <a:rPr lang="en-US" sz="3600" dirty="0" smtClean="0">
                <a:latin typeface="Arno Pro Caption" panose="02020502040506020403" pitchFamily="18" charset="0"/>
              </a:rPr>
              <a:t>1 John 2:16; Romans 6:12</a:t>
            </a:r>
          </a:p>
          <a:p>
            <a:pPr algn="ctr"/>
            <a:r>
              <a:rPr lang="en-US" sz="3600" dirty="0" smtClean="0">
                <a:latin typeface="Arno Pro Caption" panose="02020502040506020403" pitchFamily="18" charset="0"/>
              </a:rPr>
              <a:t>Ephesians 6:13; James 4:7</a:t>
            </a:r>
            <a:endParaRPr lang="en-US" sz="3600" dirty="0" smtClean="0">
              <a:latin typeface="Arno Pro Caption" panose="02020502040506020403" pitchFamily="18" charset="0"/>
            </a:endParaRPr>
          </a:p>
          <a:p>
            <a:pPr algn="ctr"/>
            <a:r>
              <a:rPr lang="en-US" sz="3600" i="1" dirty="0" smtClean="0">
                <a:latin typeface="Arno Pro Caption" panose="02020502040506020403" pitchFamily="18" charset="0"/>
              </a:rPr>
              <a:t> “</a:t>
            </a:r>
            <a:r>
              <a:rPr lang="en-US" sz="3600" i="1" dirty="0" smtClean="0">
                <a:latin typeface="Arno Pro Caption" panose="02020502040506020403" pitchFamily="18" charset="0"/>
              </a:rPr>
              <a:t>Submit therefore to God. Resist the devil and he will flee from you.”</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3933216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Allows Desires</a:t>
            </a:r>
            <a:endParaRPr lang="en-US" sz="5400" dirty="0">
              <a:latin typeface="Arno Pro Caption" panose="02020502040506020403" pitchFamily="18" charset="0"/>
            </a:endParaRPr>
          </a:p>
        </p:txBody>
      </p:sp>
      <p:sp>
        <p:nvSpPr>
          <p:cNvPr id="7" name="TextBox 6"/>
          <p:cNvSpPr txBox="1"/>
          <p:nvPr/>
        </p:nvSpPr>
        <p:spPr>
          <a:xfrm>
            <a:off x="0" y="1110324"/>
            <a:ext cx="9144000" cy="3970318"/>
          </a:xfrm>
          <a:prstGeom prst="rect">
            <a:avLst/>
          </a:prstGeom>
          <a:noFill/>
        </p:spPr>
        <p:txBody>
          <a:bodyPr wrap="square" rtlCol="0">
            <a:spAutoFit/>
          </a:bodyPr>
          <a:lstStyle/>
          <a:p>
            <a:pPr algn="ctr"/>
            <a:r>
              <a:rPr lang="en-US" sz="3600" dirty="0" smtClean="0">
                <a:latin typeface="Arno Pro Caption" panose="02020502040506020403" pitchFamily="18" charset="0"/>
              </a:rPr>
              <a:t>1 Peter 1:14; 1 Thessalonians 4:5</a:t>
            </a:r>
          </a:p>
          <a:p>
            <a:pPr algn="ctr"/>
            <a:r>
              <a:rPr lang="en-US" sz="3600" dirty="0" smtClean="0">
                <a:latin typeface="Arno Pro Caption" panose="02020502040506020403" pitchFamily="18" charset="0"/>
              </a:rPr>
              <a:t>Ephesians 4:29; Matthew 19:4-6</a:t>
            </a:r>
          </a:p>
          <a:p>
            <a:pPr algn="ctr"/>
            <a:r>
              <a:rPr lang="en-US" sz="3600" dirty="0" smtClean="0">
                <a:latin typeface="Arno Pro Caption" panose="02020502040506020403" pitchFamily="18" charset="0"/>
              </a:rPr>
              <a:t>1 John 2:16; Romans 6:12</a:t>
            </a:r>
          </a:p>
          <a:p>
            <a:pPr algn="ctr"/>
            <a:r>
              <a:rPr lang="en-US" sz="3600" dirty="0" smtClean="0">
                <a:latin typeface="Arno Pro Caption" panose="02020502040506020403" pitchFamily="18" charset="0"/>
              </a:rPr>
              <a:t>Ephesians 6:13; James 4:7</a:t>
            </a:r>
          </a:p>
          <a:p>
            <a:pPr algn="ctr"/>
            <a:r>
              <a:rPr lang="en-US" sz="3600" dirty="0" smtClean="0">
                <a:latin typeface="Arno Pro Caption" panose="02020502040506020403" pitchFamily="18" charset="0"/>
              </a:rPr>
              <a:t>Psalm 119:11</a:t>
            </a:r>
          </a:p>
          <a:p>
            <a:pPr algn="ctr"/>
            <a:r>
              <a:rPr lang="en-US" sz="3600" i="1" dirty="0" smtClean="0">
                <a:latin typeface="Arno Pro Caption" panose="02020502040506020403" pitchFamily="18" charset="0"/>
              </a:rPr>
              <a:t> “</a:t>
            </a:r>
            <a:r>
              <a:rPr lang="en-US" sz="3600" i="1" dirty="0" smtClean="0">
                <a:latin typeface="Arno Pro Caption" panose="02020502040506020403" pitchFamily="18" charset="0"/>
              </a:rPr>
              <a:t>Your word I have treasured in my heart,          that I may not sin against You.”</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3904273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Leads To Being Lost</a:t>
            </a:r>
            <a:endParaRPr lang="en-US" sz="5400" dirty="0">
              <a:latin typeface="Arno Pro Caption" panose="02020502040506020403" pitchFamily="18" charset="0"/>
            </a:endParaRPr>
          </a:p>
        </p:txBody>
      </p:sp>
      <p:sp>
        <p:nvSpPr>
          <p:cNvPr id="7" name="TextBox 6"/>
          <p:cNvSpPr txBox="1"/>
          <p:nvPr/>
        </p:nvSpPr>
        <p:spPr>
          <a:xfrm>
            <a:off x="0" y="1110324"/>
            <a:ext cx="9144000" cy="5632311"/>
          </a:xfrm>
          <a:prstGeom prst="rect">
            <a:avLst/>
          </a:prstGeom>
          <a:noFill/>
        </p:spPr>
        <p:txBody>
          <a:bodyPr wrap="square" rtlCol="0">
            <a:spAutoFit/>
          </a:bodyPr>
          <a:lstStyle/>
          <a:p>
            <a:pPr algn="ctr"/>
            <a:r>
              <a:rPr lang="en-US" sz="3600" dirty="0" smtClean="0">
                <a:latin typeface="Arno Pro Caption" panose="02020502040506020403" pitchFamily="18" charset="0"/>
              </a:rPr>
              <a:t>Hosea 4:6-7</a:t>
            </a:r>
          </a:p>
          <a:p>
            <a:pPr algn="ctr"/>
            <a:r>
              <a:rPr lang="en-US" sz="3600" i="1" dirty="0" smtClean="0">
                <a:latin typeface="Arno Pro Caption" panose="02020502040506020403" pitchFamily="18" charset="0"/>
              </a:rPr>
              <a:t> “</a:t>
            </a:r>
            <a:r>
              <a:rPr lang="en-US" sz="3600" i="1" dirty="0">
                <a:latin typeface="Arno Pro Caption" panose="02020502040506020403" pitchFamily="18" charset="0"/>
              </a:rPr>
              <a:t>My people are destroyed for lack of knowledge.</a:t>
            </a:r>
            <a:br>
              <a:rPr lang="en-US" sz="3600" i="1" dirty="0">
                <a:latin typeface="Arno Pro Caption" panose="02020502040506020403" pitchFamily="18" charset="0"/>
              </a:rPr>
            </a:br>
            <a:r>
              <a:rPr lang="en-US" sz="3600" i="1" dirty="0">
                <a:latin typeface="Arno Pro Caption" panose="02020502040506020403" pitchFamily="18" charset="0"/>
              </a:rPr>
              <a:t>Because you have rejected knowledge,</a:t>
            </a:r>
            <a:br>
              <a:rPr lang="en-US" sz="3600" i="1" dirty="0">
                <a:latin typeface="Arno Pro Caption" panose="02020502040506020403" pitchFamily="18" charset="0"/>
              </a:rPr>
            </a:br>
            <a:r>
              <a:rPr lang="en-US" sz="3600" i="1" dirty="0">
                <a:latin typeface="Arno Pro Caption" panose="02020502040506020403" pitchFamily="18" charset="0"/>
              </a:rPr>
              <a:t>I also will reject you from being My priest.</a:t>
            </a:r>
            <a:br>
              <a:rPr lang="en-US" sz="3600" i="1" dirty="0">
                <a:latin typeface="Arno Pro Caption" panose="02020502040506020403" pitchFamily="18" charset="0"/>
              </a:rPr>
            </a:br>
            <a:r>
              <a:rPr lang="en-US" sz="3600" i="1" dirty="0">
                <a:latin typeface="Arno Pro Caption" panose="02020502040506020403" pitchFamily="18" charset="0"/>
              </a:rPr>
              <a:t>Since you have forgotten the law of your God,</a:t>
            </a:r>
            <a:br>
              <a:rPr lang="en-US" sz="3600" i="1" dirty="0">
                <a:latin typeface="Arno Pro Caption" panose="02020502040506020403" pitchFamily="18" charset="0"/>
              </a:rPr>
            </a:br>
            <a:r>
              <a:rPr lang="en-US" sz="3600" i="1" dirty="0">
                <a:latin typeface="Arno Pro Caption" panose="02020502040506020403" pitchFamily="18" charset="0"/>
              </a:rPr>
              <a:t>I also will forget your children.</a:t>
            </a:r>
          </a:p>
          <a:p>
            <a:pPr algn="ctr"/>
            <a:r>
              <a:rPr lang="en-US" sz="3600" i="1" dirty="0" smtClean="0">
                <a:latin typeface="Arno Pro Caption" panose="02020502040506020403" pitchFamily="18" charset="0"/>
              </a:rPr>
              <a:t>The </a:t>
            </a:r>
            <a:r>
              <a:rPr lang="en-US" sz="3600" i="1" dirty="0">
                <a:latin typeface="Arno Pro Caption" panose="02020502040506020403" pitchFamily="18" charset="0"/>
              </a:rPr>
              <a:t>more they multiplied, </a:t>
            </a:r>
            <a:r>
              <a:rPr lang="en-US" sz="3600" i="1" dirty="0" smtClean="0">
                <a:latin typeface="Arno Pro Caption" panose="02020502040506020403" pitchFamily="18" charset="0"/>
              </a:rPr>
              <a:t>                                                  the </a:t>
            </a:r>
            <a:r>
              <a:rPr lang="en-US" sz="3600" i="1" dirty="0">
                <a:latin typeface="Arno Pro Caption" panose="02020502040506020403" pitchFamily="18" charset="0"/>
              </a:rPr>
              <a:t>more they sinned against Me;</a:t>
            </a:r>
            <a:br>
              <a:rPr lang="en-US" sz="3600" i="1" dirty="0">
                <a:latin typeface="Arno Pro Caption" panose="02020502040506020403" pitchFamily="18" charset="0"/>
              </a:rPr>
            </a:br>
            <a:r>
              <a:rPr lang="en-US" sz="3600" i="1" dirty="0">
                <a:latin typeface="Arno Pro Caption" panose="02020502040506020403" pitchFamily="18" charset="0"/>
              </a:rPr>
              <a:t>I will change their glory into shame</a:t>
            </a:r>
            <a:r>
              <a:rPr lang="en-US" sz="3600" i="1" dirty="0" smtClean="0">
                <a:latin typeface="Arno Pro Caption" panose="02020502040506020403" pitchFamily="18" charset="0"/>
              </a:rPr>
              <a:t>.”</a:t>
            </a:r>
            <a:endParaRPr lang="en-US" sz="3600" i="1" dirty="0">
              <a:latin typeface="Arno Pro Caption" panose="02020502040506020403" pitchFamily="18" charset="0"/>
            </a:endParaRPr>
          </a:p>
          <a:p>
            <a:pPr algn="ct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1944660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Leads To Being Lost</a:t>
            </a:r>
            <a:endParaRPr lang="en-US" sz="5400" dirty="0">
              <a:latin typeface="Arno Pro Caption" panose="02020502040506020403" pitchFamily="18" charset="0"/>
            </a:endParaRPr>
          </a:p>
        </p:txBody>
      </p:sp>
      <p:sp>
        <p:nvSpPr>
          <p:cNvPr id="7" name="TextBox 6"/>
          <p:cNvSpPr txBox="1"/>
          <p:nvPr/>
        </p:nvSpPr>
        <p:spPr>
          <a:xfrm>
            <a:off x="0" y="1110324"/>
            <a:ext cx="9144000" cy="2862322"/>
          </a:xfrm>
          <a:prstGeom prst="rect">
            <a:avLst/>
          </a:prstGeom>
          <a:noFill/>
        </p:spPr>
        <p:txBody>
          <a:bodyPr wrap="square" rtlCol="0">
            <a:spAutoFit/>
          </a:bodyPr>
          <a:lstStyle/>
          <a:p>
            <a:pPr algn="ctr"/>
            <a:r>
              <a:rPr lang="en-US" sz="3600" dirty="0" smtClean="0">
                <a:latin typeface="Arno Pro Caption" panose="02020502040506020403" pitchFamily="18" charset="0"/>
              </a:rPr>
              <a:t>Hosea 4:6-7; Isaiah 5:13</a:t>
            </a:r>
          </a:p>
          <a:p>
            <a:pPr algn="ctr"/>
            <a:r>
              <a:rPr lang="en-US" sz="3600" i="1" dirty="0" smtClean="0">
                <a:latin typeface="Arno Pro Caption" panose="02020502040506020403" pitchFamily="18" charset="0"/>
              </a:rPr>
              <a:t> “</a:t>
            </a:r>
            <a:r>
              <a:rPr lang="en-US" sz="3600" i="1" dirty="0">
                <a:latin typeface="Arno Pro Caption" panose="02020502040506020403" pitchFamily="18" charset="0"/>
              </a:rPr>
              <a:t>Therefore My people go into exile </a:t>
            </a:r>
            <a:r>
              <a:rPr lang="en-US" sz="3600" i="1" dirty="0" smtClean="0">
                <a:latin typeface="Arno Pro Caption" panose="02020502040506020403" pitchFamily="18" charset="0"/>
              </a:rPr>
              <a:t>                               for </a:t>
            </a:r>
            <a:r>
              <a:rPr lang="en-US" sz="3600" i="1" dirty="0">
                <a:latin typeface="Arno Pro Caption" panose="02020502040506020403" pitchFamily="18" charset="0"/>
              </a:rPr>
              <a:t>their lack of knowledge;</a:t>
            </a:r>
            <a:br>
              <a:rPr lang="en-US" sz="3600" i="1" dirty="0">
                <a:latin typeface="Arno Pro Caption" panose="02020502040506020403" pitchFamily="18" charset="0"/>
              </a:rPr>
            </a:br>
            <a:r>
              <a:rPr lang="en-US" sz="3600" i="1" dirty="0">
                <a:latin typeface="Arno Pro Caption" panose="02020502040506020403" pitchFamily="18" charset="0"/>
              </a:rPr>
              <a:t>And </a:t>
            </a:r>
            <a:r>
              <a:rPr lang="en-US" sz="3600" i="1" dirty="0" smtClean="0">
                <a:latin typeface="Arno Pro Caption" panose="02020502040506020403" pitchFamily="18" charset="0"/>
              </a:rPr>
              <a:t>their </a:t>
            </a:r>
            <a:r>
              <a:rPr lang="en-US" sz="3600" i="1" dirty="0">
                <a:latin typeface="Arno Pro Caption" panose="02020502040506020403" pitchFamily="18" charset="0"/>
              </a:rPr>
              <a:t>honorable men are famished,</a:t>
            </a:r>
            <a:br>
              <a:rPr lang="en-US" sz="3600" i="1" dirty="0">
                <a:latin typeface="Arno Pro Caption" panose="02020502040506020403" pitchFamily="18" charset="0"/>
              </a:rPr>
            </a:br>
            <a:r>
              <a:rPr lang="en-US" sz="3600" i="1" dirty="0">
                <a:latin typeface="Arno Pro Caption" panose="02020502040506020403" pitchFamily="18" charset="0"/>
              </a:rPr>
              <a:t>And their multitude is parched with thirst</a:t>
            </a:r>
            <a:r>
              <a:rPr lang="en-US" sz="3600" i="1" dirty="0" smtClean="0">
                <a:latin typeface="Arno Pro Caption" panose="02020502040506020403" pitchFamily="18" charset="0"/>
              </a:rPr>
              <a:t>.”</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3682900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a:r>
            <a:r>
              <a:rPr lang="en-US" sz="5400" dirty="0" smtClean="0">
                <a:latin typeface="Arno Pro Caption" panose="02020502040506020403" pitchFamily="18" charset="0"/>
              </a:rPr>
              <a:t>Leads To Being Lost</a:t>
            </a:r>
            <a:endParaRPr lang="en-US" sz="5400" dirty="0">
              <a:latin typeface="Arno Pro Caption" panose="02020502040506020403" pitchFamily="18" charset="0"/>
            </a:endParaRPr>
          </a:p>
        </p:txBody>
      </p:sp>
      <p:sp>
        <p:nvSpPr>
          <p:cNvPr id="7" name="TextBox 6"/>
          <p:cNvSpPr txBox="1"/>
          <p:nvPr/>
        </p:nvSpPr>
        <p:spPr>
          <a:xfrm>
            <a:off x="0" y="1110324"/>
            <a:ext cx="9144000" cy="5078313"/>
          </a:xfrm>
          <a:prstGeom prst="rect">
            <a:avLst/>
          </a:prstGeom>
          <a:noFill/>
        </p:spPr>
        <p:txBody>
          <a:bodyPr wrap="square" rtlCol="0">
            <a:spAutoFit/>
          </a:bodyPr>
          <a:lstStyle/>
          <a:p>
            <a:pPr algn="ctr"/>
            <a:r>
              <a:rPr lang="en-US" sz="3600" dirty="0" smtClean="0">
                <a:latin typeface="Arno Pro Caption" panose="02020502040506020403" pitchFamily="18" charset="0"/>
              </a:rPr>
              <a:t>Hosea 4:6-7; Isaiah 5:13</a:t>
            </a:r>
          </a:p>
          <a:p>
            <a:pPr algn="ctr"/>
            <a:r>
              <a:rPr lang="en-US" sz="3600" dirty="0" smtClean="0">
                <a:latin typeface="Arno Pro Caption" panose="02020502040506020403" pitchFamily="18" charset="0"/>
              </a:rPr>
              <a:t>2 Thessalonians 1:7-9</a:t>
            </a:r>
            <a:endParaRPr lang="en-US" sz="3600" dirty="0" smtClean="0">
              <a:latin typeface="Arno Pro Caption" panose="02020502040506020403" pitchFamily="18" charset="0"/>
            </a:endParaRPr>
          </a:p>
          <a:p>
            <a:pPr algn="ctr"/>
            <a:r>
              <a:rPr lang="en-US" sz="3600" i="1" dirty="0" smtClean="0">
                <a:latin typeface="Arno Pro Caption" panose="02020502040506020403" pitchFamily="18" charset="0"/>
              </a:rPr>
              <a:t> “</a:t>
            </a:r>
            <a:r>
              <a:rPr lang="en-US" sz="3600" i="1" dirty="0">
                <a:latin typeface="Arno Pro Caption" panose="02020502040506020403" pitchFamily="18" charset="0"/>
              </a:rPr>
              <a:t>when the Lord Jesus will be revealed from heaven with </a:t>
            </a:r>
            <a:r>
              <a:rPr lang="en-US" sz="3600" i="1" dirty="0" smtClean="0">
                <a:latin typeface="Arno Pro Caption" panose="02020502040506020403" pitchFamily="18" charset="0"/>
              </a:rPr>
              <a:t>His </a:t>
            </a:r>
            <a:r>
              <a:rPr lang="en-US" sz="3600" i="1" dirty="0">
                <a:latin typeface="Arno Pro Caption" panose="02020502040506020403" pitchFamily="18" charset="0"/>
              </a:rPr>
              <a:t>mighty angels in flaming fire, </a:t>
            </a:r>
            <a:r>
              <a:rPr lang="en-US" sz="3600" i="1" dirty="0" smtClean="0">
                <a:latin typeface="Arno Pro Caption" panose="02020502040506020403" pitchFamily="18" charset="0"/>
              </a:rPr>
              <a:t>dealing </a:t>
            </a:r>
            <a:r>
              <a:rPr lang="en-US" sz="3600" i="1" dirty="0">
                <a:latin typeface="Arno Pro Caption" panose="02020502040506020403" pitchFamily="18" charset="0"/>
              </a:rPr>
              <a:t>out retribution to those who do not know God and to those who do not obey the gospel of our Lord Jesus</a:t>
            </a:r>
            <a:r>
              <a:rPr lang="en-US" sz="3600" i="1" dirty="0" smtClean="0">
                <a:latin typeface="Arno Pro Caption" panose="02020502040506020403" pitchFamily="18" charset="0"/>
              </a:rPr>
              <a:t>.</a:t>
            </a:r>
            <a:r>
              <a:rPr lang="en-US" sz="3600" i="1" baseline="30000" dirty="0">
                <a:latin typeface="Arno Pro Caption" panose="02020502040506020403" pitchFamily="18" charset="0"/>
              </a:rPr>
              <a:t> </a:t>
            </a:r>
            <a:r>
              <a:rPr lang="en-US" sz="3600" i="1" dirty="0">
                <a:latin typeface="Arno Pro Caption" panose="02020502040506020403" pitchFamily="18" charset="0"/>
              </a:rPr>
              <a:t>These will pay the penalty of eternal destruction, away from the presence of the Lord and from the glory of His </a:t>
            </a:r>
            <a:r>
              <a:rPr lang="en-US" sz="3600" i="1" dirty="0" smtClean="0">
                <a:latin typeface="Arno Pro Caption" panose="02020502040506020403" pitchFamily="18" charset="0"/>
              </a:rPr>
              <a:t>power”</a:t>
            </a:r>
            <a:endParaRPr lang="en-US" sz="3600" i="1" dirty="0" smtClean="0">
              <a:latin typeface="Arno Pro Caption" panose="02020502040506020403" pitchFamily="18" charset="0"/>
            </a:endParaRPr>
          </a:p>
        </p:txBody>
      </p:sp>
    </p:spTree>
    <p:extLst>
      <p:ext uri="{BB962C8B-B14F-4D97-AF65-F5344CB8AC3E}">
        <p14:creationId xmlns:p14="http://schemas.microsoft.com/office/powerpoint/2010/main" val="1808967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00537"/>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569660"/>
          </a:xfrm>
          <a:prstGeom prst="rect">
            <a:avLst/>
          </a:prstGeom>
          <a:noFill/>
        </p:spPr>
        <p:txBody>
          <a:bodyPr wrap="square" rtlCol="0">
            <a:spAutoFit/>
          </a:bodyPr>
          <a:lstStyle/>
          <a:p>
            <a:pPr algn="ctr"/>
            <a:r>
              <a:rPr lang="en-US" sz="9600" dirty="0" smtClean="0">
                <a:latin typeface="Arno Pro Caption" panose="02020502040506020403" pitchFamily="18" charset="0"/>
              </a:rPr>
              <a:t>IGNORANCE</a:t>
            </a:r>
            <a:endParaRPr lang="en-US" sz="9600" dirty="0">
              <a:latin typeface="Arno Pro Caption" panose="02020502040506020403" pitchFamily="18" charset="0"/>
            </a:endParaRPr>
          </a:p>
        </p:txBody>
      </p:sp>
      <p:sp>
        <p:nvSpPr>
          <p:cNvPr id="6" name="TextBox 5"/>
          <p:cNvSpPr txBox="1"/>
          <p:nvPr/>
        </p:nvSpPr>
        <p:spPr>
          <a:xfrm>
            <a:off x="0" y="1317409"/>
            <a:ext cx="9144000" cy="5016758"/>
          </a:xfrm>
          <a:prstGeom prst="rect">
            <a:avLst/>
          </a:prstGeom>
          <a:noFill/>
        </p:spPr>
        <p:txBody>
          <a:bodyPr wrap="square" rtlCol="0">
            <a:spAutoFit/>
          </a:bodyPr>
          <a:lstStyle/>
          <a:p>
            <a:pPr algn="ctr"/>
            <a:r>
              <a:rPr lang="en-US" sz="6000" dirty="0" smtClean="0">
                <a:solidFill>
                  <a:srgbClr val="DCD9C6"/>
                </a:solidFill>
                <a:latin typeface="Arno Pro Caption" panose="02020502040506020403" pitchFamily="18" charset="0"/>
              </a:rPr>
              <a:t>Is not bliss!</a:t>
            </a:r>
          </a:p>
          <a:p>
            <a:pPr algn="ctr"/>
            <a:endParaRPr lang="en-US" sz="4000" dirty="0">
              <a:solidFill>
                <a:srgbClr val="DCD9C6"/>
              </a:solidFill>
              <a:latin typeface="Arno Pro Caption" panose="02020502040506020403" pitchFamily="18" charset="0"/>
            </a:endParaRPr>
          </a:p>
          <a:p>
            <a:pPr algn="ctr"/>
            <a:r>
              <a:rPr lang="en-US" sz="6000" dirty="0" smtClean="0">
                <a:solidFill>
                  <a:srgbClr val="DCD9C6"/>
                </a:solidFill>
                <a:latin typeface="Arno Pro Caption" panose="02020502040506020403" pitchFamily="18" charset="0"/>
              </a:rPr>
              <a:t>The truth of salvation            is simple.</a:t>
            </a:r>
          </a:p>
          <a:p>
            <a:pPr algn="ctr"/>
            <a:endParaRPr lang="en-US" sz="4000" dirty="0">
              <a:solidFill>
                <a:srgbClr val="DCD9C6"/>
              </a:solidFill>
              <a:latin typeface="Arno Pro Caption" panose="02020502040506020403" pitchFamily="18" charset="0"/>
            </a:endParaRPr>
          </a:p>
          <a:p>
            <a:pPr algn="ctr"/>
            <a:r>
              <a:rPr lang="en-US" sz="6000" dirty="0" smtClean="0">
                <a:solidFill>
                  <a:srgbClr val="DCD9C6"/>
                </a:solidFill>
                <a:latin typeface="Arno Pro Caption" panose="02020502040506020403" pitchFamily="18" charset="0"/>
              </a:rPr>
              <a:t>We must work to grow!</a:t>
            </a:r>
            <a:endParaRPr lang="en-US" sz="6000" dirty="0">
              <a:solidFill>
                <a:srgbClr val="DCD9C6"/>
              </a:solidFill>
              <a:latin typeface="Arno Pro Caption" panose="02020502040506020403" pitchFamily="18" charset="0"/>
            </a:endParaRPr>
          </a:p>
        </p:txBody>
      </p:sp>
    </p:spTree>
    <p:extLst>
      <p:ext uri="{BB962C8B-B14F-4D97-AF65-F5344CB8AC3E}">
        <p14:creationId xmlns:p14="http://schemas.microsoft.com/office/powerpoint/2010/main" val="2087599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Jesus’ crucifixion</a:t>
            </a:r>
            <a:endParaRPr lang="en-US" sz="5400" dirty="0">
              <a:latin typeface="Arno Pro Caption" panose="02020502040506020403" pitchFamily="18" charset="0"/>
            </a:endParaRPr>
          </a:p>
        </p:txBody>
      </p:sp>
      <p:sp>
        <p:nvSpPr>
          <p:cNvPr id="7" name="TextBox 6"/>
          <p:cNvSpPr txBox="1"/>
          <p:nvPr/>
        </p:nvSpPr>
        <p:spPr>
          <a:xfrm>
            <a:off x="0" y="1110324"/>
            <a:ext cx="9144000" cy="2862322"/>
          </a:xfrm>
          <a:prstGeom prst="rect">
            <a:avLst/>
          </a:prstGeom>
          <a:noFill/>
        </p:spPr>
        <p:txBody>
          <a:bodyPr wrap="square" rtlCol="0">
            <a:spAutoFit/>
          </a:bodyPr>
          <a:lstStyle/>
          <a:p>
            <a:pPr algn="ctr"/>
            <a:r>
              <a:rPr lang="en-US" sz="3600" dirty="0" smtClean="0">
                <a:latin typeface="Arno Pro Caption" panose="02020502040506020403" pitchFamily="18" charset="0"/>
              </a:rPr>
              <a:t>Acts 3:17; Acts 13:27</a:t>
            </a:r>
          </a:p>
          <a:p>
            <a:pPr algn="ctr"/>
            <a:r>
              <a:rPr lang="en-US" sz="3600" i="1" dirty="0" smtClean="0">
                <a:latin typeface="Arno Pro Caption" panose="02020502040506020403" pitchFamily="18" charset="0"/>
              </a:rPr>
              <a:t>“For those who live in Jerusalem, and their rulers, recognizing neither Him nor the utterances of the prophets which are read every Sabbath, fulfilled these by condemning Him.”</a:t>
            </a:r>
            <a:endParaRPr lang="en-US" sz="3600" i="1" dirty="0">
              <a:latin typeface="Arno Pro Caption" panose="02020502040506020403" pitchFamily="18" charset="0"/>
            </a:endParaRPr>
          </a:p>
        </p:txBody>
      </p:sp>
    </p:spTree>
    <p:extLst>
      <p:ext uri="{BB962C8B-B14F-4D97-AF65-F5344CB8AC3E}">
        <p14:creationId xmlns:p14="http://schemas.microsoft.com/office/powerpoint/2010/main" val="1664302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Jesus’ crucifixion</a:t>
            </a:r>
            <a:endParaRPr lang="en-US" sz="5400" dirty="0">
              <a:latin typeface="Arno Pro Caption" panose="02020502040506020403" pitchFamily="18" charset="0"/>
            </a:endParaRPr>
          </a:p>
        </p:txBody>
      </p:sp>
      <p:sp>
        <p:nvSpPr>
          <p:cNvPr id="7" name="TextBox 6"/>
          <p:cNvSpPr txBox="1"/>
          <p:nvPr/>
        </p:nvSpPr>
        <p:spPr>
          <a:xfrm>
            <a:off x="0" y="1110324"/>
            <a:ext cx="9144000" cy="4585871"/>
          </a:xfrm>
          <a:prstGeom prst="rect">
            <a:avLst/>
          </a:prstGeom>
          <a:noFill/>
        </p:spPr>
        <p:txBody>
          <a:bodyPr wrap="square" rtlCol="0">
            <a:spAutoFit/>
          </a:bodyPr>
          <a:lstStyle/>
          <a:p>
            <a:pPr algn="ctr"/>
            <a:r>
              <a:rPr lang="en-US" sz="3600" dirty="0" smtClean="0">
                <a:latin typeface="Arno Pro Caption" panose="02020502040506020403" pitchFamily="18" charset="0"/>
              </a:rPr>
              <a:t>Acts 3:17; Acts 13:27; Matthew 27:20-23</a:t>
            </a:r>
          </a:p>
          <a:p>
            <a:pPr algn="ctr"/>
            <a:r>
              <a:rPr lang="en-US" sz="3200" i="1" dirty="0" smtClean="0">
                <a:latin typeface="Arno Pro Caption" panose="02020502040506020403" pitchFamily="18" charset="0"/>
              </a:rPr>
              <a:t>“But the chief priests and the elders persuaded the crowds to ask for Barabbas and to put Jesus to death. But the governor said to them, “Which of the two do you want me to release for you?” And they said, “Barabbas.” Pilate said to them, “Then what shall I do with Jesus who is called Christ?” They all said, “Crucify Him!” And he said, “Why, what evil has He done?” But they kept shouting all the more, saying, “Crucify Him!”</a:t>
            </a:r>
            <a:endParaRPr lang="en-US" sz="3200" i="1" dirty="0">
              <a:latin typeface="Arno Pro Caption" panose="02020502040506020403" pitchFamily="18" charset="0"/>
            </a:endParaRPr>
          </a:p>
        </p:txBody>
      </p:sp>
    </p:spTree>
    <p:extLst>
      <p:ext uri="{BB962C8B-B14F-4D97-AF65-F5344CB8AC3E}">
        <p14:creationId xmlns:p14="http://schemas.microsoft.com/office/powerpoint/2010/main" val="2822906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Jesus’ crucifixion</a:t>
            </a:r>
            <a:endParaRPr lang="en-US" sz="5400" dirty="0">
              <a:latin typeface="Arno Pro Caption" panose="02020502040506020403" pitchFamily="18" charset="0"/>
            </a:endParaRPr>
          </a:p>
        </p:txBody>
      </p:sp>
      <p:sp>
        <p:nvSpPr>
          <p:cNvPr id="7" name="TextBox 6"/>
          <p:cNvSpPr txBox="1"/>
          <p:nvPr/>
        </p:nvSpPr>
        <p:spPr>
          <a:xfrm>
            <a:off x="0" y="1110324"/>
            <a:ext cx="9144000" cy="2308324"/>
          </a:xfrm>
          <a:prstGeom prst="rect">
            <a:avLst/>
          </a:prstGeom>
          <a:noFill/>
        </p:spPr>
        <p:txBody>
          <a:bodyPr wrap="square" rtlCol="0">
            <a:spAutoFit/>
          </a:bodyPr>
          <a:lstStyle/>
          <a:p>
            <a:pPr algn="ctr"/>
            <a:r>
              <a:rPr lang="en-US" sz="3600" dirty="0" smtClean="0">
                <a:latin typeface="Arno Pro Caption" panose="02020502040506020403" pitchFamily="18" charset="0"/>
              </a:rPr>
              <a:t>Acts 3:17; Acts 13:27; Matthew 27:20-23</a:t>
            </a:r>
          </a:p>
          <a:p>
            <a:pPr algn="ctr"/>
            <a:r>
              <a:rPr lang="en-US" sz="3600" dirty="0" smtClean="0">
                <a:latin typeface="Arno Pro Caption" panose="02020502040506020403" pitchFamily="18" charset="0"/>
              </a:rPr>
              <a:t>Luke 12:34</a:t>
            </a:r>
          </a:p>
          <a:p>
            <a:pPr algn="ctr"/>
            <a:r>
              <a:rPr lang="en-US" sz="3600" i="1" dirty="0" smtClean="0">
                <a:latin typeface="Arno Pro Caption" panose="02020502040506020403" pitchFamily="18" charset="0"/>
              </a:rPr>
              <a:t>“For where your treasure is,                                     there your heart will be also”</a:t>
            </a:r>
            <a:endParaRPr lang="en-US" sz="3600" i="1" dirty="0">
              <a:latin typeface="Arno Pro Caption" panose="02020502040506020403" pitchFamily="18" charset="0"/>
            </a:endParaRPr>
          </a:p>
        </p:txBody>
      </p:sp>
    </p:spTree>
    <p:extLst>
      <p:ext uri="{BB962C8B-B14F-4D97-AF65-F5344CB8AC3E}">
        <p14:creationId xmlns:p14="http://schemas.microsoft.com/office/powerpoint/2010/main" val="2634350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Jesus’ crucifixion</a:t>
            </a:r>
            <a:endParaRPr lang="en-US" sz="5400" dirty="0">
              <a:latin typeface="Arno Pro Caption" panose="02020502040506020403" pitchFamily="18" charset="0"/>
            </a:endParaRPr>
          </a:p>
        </p:txBody>
      </p:sp>
      <p:sp>
        <p:nvSpPr>
          <p:cNvPr id="7" name="TextBox 6"/>
          <p:cNvSpPr txBox="1"/>
          <p:nvPr/>
        </p:nvSpPr>
        <p:spPr>
          <a:xfrm>
            <a:off x="0" y="1110324"/>
            <a:ext cx="9144000" cy="3970318"/>
          </a:xfrm>
          <a:prstGeom prst="rect">
            <a:avLst/>
          </a:prstGeom>
          <a:noFill/>
        </p:spPr>
        <p:txBody>
          <a:bodyPr wrap="square" rtlCol="0">
            <a:spAutoFit/>
          </a:bodyPr>
          <a:lstStyle/>
          <a:p>
            <a:pPr algn="ctr"/>
            <a:r>
              <a:rPr lang="en-US" sz="3600" dirty="0" smtClean="0">
                <a:latin typeface="Arno Pro Caption" panose="02020502040506020403" pitchFamily="18" charset="0"/>
              </a:rPr>
              <a:t>Acts 3:17; Acts 13:27; Matthew 27:20-23</a:t>
            </a:r>
          </a:p>
          <a:p>
            <a:pPr algn="ctr"/>
            <a:r>
              <a:rPr lang="en-US" sz="3600" dirty="0" smtClean="0">
                <a:latin typeface="Arno Pro Caption" panose="02020502040506020403" pitchFamily="18" charset="0"/>
              </a:rPr>
              <a:t>Luke 12:34; 1 Corinthians 2:7-8</a:t>
            </a:r>
          </a:p>
          <a:p>
            <a:pPr algn="ctr"/>
            <a:r>
              <a:rPr lang="en-US" sz="3600" i="1" dirty="0" smtClean="0">
                <a:latin typeface="Arno Pro Caption" panose="02020502040506020403" pitchFamily="18" charset="0"/>
              </a:rPr>
              <a:t>“we speak God’s wisdom in a mystery, the hidden wisdom which God predestined before the ages to our glory; the wisdom which none of the rulers of this age has understood; for if they had understood it they would not have crucified the Lord of glory”</a:t>
            </a:r>
            <a:endParaRPr lang="en-US" sz="3600" i="1" dirty="0">
              <a:latin typeface="Arno Pro Caption" panose="02020502040506020403" pitchFamily="18" charset="0"/>
            </a:endParaRPr>
          </a:p>
        </p:txBody>
      </p:sp>
    </p:spTree>
    <p:extLst>
      <p:ext uri="{BB962C8B-B14F-4D97-AF65-F5344CB8AC3E}">
        <p14:creationId xmlns:p14="http://schemas.microsoft.com/office/powerpoint/2010/main" val="2696412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at Jesus’ crucifixion</a:t>
            </a:r>
            <a:endParaRPr lang="en-US" sz="5400" dirty="0">
              <a:latin typeface="Arno Pro Caption" panose="02020502040506020403" pitchFamily="18" charset="0"/>
            </a:endParaRPr>
          </a:p>
        </p:txBody>
      </p:sp>
      <p:sp>
        <p:nvSpPr>
          <p:cNvPr id="7" name="TextBox 6"/>
          <p:cNvSpPr txBox="1"/>
          <p:nvPr/>
        </p:nvSpPr>
        <p:spPr>
          <a:xfrm>
            <a:off x="0" y="1110324"/>
            <a:ext cx="9144000" cy="1754326"/>
          </a:xfrm>
          <a:prstGeom prst="rect">
            <a:avLst/>
          </a:prstGeom>
          <a:noFill/>
        </p:spPr>
        <p:txBody>
          <a:bodyPr wrap="square" rtlCol="0">
            <a:spAutoFit/>
          </a:bodyPr>
          <a:lstStyle/>
          <a:p>
            <a:pPr algn="ctr"/>
            <a:r>
              <a:rPr lang="en-US" sz="3600" dirty="0" smtClean="0">
                <a:latin typeface="Arno Pro Caption" panose="02020502040506020403" pitchFamily="18" charset="0"/>
              </a:rPr>
              <a:t>Acts 3:17; Acts 13:27; Matthew 27:20-23</a:t>
            </a:r>
          </a:p>
          <a:p>
            <a:pPr algn="ctr"/>
            <a:r>
              <a:rPr lang="en-US" sz="3600" dirty="0" smtClean="0">
                <a:latin typeface="Arno Pro Caption" panose="02020502040506020403" pitchFamily="18" charset="0"/>
              </a:rPr>
              <a:t>Luke 12:34;1 Corinthians 2:7-8</a:t>
            </a:r>
          </a:p>
          <a:p>
            <a:pPr algn="ctr"/>
            <a:r>
              <a:rPr lang="en-US" sz="3600" dirty="0" smtClean="0">
                <a:latin typeface="Arno Pro Caption" panose="02020502040506020403" pitchFamily="18" charset="0"/>
              </a:rPr>
              <a:t>Matthew 5:17; Luke 24:44; Acts 3:19</a:t>
            </a:r>
          </a:p>
        </p:txBody>
      </p:sp>
    </p:spTree>
    <p:extLst>
      <p:ext uri="{BB962C8B-B14F-4D97-AF65-F5344CB8AC3E}">
        <p14:creationId xmlns:p14="http://schemas.microsoft.com/office/powerpoint/2010/main" val="3289636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0068"/>
          </a:xfrm>
          <a:prstGeom prst="rect">
            <a:avLst/>
          </a:prstGeom>
          <a:solidFill>
            <a:srgbClr val="DC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10324"/>
            <a:ext cx="9144000" cy="5747676"/>
          </a:xfrm>
          <a:prstGeom prst="rect">
            <a:avLst/>
          </a:prstGeom>
          <a:solidFill>
            <a:srgbClr val="B9B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atin typeface="Arno Pro Caption" panose="02020502040506020403" pitchFamily="18" charset="0"/>
              </a:rPr>
              <a:t>Ignorance of Misguided Zeal</a:t>
            </a:r>
            <a:endParaRPr lang="en-US" sz="5400" dirty="0">
              <a:latin typeface="Arno Pro Caption" panose="02020502040506020403" pitchFamily="18" charset="0"/>
            </a:endParaRPr>
          </a:p>
        </p:txBody>
      </p:sp>
      <p:sp>
        <p:nvSpPr>
          <p:cNvPr id="7" name="TextBox 6"/>
          <p:cNvSpPr txBox="1"/>
          <p:nvPr/>
        </p:nvSpPr>
        <p:spPr>
          <a:xfrm>
            <a:off x="0" y="1110324"/>
            <a:ext cx="9144000" cy="4524315"/>
          </a:xfrm>
          <a:prstGeom prst="rect">
            <a:avLst/>
          </a:prstGeom>
          <a:noFill/>
        </p:spPr>
        <p:txBody>
          <a:bodyPr wrap="square" rtlCol="0">
            <a:spAutoFit/>
          </a:bodyPr>
          <a:lstStyle/>
          <a:p>
            <a:pPr algn="ctr"/>
            <a:r>
              <a:rPr lang="en-US" sz="3600" dirty="0" smtClean="0">
                <a:latin typeface="Arno Pro Caption" panose="02020502040506020403" pitchFamily="18" charset="0"/>
              </a:rPr>
              <a:t>Romans 10:1-3</a:t>
            </a:r>
          </a:p>
          <a:p>
            <a:pPr algn="ctr"/>
            <a:r>
              <a:rPr lang="en-US" sz="3600" i="1" dirty="0" smtClean="0">
                <a:latin typeface="Arno Pro Caption" panose="02020502040506020403" pitchFamily="18" charset="0"/>
              </a:rPr>
              <a:t>“Brethren, my heart’s desire and my prayer to God for them is for their salvation. For I testify about them that they have a zeal for God, but not in accordance with knowledge. For not knowing about God’s righteousness and seeking to establish their own, they did not subject themselves to the righteousness of God.”</a:t>
            </a:r>
            <a:endParaRPr lang="en-US" sz="3600" i="1" dirty="0">
              <a:latin typeface="Arno Pro Caption" panose="02020502040506020403" pitchFamily="18" charset="0"/>
            </a:endParaRPr>
          </a:p>
        </p:txBody>
      </p:sp>
    </p:spTree>
    <p:extLst>
      <p:ext uri="{BB962C8B-B14F-4D97-AF65-F5344CB8AC3E}">
        <p14:creationId xmlns:p14="http://schemas.microsoft.com/office/powerpoint/2010/main" val="3336219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1819</Words>
  <Application>Microsoft Office PowerPoint</Application>
  <PresentationFormat>On-screen Show (4:3)</PresentationFormat>
  <Paragraphs>149</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Arno Pro Caption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10</cp:revision>
  <dcterms:created xsi:type="dcterms:W3CDTF">2026-01-27T15:59:47Z</dcterms:created>
  <dcterms:modified xsi:type="dcterms:W3CDTF">2026-01-27T17:49:22Z</dcterms:modified>
</cp:coreProperties>
</file>