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Arno Pro Caption" panose="02020502040506020403" pitchFamily="18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940"/>
    <a:srgbClr val="173A59"/>
    <a:srgbClr val="2CD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0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4E72-90E2-4263-8DF5-A421E59AEFF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6740-99ED-46E6-8E6C-023900500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5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4E72-90E2-4263-8DF5-A421E59AEFF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6740-99ED-46E6-8E6C-023900500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4E72-90E2-4263-8DF5-A421E59AEFF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6740-99ED-46E6-8E6C-023900500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7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4E72-90E2-4263-8DF5-A421E59AEFF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6740-99ED-46E6-8E6C-023900500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7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4E72-90E2-4263-8DF5-A421E59AEFF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6740-99ED-46E6-8E6C-023900500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9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4E72-90E2-4263-8DF5-A421E59AEFF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6740-99ED-46E6-8E6C-023900500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9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4E72-90E2-4263-8DF5-A421E59AEFF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6740-99ED-46E6-8E6C-023900500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3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4E72-90E2-4263-8DF5-A421E59AEFF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6740-99ED-46E6-8E6C-023900500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3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4E72-90E2-4263-8DF5-A421E59AEFF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6740-99ED-46E6-8E6C-023900500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4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4E72-90E2-4263-8DF5-A421E59AEFF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6740-99ED-46E6-8E6C-023900500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5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4E72-90E2-4263-8DF5-A421E59AEFF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6740-99ED-46E6-8E6C-023900500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4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24E72-90E2-4263-8DF5-A421E59AEFF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F6740-99ED-46E6-8E6C-023900500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2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55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193403" y="1035934"/>
            <a:ext cx="4681959" cy="2002420"/>
          </a:xfrm>
          <a:prstGeom prst="flowChartAlternateProcess">
            <a:avLst/>
          </a:prstGeom>
          <a:solidFill>
            <a:srgbClr val="10294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93402" y="1076446"/>
            <a:ext cx="468195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Lessons From </a:t>
            </a:r>
          </a:p>
          <a:p>
            <a:pPr algn="ctr"/>
            <a:r>
              <a:rPr lang="en-US" sz="8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AARON</a:t>
            </a:r>
            <a:endParaRPr lang="en-US" sz="8000" dirty="0">
              <a:solidFill>
                <a:srgbClr val="FFC000"/>
              </a:solidFill>
              <a:latin typeface="Arno Pro Caption" panose="0202050204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3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9448" y="5740270"/>
            <a:ext cx="2569580" cy="1117730"/>
            <a:chOff x="4305782" y="1035934"/>
            <a:chExt cx="2569580" cy="1117730"/>
          </a:xfrm>
        </p:grpSpPr>
        <p:sp>
          <p:nvSpPr>
            <p:cNvPr id="2" name="Flowchart: Alternate Process 1"/>
            <p:cNvSpPr/>
            <p:nvPr/>
          </p:nvSpPr>
          <p:spPr>
            <a:xfrm>
              <a:off x="4305783" y="1035934"/>
              <a:ext cx="2569579" cy="1027387"/>
            </a:xfrm>
            <a:prstGeom prst="flowChartAlternateProcess">
              <a:avLst/>
            </a:prstGeom>
            <a:solidFill>
              <a:srgbClr val="10294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305782" y="1076446"/>
              <a:ext cx="25695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C000"/>
                  </a:solidFill>
                  <a:latin typeface="Arno Pro Caption" panose="02020502040506020403" pitchFamily="18" charset="0"/>
                </a:rPr>
                <a:t>Lessons From </a:t>
              </a:r>
            </a:p>
            <a:p>
              <a:pPr algn="ctr"/>
              <a:r>
                <a:rPr lang="en-US" sz="4000" dirty="0" smtClean="0">
                  <a:solidFill>
                    <a:srgbClr val="FFC000"/>
                  </a:solidFill>
                  <a:latin typeface="Arno Pro Caption" panose="02020502040506020403" pitchFamily="18" charset="0"/>
                </a:rPr>
                <a:t>AARON</a:t>
              </a:r>
              <a:endParaRPr lang="en-US" sz="4000" dirty="0">
                <a:solidFill>
                  <a:srgbClr val="FFC000"/>
                </a:solidFill>
                <a:latin typeface="Arno Pro Caption" panose="02020502040506020403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77925" y="0"/>
            <a:ext cx="636607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Exodus 4:14-16; 27-29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Exodus 7:1-2, 7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Many Miracles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Ex. 7:19; 8:5; 8:16; 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Ex. 11:10; 12:30-31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Appointed In New Testament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1 Cor. 12:28; Acts 19:6;    Acts 8:18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1 Corinthians 13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1 Thess. 2:12; 1 Cor. 1:2</a:t>
            </a:r>
            <a:endParaRPr lang="en-US" sz="4000" dirty="0">
              <a:solidFill>
                <a:srgbClr val="FFC000"/>
              </a:solidFill>
              <a:latin typeface="Arno Pro Caption" panose="02020502040506020403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9448" y="53242"/>
            <a:ext cx="2569579" cy="1627949"/>
          </a:xfrm>
          <a:prstGeom prst="flowChartAlternateProcess">
            <a:avLst/>
          </a:prstGeom>
          <a:solidFill>
            <a:srgbClr val="10294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510" y="168798"/>
            <a:ext cx="26274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no Pro Caption" panose="02020502040506020403" pitchFamily="18" charset="0"/>
              </a:rPr>
              <a:t>Appointed By God</a:t>
            </a:r>
          </a:p>
        </p:txBody>
      </p:sp>
    </p:spTree>
    <p:extLst>
      <p:ext uri="{BB962C8B-B14F-4D97-AF65-F5344CB8AC3E}">
        <p14:creationId xmlns:p14="http://schemas.microsoft.com/office/powerpoint/2010/main" val="397932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9448" y="5740270"/>
            <a:ext cx="2569580" cy="1117730"/>
            <a:chOff x="4305782" y="1035934"/>
            <a:chExt cx="2569580" cy="1117730"/>
          </a:xfrm>
        </p:grpSpPr>
        <p:sp>
          <p:nvSpPr>
            <p:cNvPr id="2" name="Flowchart: Alternate Process 1"/>
            <p:cNvSpPr/>
            <p:nvPr/>
          </p:nvSpPr>
          <p:spPr>
            <a:xfrm>
              <a:off x="4305783" y="1035934"/>
              <a:ext cx="2569579" cy="1027387"/>
            </a:xfrm>
            <a:prstGeom prst="flowChartAlternateProcess">
              <a:avLst/>
            </a:prstGeom>
            <a:solidFill>
              <a:srgbClr val="10294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305782" y="1076446"/>
              <a:ext cx="25695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C000"/>
                  </a:solidFill>
                  <a:latin typeface="Arno Pro Caption" panose="02020502040506020403" pitchFamily="18" charset="0"/>
                </a:rPr>
                <a:t>Lessons From </a:t>
              </a:r>
            </a:p>
            <a:p>
              <a:pPr algn="ctr"/>
              <a:r>
                <a:rPr lang="en-US" sz="4000" dirty="0" smtClean="0">
                  <a:solidFill>
                    <a:srgbClr val="FFC000"/>
                  </a:solidFill>
                  <a:latin typeface="Arno Pro Caption" panose="02020502040506020403" pitchFamily="18" charset="0"/>
                </a:rPr>
                <a:t>AARON</a:t>
              </a:r>
              <a:endParaRPr lang="en-US" sz="4000" dirty="0">
                <a:solidFill>
                  <a:srgbClr val="FFC000"/>
                </a:solidFill>
                <a:latin typeface="Arno Pro Caption" panose="02020502040506020403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77925" y="0"/>
            <a:ext cx="636607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Exodus 28:1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Hebrews 5:1-4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Numbers 16:46-50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Numbers 18:6-7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Leviticus 8:36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Responsibilities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1 Pet. 1:14-16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1 Thessalonians 4:9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Galatians 5:13</a:t>
            </a:r>
          </a:p>
          <a:p>
            <a:pPr algn="ctr"/>
            <a:r>
              <a:rPr lang="en-US" sz="4000" dirty="0">
                <a:solidFill>
                  <a:srgbClr val="FFC000"/>
                </a:solidFill>
                <a:latin typeface="Arno Pro Caption" panose="02020502040506020403" pitchFamily="18" charset="0"/>
              </a:rPr>
              <a:t>A</a:t>
            </a:r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cts 8:4</a:t>
            </a:r>
            <a:endParaRPr lang="en-US" sz="4000" dirty="0">
              <a:solidFill>
                <a:srgbClr val="FFC000"/>
              </a:solidFill>
              <a:latin typeface="Arno Pro Caption" panose="02020502040506020403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9448" y="53242"/>
            <a:ext cx="2569579" cy="1627949"/>
          </a:xfrm>
          <a:prstGeom prst="flowChartAlternateProcess">
            <a:avLst/>
          </a:prstGeom>
          <a:solidFill>
            <a:srgbClr val="10294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510" y="168798"/>
            <a:ext cx="26274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no Pro Caption" panose="02020502040506020403" pitchFamily="18" charset="0"/>
              </a:rPr>
              <a:t>The High Priest</a:t>
            </a:r>
          </a:p>
        </p:txBody>
      </p:sp>
    </p:spTree>
    <p:extLst>
      <p:ext uri="{BB962C8B-B14F-4D97-AF65-F5344CB8AC3E}">
        <p14:creationId xmlns:p14="http://schemas.microsoft.com/office/powerpoint/2010/main" val="272062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9448" y="5740270"/>
            <a:ext cx="2569580" cy="1117730"/>
            <a:chOff x="4305782" y="1035934"/>
            <a:chExt cx="2569580" cy="1117730"/>
          </a:xfrm>
        </p:grpSpPr>
        <p:sp>
          <p:nvSpPr>
            <p:cNvPr id="2" name="Flowchart: Alternate Process 1"/>
            <p:cNvSpPr/>
            <p:nvPr/>
          </p:nvSpPr>
          <p:spPr>
            <a:xfrm>
              <a:off x="4305783" y="1035934"/>
              <a:ext cx="2569579" cy="1027387"/>
            </a:xfrm>
            <a:prstGeom prst="flowChartAlternateProcess">
              <a:avLst/>
            </a:prstGeom>
            <a:solidFill>
              <a:srgbClr val="10294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305782" y="1076446"/>
              <a:ext cx="25695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C000"/>
                  </a:solidFill>
                  <a:latin typeface="Arno Pro Caption" panose="02020502040506020403" pitchFamily="18" charset="0"/>
                </a:rPr>
                <a:t>Lessons From </a:t>
              </a:r>
            </a:p>
            <a:p>
              <a:pPr algn="ctr"/>
              <a:r>
                <a:rPr lang="en-US" sz="4000" dirty="0" smtClean="0">
                  <a:solidFill>
                    <a:srgbClr val="FFC000"/>
                  </a:solidFill>
                  <a:latin typeface="Arno Pro Caption" panose="02020502040506020403" pitchFamily="18" charset="0"/>
                </a:rPr>
                <a:t>AARON</a:t>
              </a:r>
              <a:endParaRPr lang="en-US" sz="4000" dirty="0">
                <a:solidFill>
                  <a:srgbClr val="FFC000"/>
                </a:solidFill>
                <a:latin typeface="Arno Pro Caption" panose="02020502040506020403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77925" y="0"/>
            <a:ext cx="636607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Exodus 32:2-4; 22; 24; 25; 35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Deuteronomy 9:20</a:t>
            </a:r>
          </a:p>
          <a:p>
            <a:pPr algn="ctr"/>
            <a:endParaRPr lang="en-US" sz="4000" dirty="0">
              <a:solidFill>
                <a:srgbClr val="FFC000"/>
              </a:solidFill>
              <a:latin typeface="Arno Pro Caption" panose="02020502040506020403" pitchFamily="18" charset="0"/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Numbers 12:1-2; 6-7</a:t>
            </a:r>
          </a:p>
          <a:p>
            <a:pPr algn="ctr"/>
            <a:endParaRPr lang="en-US" sz="4000" dirty="0">
              <a:solidFill>
                <a:srgbClr val="FFC000"/>
              </a:solidFill>
              <a:latin typeface="Arno Pro Caption" panose="02020502040506020403" pitchFamily="18" charset="0"/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Romans 3:23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Seek Forgiveness (Acts 8:22; 1 Peter 2:24-25; James 5:19; Acts 26:20)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Romans 6:22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Numbers 33:38</a:t>
            </a:r>
            <a:endParaRPr lang="en-US" sz="4000" dirty="0">
              <a:solidFill>
                <a:srgbClr val="FFC000"/>
              </a:solidFill>
              <a:latin typeface="Arno Pro Caption" panose="02020502040506020403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9448" y="53242"/>
            <a:ext cx="2569579" cy="1627949"/>
          </a:xfrm>
          <a:prstGeom prst="flowChartAlternateProcess">
            <a:avLst/>
          </a:prstGeom>
          <a:solidFill>
            <a:srgbClr val="10294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510" y="168798"/>
            <a:ext cx="26274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no Pro Caption" panose="02020502040506020403" pitchFamily="18" charset="0"/>
              </a:rPr>
              <a:t>Not Perfect</a:t>
            </a:r>
          </a:p>
        </p:txBody>
      </p:sp>
    </p:spTree>
    <p:extLst>
      <p:ext uri="{BB962C8B-B14F-4D97-AF65-F5344CB8AC3E}">
        <p14:creationId xmlns:p14="http://schemas.microsoft.com/office/powerpoint/2010/main" val="66441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9448" y="5740270"/>
            <a:ext cx="2569580" cy="1117730"/>
            <a:chOff x="4305782" y="1035934"/>
            <a:chExt cx="2569580" cy="1117730"/>
          </a:xfrm>
        </p:grpSpPr>
        <p:sp>
          <p:nvSpPr>
            <p:cNvPr id="2" name="Flowchart: Alternate Process 1"/>
            <p:cNvSpPr/>
            <p:nvPr/>
          </p:nvSpPr>
          <p:spPr>
            <a:xfrm>
              <a:off x="4305783" y="1035934"/>
              <a:ext cx="2569579" cy="1027387"/>
            </a:xfrm>
            <a:prstGeom prst="flowChartAlternateProcess">
              <a:avLst/>
            </a:prstGeom>
            <a:solidFill>
              <a:srgbClr val="10294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305782" y="1076446"/>
              <a:ext cx="25695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C000"/>
                  </a:solidFill>
                  <a:latin typeface="Arno Pro Caption" panose="02020502040506020403" pitchFamily="18" charset="0"/>
                </a:rPr>
                <a:t>Lessons From </a:t>
              </a:r>
            </a:p>
            <a:p>
              <a:pPr algn="ctr"/>
              <a:r>
                <a:rPr lang="en-US" sz="4000" dirty="0" smtClean="0">
                  <a:solidFill>
                    <a:srgbClr val="FFC000"/>
                  </a:solidFill>
                  <a:latin typeface="Arno Pro Caption" panose="02020502040506020403" pitchFamily="18" charset="0"/>
                </a:rPr>
                <a:t>AARON</a:t>
              </a:r>
              <a:endParaRPr lang="en-US" sz="4000" dirty="0">
                <a:solidFill>
                  <a:srgbClr val="FFC000"/>
                </a:solidFill>
                <a:latin typeface="Arno Pro Caption" panose="02020502040506020403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77925" y="0"/>
            <a:ext cx="63660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Numbers 16:41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Numbers 17:1-8</a:t>
            </a:r>
          </a:p>
          <a:p>
            <a:pPr algn="ctr"/>
            <a:endParaRPr lang="en-US" sz="4000" dirty="0">
              <a:solidFill>
                <a:srgbClr val="FFC000"/>
              </a:solidFill>
              <a:latin typeface="Arno Pro Caption" panose="02020502040506020403" pitchFamily="18" charset="0"/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Romans 8:31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1 Peter 2:9-10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Ephesians 1:11-14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2 Corinthians 1:21</a:t>
            </a:r>
            <a:endParaRPr lang="en-US" sz="4000" dirty="0">
              <a:solidFill>
                <a:srgbClr val="FFC000"/>
              </a:solidFill>
              <a:latin typeface="Arno Pro Caption" panose="02020502040506020403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9448" y="53242"/>
            <a:ext cx="2569579" cy="1627949"/>
          </a:xfrm>
          <a:prstGeom prst="flowChartAlternateProcess">
            <a:avLst/>
          </a:prstGeom>
          <a:solidFill>
            <a:srgbClr val="10294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510" y="168798"/>
            <a:ext cx="26274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no Pro Caption" panose="02020502040506020403" pitchFamily="18" charset="0"/>
              </a:rPr>
              <a:t>God </a:t>
            </a:r>
            <a:r>
              <a:rPr lang="en-US" sz="4400" kern="1100" spc="-150" dirty="0" smtClean="0">
                <a:solidFill>
                  <a:schemeClr val="bg1"/>
                </a:solidFill>
                <a:latin typeface="Arno Pro Caption" panose="02020502040506020403" pitchFamily="18" charset="0"/>
              </a:rPr>
              <a:t>Confirmed</a:t>
            </a:r>
          </a:p>
        </p:txBody>
      </p:sp>
    </p:spTree>
    <p:extLst>
      <p:ext uri="{BB962C8B-B14F-4D97-AF65-F5344CB8AC3E}">
        <p14:creationId xmlns:p14="http://schemas.microsoft.com/office/powerpoint/2010/main" val="11153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9448" y="5740270"/>
            <a:ext cx="2569580" cy="1117730"/>
            <a:chOff x="4305782" y="1035934"/>
            <a:chExt cx="2569580" cy="1117730"/>
          </a:xfrm>
        </p:grpSpPr>
        <p:sp>
          <p:nvSpPr>
            <p:cNvPr id="2" name="Flowchart: Alternate Process 1"/>
            <p:cNvSpPr/>
            <p:nvPr/>
          </p:nvSpPr>
          <p:spPr>
            <a:xfrm>
              <a:off x="4305783" y="1035934"/>
              <a:ext cx="2569579" cy="1027387"/>
            </a:xfrm>
            <a:prstGeom prst="flowChartAlternateProcess">
              <a:avLst/>
            </a:prstGeom>
            <a:solidFill>
              <a:srgbClr val="10294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305782" y="1076446"/>
              <a:ext cx="25695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C000"/>
                  </a:solidFill>
                  <a:latin typeface="Arno Pro Caption" panose="02020502040506020403" pitchFamily="18" charset="0"/>
                </a:rPr>
                <a:t>Lessons From </a:t>
              </a:r>
            </a:p>
            <a:p>
              <a:pPr algn="ctr"/>
              <a:r>
                <a:rPr lang="en-US" sz="4000" dirty="0" smtClean="0">
                  <a:solidFill>
                    <a:srgbClr val="FFC000"/>
                  </a:solidFill>
                  <a:latin typeface="Arno Pro Caption" panose="02020502040506020403" pitchFamily="18" charset="0"/>
                </a:rPr>
                <a:t>AARON</a:t>
              </a:r>
              <a:endParaRPr lang="en-US" sz="4000" dirty="0">
                <a:solidFill>
                  <a:srgbClr val="FFC000"/>
                </a:solidFill>
                <a:latin typeface="Arno Pro Caption" panose="02020502040506020403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77925" y="0"/>
            <a:ext cx="63660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Numbers 20:22-26, 12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God takes sin seriously!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Isaiah 59:2; Romans 6:23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So should we!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Psalm 97:10; Proverbs 8:13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Romans 12:9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1 John 2:1; 1:9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69448" y="53242"/>
            <a:ext cx="2569579" cy="1627949"/>
          </a:xfrm>
          <a:prstGeom prst="flowChartAlternateProcess">
            <a:avLst/>
          </a:prstGeom>
          <a:solidFill>
            <a:srgbClr val="10294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510" y="168798"/>
            <a:ext cx="26274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no Pro Caption" panose="02020502040506020403" pitchFamily="18" charset="0"/>
              </a:rPr>
              <a:t>Aaron’s Death</a:t>
            </a:r>
            <a:endParaRPr lang="en-US" sz="4400" kern="1100" dirty="0" smtClean="0">
              <a:solidFill>
                <a:schemeClr val="bg1"/>
              </a:solidFill>
              <a:latin typeface="Arno Pro Caption" panose="0202050204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187616" y="115746"/>
            <a:ext cx="4681959" cy="2002420"/>
          </a:xfrm>
          <a:prstGeom prst="flowChartAlternateProcess">
            <a:avLst/>
          </a:prstGeom>
          <a:solidFill>
            <a:srgbClr val="10294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87615" y="156258"/>
            <a:ext cx="468195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Lessons From </a:t>
            </a:r>
          </a:p>
          <a:p>
            <a:pPr algn="ctr"/>
            <a:r>
              <a:rPr lang="en-US" sz="8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AARON</a:t>
            </a:r>
            <a:endParaRPr lang="en-US" sz="8000" dirty="0">
              <a:solidFill>
                <a:srgbClr val="FFC000"/>
              </a:solidFill>
              <a:latin typeface="Arno Pro Caption" panose="02020502040506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12379"/>
            <a:ext cx="9143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Everyone is accountable to God.</a:t>
            </a:r>
          </a:p>
          <a:p>
            <a:pPr algn="ctr"/>
            <a:endParaRPr lang="en-US" sz="4000" dirty="0" smtClean="0">
              <a:solidFill>
                <a:srgbClr val="FFC000"/>
              </a:solidFill>
              <a:latin typeface="Arno Pro Caption" panose="02020502040506020403" pitchFamily="18" charset="0"/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We can be a great servant of God                     if we obey Him.</a:t>
            </a:r>
          </a:p>
          <a:p>
            <a:pPr algn="ctr"/>
            <a:endParaRPr lang="en-US" sz="4000" dirty="0" smtClean="0">
              <a:solidFill>
                <a:srgbClr val="FFC000"/>
              </a:solidFill>
              <a:latin typeface="Arno Pro Caption" panose="02020502040506020403" pitchFamily="18" charset="0"/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rno Pro Caption" panose="02020502040506020403" pitchFamily="18" charset="0"/>
              </a:rPr>
              <a:t>Can you relate to Aaron?</a:t>
            </a:r>
          </a:p>
        </p:txBody>
      </p:sp>
    </p:spTree>
    <p:extLst>
      <p:ext uri="{BB962C8B-B14F-4D97-AF65-F5344CB8AC3E}">
        <p14:creationId xmlns:p14="http://schemas.microsoft.com/office/powerpoint/2010/main" val="349169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211</Words>
  <Application>Microsoft Office PowerPoint</Application>
  <PresentationFormat>On-screen Show 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 Light</vt:lpstr>
      <vt:lpstr>Arial</vt:lpstr>
      <vt:lpstr>Arno Pro Caption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5</cp:revision>
  <dcterms:created xsi:type="dcterms:W3CDTF">2026-02-09T23:30:17Z</dcterms:created>
  <dcterms:modified xsi:type="dcterms:W3CDTF">2026-02-10T00:08:10Z</dcterms:modified>
</cp:coreProperties>
</file>