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57" r:id="rId3"/>
    <p:sldId id="259" r:id="rId4"/>
    <p:sldId id="260" r:id="rId5"/>
    <p:sldId id="262" r:id="rId6"/>
    <p:sldId id="261" r:id="rId7"/>
    <p:sldId id="263" r:id="rId8"/>
    <p:sldId id="264" r:id="rId9"/>
    <p:sldId id="265" r:id="rId10"/>
    <p:sldId id="267" r:id="rId11"/>
    <p:sldId id="268" r:id="rId12"/>
    <p:sldId id="272" r:id="rId13"/>
    <p:sldId id="269" r:id="rId14"/>
    <p:sldId id="270" r:id="rId15"/>
    <p:sldId id="271"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Lst>
  <p:sldSz cx="9144000" cy="6858000" type="screen4x3"/>
  <p:notesSz cx="6858000" cy="9144000"/>
  <p:embeddedFontLst>
    <p:embeddedFont>
      <p:font typeface="Calibri" panose="020F0502020204030204" pitchFamily="34" charset="0"/>
      <p:regular r:id="rId47"/>
      <p:bold r:id="rId48"/>
      <p:italic r:id="rId49"/>
      <p:boldItalic r:id="rId50"/>
    </p:embeddedFont>
    <p:embeddedFont>
      <p:font typeface="Al Fresco" panose="02000807000000020002" pitchFamily="50" charset="0"/>
      <p:bold r:id="rId51"/>
    </p:embeddedFont>
    <p:embeddedFont>
      <p:font typeface="Adobe Garamond Pro" panose="02020502060506020403" pitchFamily="18" charset="0"/>
      <p:regular r:id="rId52"/>
      <p:italic r:id="rId53"/>
    </p:embeddedFont>
    <p:embeddedFont>
      <p:font typeface="Calibri Light" panose="020F0302020204030204" pitchFamily="34" charset="0"/>
      <p:regular r:id="rId54"/>
      <p:italic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D9C7"/>
    <a:srgbClr val="33232E"/>
    <a:srgbClr val="5D3A3E"/>
    <a:srgbClr val="FFCC00"/>
    <a:srgbClr val="596F6C"/>
    <a:srgbClr val="57706C"/>
    <a:srgbClr val="4A2E18"/>
    <a:srgbClr val="428C97"/>
    <a:srgbClr val="1A454B"/>
    <a:srgbClr val="974C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165" d="100"/>
          <a:sy n="165" d="100"/>
        </p:scale>
        <p:origin x="1092"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B30E5EB-7AE5-4FC2-BA3A-E85EEE24DC3B}" type="datetimeFigureOut">
              <a:rPr lang="en-US" smtClean="0"/>
              <a:t>2/16/2026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F2D71-F235-4166-8EBE-E27D5455576A}" type="slidenum">
              <a:rPr lang="en-US" smtClean="0"/>
              <a:t>‹#›</a:t>
            </a:fld>
            <a:endParaRPr lang="en-US"/>
          </a:p>
        </p:txBody>
      </p:sp>
    </p:spTree>
    <p:extLst>
      <p:ext uri="{BB962C8B-B14F-4D97-AF65-F5344CB8AC3E}">
        <p14:creationId xmlns:p14="http://schemas.microsoft.com/office/powerpoint/2010/main" val="1314448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30E5EB-7AE5-4FC2-BA3A-E85EEE24DC3B}" type="datetimeFigureOut">
              <a:rPr lang="en-US" smtClean="0"/>
              <a:t>2/16/2026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F2D71-F235-4166-8EBE-E27D5455576A}" type="slidenum">
              <a:rPr lang="en-US" smtClean="0"/>
              <a:t>‹#›</a:t>
            </a:fld>
            <a:endParaRPr lang="en-US"/>
          </a:p>
        </p:txBody>
      </p:sp>
    </p:spTree>
    <p:extLst>
      <p:ext uri="{BB962C8B-B14F-4D97-AF65-F5344CB8AC3E}">
        <p14:creationId xmlns:p14="http://schemas.microsoft.com/office/powerpoint/2010/main" val="51290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30E5EB-7AE5-4FC2-BA3A-E85EEE24DC3B}" type="datetimeFigureOut">
              <a:rPr lang="en-US" smtClean="0"/>
              <a:t>2/16/2026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F2D71-F235-4166-8EBE-E27D5455576A}" type="slidenum">
              <a:rPr lang="en-US" smtClean="0"/>
              <a:t>‹#›</a:t>
            </a:fld>
            <a:endParaRPr lang="en-US"/>
          </a:p>
        </p:txBody>
      </p:sp>
    </p:spTree>
    <p:extLst>
      <p:ext uri="{BB962C8B-B14F-4D97-AF65-F5344CB8AC3E}">
        <p14:creationId xmlns:p14="http://schemas.microsoft.com/office/powerpoint/2010/main" val="2269395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30E5EB-7AE5-4FC2-BA3A-E85EEE24DC3B}" type="datetimeFigureOut">
              <a:rPr lang="en-US" smtClean="0"/>
              <a:t>2/16/2026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F2D71-F235-4166-8EBE-E27D5455576A}" type="slidenum">
              <a:rPr lang="en-US" smtClean="0"/>
              <a:t>‹#›</a:t>
            </a:fld>
            <a:endParaRPr lang="en-US"/>
          </a:p>
        </p:txBody>
      </p:sp>
    </p:spTree>
    <p:extLst>
      <p:ext uri="{BB962C8B-B14F-4D97-AF65-F5344CB8AC3E}">
        <p14:creationId xmlns:p14="http://schemas.microsoft.com/office/powerpoint/2010/main" val="2563019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30E5EB-7AE5-4FC2-BA3A-E85EEE24DC3B}" type="datetimeFigureOut">
              <a:rPr lang="en-US" smtClean="0"/>
              <a:t>2/16/2026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F2D71-F235-4166-8EBE-E27D5455576A}" type="slidenum">
              <a:rPr lang="en-US" smtClean="0"/>
              <a:t>‹#›</a:t>
            </a:fld>
            <a:endParaRPr lang="en-US"/>
          </a:p>
        </p:txBody>
      </p:sp>
    </p:spTree>
    <p:extLst>
      <p:ext uri="{BB962C8B-B14F-4D97-AF65-F5344CB8AC3E}">
        <p14:creationId xmlns:p14="http://schemas.microsoft.com/office/powerpoint/2010/main" val="1044486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30E5EB-7AE5-4FC2-BA3A-E85EEE24DC3B}" type="datetimeFigureOut">
              <a:rPr lang="en-US" smtClean="0"/>
              <a:t>2/16/2026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8F2D71-F235-4166-8EBE-E27D5455576A}" type="slidenum">
              <a:rPr lang="en-US" smtClean="0"/>
              <a:t>‹#›</a:t>
            </a:fld>
            <a:endParaRPr lang="en-US"/>
          </a:p>
        </p:txBody>
      </p:sp>
    </p:spTree>
    <p:extLst>
      <p:ext uri="{BB962C8B-B14F-4D97-AF65-F5344CB8AC3E}">
        <p14:creationId xmlns:p14="http://schemas.microsoft.com/office/powerpoint/2010/main" val="3104047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B30E5EB-7AE5-4FC2-BA3A-E85EEE24DC3B}" type="datetimeFigureOut">
              <a:rPr lang="en-US" smtClean="0"/>
              <a:t>2/16/2026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8F2D71-F235-4166-8EBE-E27D5455576A}" type="slidenum">
              <a:rPr lang="en-US" smtClean="0"/>
              <a:t>‹#›</a:t>
            </a:fld>
            <a:endParaRPr lang="en-US"/>
          </a:p>
        </p:txBody>
      </p:sp>
    </p:spTree>
    <p:extLst>
      <p:ext uri="{BB962C8B-B14F-4D97-AF65-F5344CB8AC3E}">
        <p14:creationId xmlns:p14="http://schemas.microsoft.com/office/powerpoint/2010/main" val="1456889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B30E5EB-7AE5-4FC2-BA3A-E85EEE24DC3B}" type="datetimeFigureOut">
              <a:rPr lang="en-US" smtClean="0"/>
              <a:t>2/16/2026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8F2D71-F235-4166-8EBE-E27D5455576A}" type="slidenum">
              <a:rPr lang="en-US" smtClean="0"/>
              <a:t>‹#›</a:t>
            </a:fld>
            <a:endParaRPr lang="en-US"/>
          </a:p>
        </p:txBody>
      </p:sp>
    </p:spTree>
    <p:extLst>
      <p:ext uri="{BB962C8B-B14F-4D97-AF65-F5344CB8AC3E}">
        <p14:creationId xmlns:p14="http://schemas.microsoft.com/office/powerpoint/2010/main" val="4240673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0E5EB-7AE5-4FC2-BA3A-E85EEE24DC3B}" type="datetimeFigureOut">
              <a:rPr lang="en-US" smtClean="0"/>
              <a:t>2/16/2026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8F2D71-F235-4166-8EBE-E27D5455576A}" type="slidenum">
              <a:rPr lang="en-US" smtClean="0"/>
              <a:t>‹#›</a:t>
            </a:fld>
            <a:endParaRPr lang="en-US"/>
          </a:p>
        </p:txBody>
      </p:sp>
    </p:spTree>
    <p:extLst>
      <p:ext uri="{BB962C8B-B14F-4D97-AF65-F5344CB8AC3E}">
        <p14:creationId xmlns:p14="http://schemas.microsoft.com/office/powerpoint/2010/main" val="253608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30E5EB-7AE5-4FC2-BA3A-E85EEE24DC3B}" type="datetimeFigureOut">
              <a:rPr lang="en-US" smtClean="0"/>
              <a:t>2/16/2026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8F2D71-F235-4166-8EBE-E27D5455576A}" type="slidenum">
              <a:rPr lang="en-US" smtClean="0"/>
              <a:t>‹#›</a:t>
            </a:fld>
            <a:endParaRPr lang="en-US"/>
          </a:p>
        </p:txBody>
      </p:sp>
    </p:spTree>
    <p:extLst>
      <p:ext uri="{BB962C8B-B14F-4D97-AF65-F5344CB8AC3E}">
        <p14:creationId xmlns:p14="http://schemas.microsoft.com/office/powerpoint/2010/main" val="850800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30E5EB-7AE5-4FC2-BA3A-E85EEE24DC3B}" type="datetimeFigureOut">
              <a:rPr lang="en-US" smtClean="0"/>
              <a:t>2/16/2026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8F2D71-F235-4166-8EBE-E27D5455576A}" type="slidenum">
              <a:rPr lang="en-US" smtClean="0"/>
              <a:t>‹#›</a:t>
            </a:fld>
            <a:endParaRPr lang="en-US"/>
          </a:p>
        </p:txBody>
      </p:sp>
    </p:spTree>
    <p:extLst>
      <p:ext uri="{BB962C8B-B14F-4D97-AF65-F5344CB8AC3E}">
        <p14:creationId xmlns:p14="http://schemas.microsoft.com/office/powerpoint/2010/main" val="1514018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232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30E5EB-7AE5-4FC2-BA3A-E85EEE24DC3B}" type="datetimeFigureOut">
              <a:rPr lang="en-US" smtClean="0"/>
              <a:t>2/16/2026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8F2D71-F235-4166-8EBE-E27D5455576A}" type="slidenum">
              <a:rPr lang="en-US" smtClean="0"/>
              <a:t>‹#›</a:t>
            </a:fld>
            <a:endParaRPr lang="en-US"/>
          </a:p>
        </p:txBody>
      </p:sp>
    </p:spTree>
    <p:extLst>
      <p:ext uri="{BB962C8B-B14F-4D97-AF65-F5344CB8AC3E}">
        <p14:creationId xmlns:p14="http://schemas.microsoft.com/office/powerpoint/2010/main" val="5302614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6176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98916" y="5729467"/>
            <a:ext cx="3345084" cy="1200329"/>
            <a:chOff x="2876309" y="1145892"/>
            <a:chExt cx="3345084" cy="1200329"/>
          </a:xfrm>
        </p:grpSpPr>
        <p:sp>
          <p:nvSpPr>
            <p:cNvPr id="15" name="TextBox 14"/>
            <p:cNvSpPr txBox="1"/>
            <p:nvPr/>
          </p:nvSpPr>
          <p:spPr>
            <a:xfrm>
              <a:off x="2876309" y="1145892"/>
              <a:ext cx="3345084"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Belonging</a:t>
              </a:r>
            </a:p>
          </p:txBody>
        </p:sp>
        <p:sp>
          <p:nvSpPr>
            <p:cNvPr id="25" name="TextBox 24"/>
            <p:cNvSpPr txBox="1"/>
            <p:nvPr/>
          </p:nvSpPr>
          <p:spPr>
            <a:xfrm>
              <a:off x="3816313" y="1756693"/>
              <a:ext cx="1091353"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To The</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sp>
          <p:nvSpPr>
            <p:cNvPr id="26" name="TextBox 25"/>
            <p:cNvSpPr txBox="1"/>
            <p:nvPr/>
          </p:nvSpPr>
          <p:spPr>
            <a:xfrm>
              <a:off x="4662721" y="1756693"/>
              <a:ext cx="1365355"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Lord</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grpSp>
      <p:sp>
        <p:nvSpPr>
          <p:cNvPr id="12" name="TextBox 11"/>
          <p:cNvSpPr txBox="1"/>
          <p:nvPr/>
        </p:nvSpPr>
        <p:spPr>
          <a:xfrm>
            <a:off x="0" y="945201"/>
            <a:ext cx="9144000" cy="4031873"/>
          </a:xfrm>
          <a:prstGeom prst="rect">
            <a:avLst/>
          </a:prstGeom>
          <a:noFill/>
        </p:spPr>
        <p:txBody>
          <a:bodyPr wrap="square" rtlCol="0">
            <a:spAutoFit/>
          </a:bodyPr>
          <a:lstStyle/>
          <a:p>
            <a:pPr algn="ctr"/>
            <a:r>
              <a:rPr lang="en-US" sz="3200" i="1" dirty="0" smtClean="0">
                <a:solidFill>
                  <a:srgbClr val="E4D9C7"/>
                </a:solidFill>
                <a:latin typeface="Adobe Garamond Pro" panose="02020502060506020403" pitchFamily="18" charset="0"/>
              </a:rPr>
              <a:t>“But you are </a:t>
            </a:r>
            <a:r>
              <a:rPr lang="en-US" sz="3200" i="1" cap="small" dirty="0" smtClean="0">
                <a:solidFill>
                  <a:srgbClr val="E4D9C7"/>
                </a:solidFill>
                <a:effectLst/>
                <a:latin typeface="Adobe Garamond Pro" panose="02020502060506020403" pitchFamily="18" charset="0"/>
              </a:rPr>
              <a:t>a chosen race, a</a:t>
            </a:r>
            <a:r>
              <a:rPr lang="en-US" sz="3200" i="1" dirty="0" smtClean="0">
                <a:solidFill>
                  <a:srgbClr val="E4D9C7"/>
                </a:solidFill>
                <a:latin typeface="Adobe Garamond Pro" panose="02020502060506020403" pitchFamily="18" charset="0"/>
              </a:rPr>
              <a:t> royal </a:t>
            </a:r>
            <a:r>
              <a:rPr lang="en-US" sz="3200" i="1" cap="small" dirty="0" smtClean="0">
                <a:solidFill>
                  <a:srgbClr val="E4D9C7"/>
                </a:solidFill>
                <a:effectLst/>
                <a:latin typeface="Adobe Garamond Pro" panose="02020502060506020403" pitchFamily="18" charset="0"/>
              </a:rPr>
              <a:t>priesthood, a</a:t>
            </a:r>
            <a:r>
              <a:rPr lang="en-US" sz="3200" i="1" dirty="0" smtClean="0">
                <a:solidFill>
                  <a:srgbClr val="E4D9C7"/>
                </a:solidFill>
                <a:latin typeface="Adobe Garamond Pro" panose="02020502060506020403" pitchFamily="18" charset="0"/>
              </a:rPr>
              <a:t> </a:t>
            </a:r>
            <a:r>
              <a:rPr lang="en-US" sz="3200" i="1" cap="small" dirty="0" smtClean="0">
                <a:solidFill>
                  <a:srgbClr val="E4D9C7"/>
                </a:solidFill>
                <a:effectLst/>
                <a:latin typeface="Adobe Garamond Pro" panose="02020502060506020403" pitchFamily="18" charset="0"/>
              </a:rPr>
              <a:t>holy nation</a:t>
            </a:r>
            <a:r>
              <a:rPr lang="en-US" sz="3200" i="1" dirty="0" smtClean="0">
                <a:solidFill>
                  <a:srgbClr val="E4D9C7"/>
                </a:solidFill>
                <a:latin typeface="Adobe Garamond Pro" panose="02020502060506020403" pitchFamily="18" charset="0"/>
              </a:rPr>
              <a:t>, </a:t>
            </a:r>
            <a:r>
              <a:rPr lang="en-US" sz="3200" i="1" cap="small" dirty="0" smtClean="0">
                <a:solidFill>
                  <a:srgbClr val="E4D9C7"/>
                </a:solidFill>
                <a:effectLst/>
                <a:latin typeface="Adobe Garamond Pro" panose="02020502060506020403" pitchFamily="18" charset="0"/>
              </a:rPr>
              <a:t>a people for</a:t>
            </a:r>
            <a:r>
              <a:rPr lang="en-US" sz="3200" i="1" dirty="0" smtClean="0">
                <a:solidFill>
                  <a:srgbClr val="E4D9C7"/>
                </a:solidFill>
                <a:latin typeface="Adobe Garamond Pro" panose="02020502060506020403" pitchFamily="18" charset="0"/>
              </a:rPr>
              <a:t> God’s </a:t>
            </a:r>
            <a:r>
              <a:rPr lang="en-US" sz="3200" i="1" cap="small" dirty="0" smtClean="0">
                <a:solidFill>
                  <a:srgbClr val="E4D9C7"/>
                </a:solidFill>
                <a:effectLst/>
                <a:latin typeface="Adobe Garamond Pro" panose="02020502060506020403" pitchFamily="18" charset="0"/>
              </a:rPr>
              <a:t>own possession</a:t>
            </a:r>
            <a:r>
              <a:rPr lang="en-US" sz="3200" i="1" dirty="0" smtClean="0">
                <a:solidFill>
                  <a:srgbClr val="E4D9C7"/>
                </a:solidFill>
                <a:latin typeface="Adobe Garamond Pro" panose="02020502060506020403" pitchFamily="18" charset="0"/>
              </a:rPr>
              <a:t>, so that you may proclaim the </a:t>
            </a:r>
            <a:r>
              <a:rPr lang="en-US" sz="3200" i="1" dirty="0" err="1" smtClean="0">
                <a:solidFill>
                  <a:srgbClr val="E4D9C7"/>
                </a:solidFill>
                <a:latin typeface="Adobe Garamond Pro" panose="02020502060506020403" pitchFamily="18" charset="0"/>
              </a:rPr>
              <a:t>excellencies</a:t>
            </a:r>
            <a:r>
              <a:rPr lang="en-US" sz="3200" i="1" dirty="0" smtClean="0">
                <a:solidFill>
                  <a:srgbClr val="E4D9C7"/>
                </a:solidFill>
                <a:latin typeface="Adobe Garamond Pro" panose="02020502060506020403" pitchFamily="18" charset="0"/>
              </a:rPr>
              <a:t> of Him who has called you out of darkness into His marvelous light; </a:t>
            </a:r>
            <a:r>
              <a:rPr lang="en-US" sz="3200" i="1" baseline="30000" dirty="0">
                <a:solidFill>
                  <a:srgbClr val="E4D9C7"/>
                </a:solidFill>
                <a:latin typeface="Adobe Garamond Pro" panose="02020502060506020403" pitchFamily="18" charset="0"/>
              </a:rPr>
              <a:t> </a:t>
            </a:r>
            <a:r>
              <a:rPr lang="en-US" sz="3200" i="1" dirty="0" smtClean="0">
                <a:solidFill>
                  <a:srgbClr val="E4D9C7"/>
                </a:solidFill>
                <a:latin typeface="Adobe Garamond Pro" panose="02020502060506020403" pitchFamily="18" charset="0"/>
              </a:rPr>
              <a:t>         for you once were </a:t>
            </a:r>
            <a:r>
              <a:rPr lang="en-US" sz="3200" i="1" cap="small" dirty="0" smtClean="0">
                <a:solidFill>
                  <a:srgbClr val="E4D9C7"/>
                </a:solidFill>
                <a:effectLst/>
                <a:latin typeface="Adobe Garamond Pro" panose="02020502060506020403" pitchFamily="18" charset="0"/>
              </a:rPr>
              <a:t>not a people</a:t>
            </a:r>
            <a:r>
              <a:rPr lang="en-US" sz="3200" i="1" dirty="0" smtClean="0">
                <a:solidFill>
                  <a:srgbClr val="E4D9C7"/>
                </a:solidFill>
                <a:latin typeface="Adobe Garamond Pro" panose="02020502060506020403" pitchFamily="18" charset="0"/>
              </a:rPr>
              <a:t>, but now you are                </a:t>
            </a:r>
            <a:r>
              <a:rPr lang="en-US" sz="3200" i="1" cap="small" dirty="0" smtClean="0">
                <a:solidFill>
                  <a:srgbClr val="E4D9C7"/>
                </a:solidFill>
                <a:effectLst/>
                <a:latin typeface="Adobe Garamond Pro" panose="02020502060506020403" pitchFamily="18" charset="0"/>
              </a:rPr>
              <a:t>the people of God</a:t>
            </a:r>
            <a:r>
              <a:rPr lang="en-US" sz="3200" i="1" dirty="0" smtClean="0">
                <a:solidFill>
                  <a:srgbClr val="E4D9C7"/>
                </a:solidFill>
                <a:latin typeface="Adobe Garamond Pro" panose="02020502060506020403" pitchFamily="18" charset="0"/>
              </a:rPr>
              <a:t>; you had </a:t>
            </a:r>
            <a:r>
              <a:rPr lang="en-US" sz="3200" i="1" cap="small" dirty="0" smtClean="0">
                <a:solidFill>
                  <a:srgbClr val="E4D9C7"/>
                </a:solidFill>
                <a:effectLst/>
                <a:latin typeface="Adobe Garamond Pro" panose="02020502060506020403" pitchFamily="18" charset="0"/>
              </a:rPr>
              <a:t>not received mercy,</a:t>
            </a:r>
            <a:r>
              <a:rPr lang="en-US" sz="3200" i="1" dirty="0" smtClean="0">
                <a:solidFill>
                  <a:srgbClr val="E4D9C7"/>
                </a:solidFill>
                <a:latin typeface="Adobe Garamond Pro" panose="02020502060506020403" pitchFamily="18" charset="0"/>
              </a:rPr>
              <a:t>           but now you have </a:t>
            </a:r>
            <a:r>
              <a:rPr lang="en-US" sz="3200" i="1" cap="small" dirty="0" smtClean="0">
                <a:solidFill>
                  <a:srgbClr val="E4D9C7"/>
                </a:solidFill>
                <a:effectLst/>
                <a:latin typeface="Adobe Garamond Pro" panose="02020502060506020403" pitchFamily="18" charset="0"/>
              </a:rPr>
              <a:t>received mercy</a:t>
            </a:r>
            <a:r>
              <a:rPr lang="en-US" sz="3200" i="1" dirty="0" smtClean="0">
                <a:solidFill>
                  <a:srgbClr val="E4D9C7"/>
                </a:solidFill>
                <a:latin typeface="Adobe Garamond Pro" panose="02020502060506020403" pitchFamily="18" charset="0"/>
              </a:rPr>
              <a:t>.”</a:t>
            </a:r>
          </a:p>
          <a:p>
            <a:pPr algn="ctr"/>
            <a:r>
              <a:rPr lang="en-US" sz="3200" dirty="0" smtClean="0">
                <a:solidFill>
                  <a:srgbClr val="E4D9C7"/>
                </a:solidFill>
                <a:latin typeface="Adobe Garamond Pro" panose="02020502060506020403" pitchFamily="18" charset="0"/>
              </a:rPr>
              <a:t>(1 Peter 2:9-10)</a:t>
            </a:r>
            <a:endParaRPr lang="en-US" sz="3200" dirty="0">
              <a:solidFill>
                <a:srgbClr val="E4D9C7"/>
              </a:solidFill>
              <a:latin typeface="Adobe Garamond Pro" panose="02020502060506020403" pitchFamily="18" charset="0"/>
            </a:endParaRPr>
          </a:p>
        </p:txBody>
      </p:sp>
      <p:sp>
        <p:nvSpPr>
          <p:cNvPr id="7" name="TextBox 6"/>
          <p:cNvSpPr txBox="1"/>
          <p:nvPr/>
        </p:nvSpPr>
        <p:spPr>
          <a:xfrm>
            <a:off x="0" y="5513"/>
            <a:ext cx="6671262"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We Are His People</a:t>
            </a:r>
          </a:p>
        </p:txBody>
      </p:sp>
    </p:spTree>
    <p:extLst>
      <p:ext uri="{BB962C8B-B14F-4D97-AF65-F5344CB8AC3E}">
        <p14:creationId xmlns:p14="http://schemas.microsoft.com/office/powerpoint/2010/main" val="22830078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98916" y="5729467"/>
            <a:ext cx="3345084" cy="1200329"/>
            <a:chOff x="2876309" y="1145892"/>
            <a:chExt cx="3345084" cy="1200329"/>
          </a:xfrm>
        </p:grpSpPr>
        <p:sp>
          <p:nvSpPr>
            <p:cNvPr id="15" name="TextBox 14"/>
            <p:cNvSpPr txBox="1"/>
            <p:nvPr/>
          </p:nvSpPr>
          <p:spPr>
            <a:xfrm>
              <a:off x="2876309" y="1145892"/>
              <a:ext cx="3345084"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Belonging</a:t>
              </a:r>
            </a:p>
          </p:txBody>
        </p:sp>
        <p:sp>
          <p:nvSpPr>
            <p:cNvPr id="25" name="TextBox 24"/>
            <p:cNvSpPr txBox="1"/>
            <p:nvPr/>
          </p:nvSpPr>
          <p:spPr>
            <a:xfrm>
              <a:off x="3816313" y="1756693"/>
              <a:ext cx="1091353"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To The</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sp>
          <p:nvSpPr>
            <p:cNvPr id="26" name="TextBox 25"/>
            <p:cNvSpPr txBox="1"/>
            <p:nvPr/>
          </p:nvSpPr>
          <p:spPr>
            <a:xfrm>
              <a:off x="4662721" y="1756693"/>
              <a:ext cx="1365355"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Lord</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grpSp>
      <p:sp>
        <p:nvSpPr>
          <p:cNvPr id="12" name="TextBox 11"/>
          <p:cNvSpPr txBox="1"/>
          <p:nvPr/>
        </p:nvSpPr>
        <p:spPr>
          <a:xfrm>
            <a:off x="0" y="945201"/>
            <a:ext cx="9144000" cy="4524315"/>
          </a:xfrm>
          <a:prstGeom prst="rect">
            <a:avLst/>
          </a:prstGeom>
          <a:noFill/>
        </p:spPr>
        <p:txBody>
          <a:bodyPr wrap="square" rtlCol="0">
            <a:spAutoFit/>
          </a:bodyPr>
          <a:lstStyle/>
          <a:p>
            <a:pPr algn="ctr"/>
            <a:r>
              <a:rPr lang="en-US" sz="3200" i="1" dirty="0" smtClean="0">
                <a:solidFill>
                  <a:srgbClr val="E4D9C7"/>
                </a:solidFill>
                <a:latin typeface="Adobe Garamond Pro" panose="02020502060506020403" pitchFamily="18" charset="0"/>
              </a:rPr>
              <a:t>“But you are </a:t>
            </a:r>
            <a:r>
              <a:rPr lang="en-US" sz="3200" i="1" cap="small" dirty="0" smtClean="0">
                <a:solidFill>
                  <a:srgbClr val="E4D9C7"/>
                </a:solidFill>
                <a:effectLst/>
                <a:latin typeface="Adobe Garamond Pro" panose="02020502060506020403" pitchFamily="18" charset="0"/>
              </a:rPr>
              <a:t>a chosen race…”</a:t>
            </a:r>
            <a:endParaRPr lang="en-US" sz="3200" i="1" dirty="0" smtClean="0">
              <a:solidFill>
                <a:srgbClr val="E4D9C7"/>
              </a:solidFill>
              <a:latin typeface="Adobe Garamond Pro" panose="02020502060506020403" pitchFamily="18" charset="0"/>
            </a:endParaRPr>
          </a:p>
          <a:p>
            <a:pPr algn="ctr"/>
            <a:r>
              <a:rPr lang="en-US" sz="3200" dirty="0" smtClean="0">
                <a:solidFill>
                  <a:srgbClr val="E4D9C7"/>
                </a:solidFill>
                <a:latin typeface="Adobe Garamond Pro" panose="02020502060506020403" pitchFamily="18" charset="0"/>
              </a:rPr>
              <a:t>(1 Peter 2:9-10)</a:t>
            </a:r>
          </a:p>
          <a:p>
            <a:pPr algn="ctr"/>
            <a:endParaRPr lang="en-US" sz="3200" dirty="0">
              <a:solidFill>
                <a:srgbClr val="E4D9C7"/>
              </a:solidFill>
              <a:latin typeface="Adobe Garamond Pro" panose="02020502060506020403" pitchFamily="18" charset="0"/>
            </a:endParaRPr>
          </a:p>
          <a:p>
            <a:pPr algn="ctr"/>
            <a:r>
              <a:rPr lang="en-US" sz="3200" dirty="0" smtClean="0">
                <a:solidFill>
                  <a:srgbClr val="E4D9C7"/>
                </a:solidFill>
                <a:latin typeface="Adobe Garamond Pro" panose="02020502060506020403" pitchFamily="18" charset="0"/>
              </a:rPr>
              <a:t>“W</a:t>
            </a:r>
            <a:r>
              <a:rPr lang="en-US" sz="3200" i="1" dirty="0" smtClean="0">
                <a:solidFill>
                  <a:srgbClr val="E4D9C7"/>
                </a:solidFill>
                <a:latin typeface="Adobe Garamond Pro" panose="02020502060506020403" pitchFamily="18" charset="0"/>
              </a:rPr>
              <a:t>hat then shall we say to these things? If God is for us, who is against us? He who did not spare His own Son, but delivered Him over for us all, how will He not also with Him freely give us all things? Who will bring a charge against God’s elect? God is the one who justifies”</a:t>
            </a:r>
          </a:p>
          <a:p>
            <a:pPr algn="ctr"/>
            <a:r>
              <a:rPr lang="en-US" sz="3200" dirty="0" smtClean="0">
                <a:solidFill>
                  <a:srgbClr val="E4D9C7"/>
                </a:solidFill>
                <a:latin typeface="Adobe Garamond Pro" panose="02020502060506020403" pitchFamily="18" charset="0"/>
              </a:rPr>
              <a:t>(Romans 8:31-33)</a:t>
            </a:r>
            <a:endParaRPr lang="en-US" sz="3200" dirty="0">
              <a:solidFill>
                <a:srgbClr val="E4D9C7"/>
              </a:solidFill>
              <a:latin typeface="Adobe Garamond Pro" panose="02020502060506020403" pitchFamily="18" charset="0"/>
            </a:endParaRPr>
          </a:p>
        </p:txBody>
      </p:sp>
      <p:sp>
        <p:nvSpPr>
          <p:cNvPr id="7" name="TextBox 6"/>
          <p:cNvSpPr txBox="1"/>
          <p:nvPr/>
        </p:nvSpPr>
        <p:spPr>
          <a:xfrm>
            <a:off x="0" y="0"/>
            <a:ext cx="6671262"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We Are His People</a:t>
            </a:r>
          </a:p>
        </p:txBody>
      </p:sp>
    </p:spTree>
    <p:extLst>
      <p:ext uri="{BB962C8B-B14F-4D97-AF65-F5344CB8AC3E}">
        <p14:creationId xmlns:p14="http://schemas.microsoft.com/office/powerpoint/2010/main" val="28955955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98916" y="5729467"/>
            <a:ext cx="3345084" cy="1200329"/>
            <a:chOff x="2876309" y="1145892"/>
            <a:chExt cx="3345084" cy="1200329"/>
          </a:xfrm>
        </p:grpSpPr>
        <p:sp>
          <p:nvSpPr>
            <p:cNvPr id="15" name="TextBox 14"/>
            <p:cNvSpPr txBox="1"/>
            <p:nvPr/>
          </p:nvSpPr>
          <p:spPr>
            <a:xfrm>
              <a:off x="2876309" y="1145892"/>
              <a:ext cx="3345084"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Belonging</a:t>
              </a:r>
            </a:p>
          </p:txBody>
        </p:sp>
        <p:sp>
          <p:nvSpPr>
            <p:cNvPr id="25" name="TextBox 24"/>
            <p:cNvSpPr txBox="1"/>
            <p:nvPr/>
          </p:nvSpPr>
          <p:spPr>
            <a:xfrm>
              <a:off x="3816313" y="1756693"/>
              <a:ext cx="1091353"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To The</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sp>
          <p:nvSpPr>
            <p:cNvPr id="26" name="TextBox 25"/>
            <p:cNvSpPr txBox="1"/>
            <p:nvPr/>
          </p:nvSpPr>
          <p:spPr>
            <a:xfrm>
              <a:off x="4662721" y="1756693"/>
              <a:ext cx="1365355"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Lord</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grpSp>
      <p:sp>
        <p:nvSpPr>
          <p:cNvPr id="12" name="TextBox 11"/>
          <p:cNvSpPr txBox="1"/>
          <p:nvPr/>
        </p:nvSpPr>
        <p:spPr>
          <a:xfrm>
            <a:off x="0" y="945201"/>
            <a:ext cx="9144000" cy="3046988"/>
          </a:xfrm>
          <a:prstGeom prst="rect">
            <a:avLst/>
          </a:prstGeom>
          <a:noFill/>
        </p:spPr>
        <p:txBody>
          <a:bodyPr wrap="square" rtlCol="0">
            <a:spAutoFit/>
          </a:bodyPr>
          <a:lstStyle/>
          <a:p>
            <a:pPr algn="ctr"/>
            <a:r>
              <a:rPr lang="en-US" sz="3200" i="1" dirty="0" smtClean="0">
                <a:solidFill>
                  <a:srgbClr val="E4D9C7"/>
                </a:solidFill>
                <a:latin typeface="Adobe Garamond Pro" panose="02020502060506020403" pitchFamily="18" charset="0"/>
              </a:rPr>
              <a:t>“But you are </a:t>
            </a:r>
            <a:r>
              <a:rPr lang="en-US" sz="3200" i="1" cap="small" dirty="0" smtClean="0">
                <a:solidFill>
                  <a:srgbClr val="E4D9C7"/>
                </a:solidFill>
                <a:effectLst/>
                <a:latin typeface="Adobe Garamond Pro" panose="02020502060506020403" pitchFamily="18" charset="0"/>
              </a:rPr>
              <a:t>a chosen race…”</a:t>
            </a:r>
            <a:endParaRPr lang="en-US" sz="3200" i="1" dirty="0" smtClean="0">
              <a:solidFill>
                <a:srgbClr val="E4D9C7"/>
              </a:solidFill>
              <a:latin typeface="Adobe Garamond Pro" panose="02020502060506020403" pitchFamily="18" charset="0"/>
            </a:endParaRPr>
          </a:p>
          <a:p>
            <a:pPr algn="ctr"/>
            <a:r>
              <a:rPr lang="en-US" sz="3200" dirty="0" smtClean="0">
                <a:solidFill>
                  <a:srgbClr val="E4D9C7"/>
                </a:solidFill>
                <a:latin typeface="Adobe Garamond Pro" panose="02020502060506020403" pitchFamily="18" charset="0"/>
              </a:rPr>
              <a:t>(1 Peter 2:9-10)</a:t>
            </a:r>
          </a:p>
          <a:p>
            <a:pPr algn="ctr"/>
            <a:endParaRPr lang="en-US" sz="3200" dirty="0">
              <a:solidFill>
                <a:srgbClr val="E4D9C7"/>
              </a:solidFill>
              <a:latin typeface="Adobe Garamond Pro" panose="02020502060506020403" pitchFamily="18" charset="0"/>
            </a:endParaRPr>
          </a:p>
          <a:p>
            <a:pPr algn="ctr"/>
            <a:r>
              <a:rPr lang="en-US" sz="3200" dirty="0" smtClean="0">
                <a:solidFill>
                  <a:srgbClr val="E4D9C7"/>
                </a:solidFill>
                <a:latin typeface="Adobe Garamond Pro" panose="02020502060506020403" pitchFamily="18" charset="0"/>
              </a:rPr>
              <a:t>“</a:t>
            </a:r>
            <a:r>
              <a:rPr lang="en-US" sz="3200" i="1" dirty="0" smtClean="0">
                <a:solidFill>
                  <a:srgbClr val="E4D9C7"/>
                </a:solidFill>
                <a:latin typeface="Adobe Garamond Pro" panose="02020502060506020403" pitchFamily="18" charset="0"/>
              </a:rPr>
              <a:t>He chose us in Him before the foundation of the world, that we would be holy and blameless before Him”</a:t>
            </a:r>
          </a:p>
          <a:p>
            <a:pPr algn="ctr"/>
            <a:r>
              <a:rPr lang="en-US" sz="3200" dirty="0" smtClean="0">
                <a:solidFill>
                  <a:srgbClr val="E4D9C7"/>
                </a:solidFill>
                <a:latin typeface="Adobe Garamond Pro" panose="02020502060506020403" pitchFamily="18" charset="0"/>
              </a:rPr>
              <a:t>(Ephesians 1:4)</a:t>
            </a:r>
            <a:endParaRPr lang="en-US" sz="3200" dirty="0">
              <a:solidFill>
                <a:srgbClr val="E4D9C7"/>
              </a:solidFill>
              <a:latin typeface="Adobe Garamond Pro" panose="02020502060506020403" pitchFamily="18" charset="0"/>
            </a:endParaRPr>
          </a:p>
        </p:txBody>
      </p:sp>
      <p:sp>
        <p:nvSpPr>
          <p:cNvPr id="7" name="TextBox 6"/>
          <p:cNvSpPr txBox="1"/>
          <p:nvPr/>
        </p:nvSpPr>
        <p:spPr>
          <a:xfrm>
            <a:off x="0" y="0"/>
            <a:ext cx="6671262"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We Are His People</a:t>
            </a:r>
          </a:p>
        </p:txBody>
      </p:sp>
    </p:spTree>
    <p:extLst>
      <p:ext uri="{BB962C8B-B14F-4D97-AF65-F5344CB8AC3E}">
        <p14:creationId xmlns:p14="http://schemas.microsoft.com/office/powerpoint/2010/main" val="30529572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98916" y="5729467"/>
            <a:ext cx="3345084" cy="1200329"/>
            <a:chOff x="2876309" y="1145892"/>
            <a:chExt cx="3345084" cy="1200329"/>
          </a:xfrm>
        </p:grpSpPr>
        <p:sp>
          <p:nvSpPr>
            <p:cNvPr id="15" name="TextBox 14"/>
            <p:cNvSpPr txBox="1"/>
            <p:nvPr/>
          </p:nvSpPr>
          <p:spPr>
            <a:xfrm>
              <a:off x="2876309" y="1145892"/>
              <a:ext cx="3345084"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Belonging</a:t>
              </a:r>
            </a:p>
          </p:txBody>
        </p:sp>
        <p:sp>
          <p:nvSpPr>
            <p:cNvPr id="25" name="TextBox 24"/>
            <p:cNvSpPr txBox="1"/>
            <p:nvPr/>
          </p:nvSpPr>
          <p:spPr>
            <a:xfrm>
              <a:off x="3816313" y="1756693"/>
              <a:ext cx="1091353"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To The</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sp>
          <p:nvSpPr>
            <p:cNvPr id="26" name="TextBox 25"/>
            <p:cNvSpPr txBox="1"/>
            <p:nvPr/>
          </p:nvSpPr>
          <p:spPr>
            <a:xfrm>
              <a:off x="4662721" y="1756693"/>
              <a:ext cx="1365355"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Lord</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grpSp>
      <p:sp>
        <p:nvSpPr>
          <p:cNvPr id="12" name="TextBox 11"/>
          <p:cNvSpPr txBox="1"/>
          <p:nvPr/>
        </p:nvSpPr>
        <p:spPr>
          <a:xfrm>
            <a:off x="0" y="945201"/>
            <a:ext cx="9144000" cy="2554545"/>
          </a:xfrm>
          <a:prstGeom prst="rect">
            <a:avLst/>
          </a:prstGeom>
          <a:noFill/>
        </p:spPr>
        <p:txBody>
          <a:bodyPr wrap="square" rtlCol="0">
            <a:spAutoFit/>
          </a:bodyPr>
          <a:lstStyle/>
          <a:p>
            <a:pPr algn="ctr"/>
            <a:r>
              <a:rPr lang="en-US" sz="3200" i="1" dirty="0" smtClean="0">
                <a:solidFill>
                  <a:srgbClr val="E4D9C7"/>
                </a:solidFill>
                <a:latin typeface="Adobe Garamond Pro" panose="02020502060506020403" pitchFamily="18" charset="0"/>
              </a:rPr>
              <a:t>“</a:t>
            </a:r>
            <a:r>
              <a:rPr lang="en-US" sz="3200" i="1" cap="small" dirty="0" smtClean="0">
                <a:solidFill>
                  <a:srgbClr val="E4D9C7"/>
                </a:solidFill>
                <a:effectLst/>
                <a:latin typeface="Adobe Garamond Pro" panose="02020502060506020403" pitchFamily="18" charset="0"/>
              </a:rPr>
              <a:t>a</a:t>
            </a:r>
            <a:r>
              <a:rPr lang="en-US" sz="3200" i="1" dirty="0" smtClean="0">
                <a:solidFill>
                  <a:srgbClr val="E4D9C7"/>
                </a:solidFill>
                <a:latin typeface="Adobe Garamond Pro" panose="02020502060506020403" pitchFamily="18" charset="0"/>
              </a:rPr>
              <a:t> royal </a:t>
            </a:r>
            <a:r>
              <a:rPr lang="en-US" sz="3200" i="1" cap="small" dirty="0" smtClean="0">
                <a:solidFill>
                  <a:srgbClr val="E4D9C7"/>
                </a:solidFill>
                <a:effectLst/>
                <a:latin typeface="Adobe Garamond Pro" panose="02020502060506020403" pitchFamily="18" charset="0"/>
              </a:rPr>
              <a:t>priesthood </a:t>
            </a:r>
            <a:r>
              <a:rPr lang="en-US" sz="3200" dirty="0" smtClean="0">
                <a:solidFill>
                  <a:srgbClr val="E4D9C7"/>
                </a:solidFill>
                <a:latin typeface="Adobe Garamond Pro" panose="02020502060506020403" pitchFamily="18" charset="0"/>
              </a:rPr>
              <a:t>(1 Peter 2:9-10)</a:t>
            </a:r>
          </a:p>
          <a:p>
            <a:pPr algn="ctr"/>
            <a:endParaRPr lang="en-US" sz="3200" i="1" dirty="0" smtClean="0">
              <a:solidFill>
                <a:srgbClr val="E4D9C7"/>
              </a:solidFill>
              <a:latin typeface="Adobe Garamond Pro" panose="02020502060506020403" pitchFamily="18" charset="0"/>
            </a:endParaRPr>
          </a:p>
          <a:p>
            <a:pPr algn="ctr"/>
            <a:r>
              <a:rPr lang="en-US" sz="3200" i="1" dirty="0" smtClean="0">
                <a:solidFill>
                  <a:srgbClr val="E4D9C7"/>
                </a:solidFill>
                <a:latin typeface="Adobe Garamond Pro" panose="02020502060506020403" pitchFamily="18" charset="0"/>
              </a:rPr>
              <a:t>“you shall be to Me a Kingdom of priests”</a:t>
            </a:r>
            <a:endParaRPr lang="en-US" sz="3200" i="1" dirty="0" smtClean="0">
              <a:solidFill>
                <a:srgbClr val="E4D9C7"/>
              </a:solidFill>
              <a:latin typeface="Adobe Garamond Pro" panose="02020502060506020403" pitchFamily="18" charset="0"/>
            </a:endParaRPr>
          </a:p>
          <a:p>
            <a:pPr algn="ctr"/>
            <a:r>
              <a:rPr lang="en-US" sz="3200" dirty="0" smtClean="0">
                <a:solidFill>
                  <a:srgbClr val="E4D9C7"/>
                </a:solidFill>
                <a:latin typeface="Adobe Garamond Pro" panose="02020502060506020403" pitchFamily="18" charset="0"/>
              </a:rPr>
              <a:t>(Exodus 19:6) </a:t>
            </a:r>
          </a:p>
          <a:p>
            <a:pPr algn="ctr"/>
            <a:endParaRPr lang="en-US" sz="3200" dirty="0">
              <a:solidFill>
                <a:srgbClr val="E4D9C7"/>
              </a:solidFill>
              <a:latin typeface="Adobe Garamond Pro" panose="02020502060506020403" pitchFamily="18" charset="0"/>
            </a:endParaRPr>
          </a:p>
        </p:txBody>
      </p:sp>
      <p:sp>
        <p:nvSpPr>
          <p:cNvPr id="7" name="TextBox 6"/>
          <p:cNvSpPr txBox="1"/>
          <p:nvPr/>
        </p:nvSpPr>
        <p:spPr>
          <a:xfrm>
            <a:off x="0" y="0"/>
            <a:ext cx="6671262"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We Are His People</a:t>
            </a:r>
          </a:p>
        </p:txBody>
      </p:sp>
    </p:spTree>
    <p:extLst>
      <p:ext uri="{BB962C8B-B14F-4D97-AF65-F5344CB8AC3E}">
        <p14:creationId xmlns:p14="http://schemas.microsoft.com/office/powerpoint/2010/main" val="36940140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98916" y="5729467"/>
            <a:ext cx="3345084" cy="1200329"/>
            <a:chOff x="2876309" y="1145892"/>
            <a:chExt cx="3345084" cy="1200329"/>
          </a:xfrm>
        </p:grpSpPr>
        <p:sp>
          <p:nvSpPr>
            <p:cNvPr id="15" name="TextBox 14"/>
            <p:cNvSpPr txBox="1"/>
            <p:nvPr/>
          </p:nvSpPr>
          <p:spPr>
            <a:xfrm>
              <a:off x="2876309" y="1145892"/>
              <a:ext cx="3345084"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Belonging</a:t>
              </a:r>
            </a:p>
          </p:txBody>
        </p:sp>
        <p:sp>
          <p:nvSpPr>
            <p:cNvPr id="25" name="TextBox 24"/>
            <p:cNvSpPr txBox="1"/>
            <p:nvPr/>
          </p:nvSpPr>
          <p:spPr>
            <a:xfrm>
              <a:off x="3816313" y="1756693"/>
              <a:ext cx="1091353"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To The</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sp>
          <p:nvSpPr>
            <p:cNvPr id="26" name="TextBox 25"/>
            <p:cNvSpPr txBox="1"/>
            <p:nvPr/>
          </p:nvSpPr>
          <p:spPr>
            <a:xfrm>
              <a:off x="4662721" y="1756693"/>
              <a:ext cx="1365355"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Lord</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grpSp>
      <p:sp>
        <p:nvSpPr>
          <p:cNvPr id="12" name="TextBox 11"/>
          <p:cNvSpPr txBox="1"/>
          <p:nvPr/>
        </p:nvSpPr>
        <p:spPr>
          <a:xfrm>
            <a:off x="0" y="945201"/>
            <a:ext cx="9144000" cy="3046988"/>
          </a:xfrm>
          <a:prstGeom prst="rect">
            <a:avLst/>
          </a:prstGeom>
          <a:noFill/>
        </p:spPr>
        <p:txBody>
          <a:bodyPr wrap="square" rtlCol="0">
            <a:spAutoFit/>
          </a:bodyPr>
          <a:lstStyle/>
          <a:p>
            <a:pPr algn="ctr"/>
            <a:r>
              <a:rPr lang="en-US" sz="3200" i="1" dirty="0" smtClean="0">
                <a:solidFill>
                  <a:srgbClr val="E4D9C7"/>
                </a:solidFill>
                <a:latin typeface="Adobe Garamond Pro" panose="02020502060506020403" pitchFamily="18" charset="0"/>
              </a:rPr>
              <a:t>“</a:t>
            </a:r>
            <a:r>
              <a:rPr lang="en-US" sz="3200" i="1" cap="small" dirty="0" smtClean="0">
                <a:solidFill>
                  <a:srgbClr val="E4D9C7"/>
                </a:solidFill>
                <a:effectLst/>
                <a:latin typeface="Adobe Garamond Pro" panose="02020502060506020403" pitchFamily="18" charset="0"/>
              </a:rPr>
              <a:t>a</a:t>
            </a:r>
            <a:r>
              <a:rPr lang="en-US" sz="3200" i="1" dirty="0" smtClean="0">
                <a:solidFill>
                  <a:srgbClr val="E4D9C7"/>
                </a:solidFill>
                <a:latin typeface="Adobe Garamond Pro" panose="02020502060506020403" pitchFamily="18" charset="0"/>
              </a:rPr>
              <a:t> </a:t>
            </a:r>
            <a:r>
              <a:rPr lang="en-US" sz="3200" i="1" cap="small" dirty="0" smtClean="0">
                <a:solidFill>
                  <a:srgbClr val="E4D9C7"/>
                </a:solidFill>
                <a:effectLst/>
                <a:latin typeface="Adobe Garamond Pro" panose="02020502060506020403" pitchFamily="18" charset="0"/>
              </a:rPr>
              <a:t>holy nation”</a:t>
            </a:r>
            <a:r>
              <a:rPr lang="en-US" sz="3200" i="1" dirty="0">
                <a:solidFill>
                  <a:srgbClr val="E4D9C7"/>
                </a:solidFill>
                <a:latin typeface="Adobe Garamond Pro" panose="02020502060506020403" pitchFamily="18" charset="0"/>
              </a:rPr>
              <a:t> </a:t>
            </a:r>
            <a:r>
              <a:rPr lang="en-US" sz="3200" dirty="0" smtClean="0">
                <a:solidFill>
                  <a:srgbClr val="E4D9C7"/>
                </a:solidFill>
                <a:latin typeface="Adobe Garamond Pro" panose="02020502060506020403" pitchFamily="18" charset="0"/>
              </a:rPr>
              <a:t>(1 Peter 2:9-10)</a:t>
            </a:r>
          </a:p>
          <a:p>
            <a:pPr algn="ctr"/>
            <a:endParaRPr lang="en-US" sz="3200" dirty="0">
              <a:solidFill>
                <a:srgbClr val="E4D9C7"/>
              </a:solidFill>
              <a:latin typeface="Adobe Garamond Pro" panose="02020502060506020403" pitchFamily="18" charset="0"/>
            </a:endParaRPr>
          </a:p>
          <a:p>
            <a:pPr algn="ctr"/>
            <a:r>
              <a:rPr lang="en-US" sz="3200" dirty="0" smtClean="0">
                <a:solidFill>
                  <a:srgbClr val="E4D9C7"/>
                </a:solidFill>
                <a:latin typeface="Adobe Garamond Pro" panose="02020502060506020403" pitchFamily="18" charset="0"/>
              </a:rPr>
              <a:t>Also Exodus 19:6</a:t>
            </a:r>
          </a:p>
          <a:p>
            <a:pPr algn="ctr"/>
            <a:endParaRPr lang="en-US" sz="3200" dirty="0">
              <a:solidFill>
                <a:srgbClr val="E4D9C7"/>
              </a:solidFill>
              <a:latin typeface="Adobe Garamond Pro" panose="02020502060506020403" pitchFamily="18" charset="0"/>
            </a:endParaRPr>
          </a:p>
          <a:p>
            <a:pPr algn="ctr"/>
            <a:r>
              <a:rPr lang="en-US" sz="3200" i="1" dirty="0" smtClean="0">
                <a:solidFill>
                  <a:srgbClr val="E4D9C7"/>
                </a:solidFill>
                <a:latin typeface="Adobe Garamond Pro" panose="02020502060506020403" pitchFamily="18" charset="0"/>
              </a:rPr>
              <a:t>“you are a holy people to the Lord your God”</a:t>
            </a:r>
          </a:p>
          <a:p>
            <a:pPr algn="ctr"/>
            <a:r>
              <a:rPr lang="en-US" sz="3200" dirty="0" smtClean="0">
                <a:solidFill>
                  <a:srgbClr val="E4D9C7"/>
                </a:solidFill>
                <a:latin typeface="Adobe Garamond Pro" panose="02020502060506020403" pitchFamily="18" charset="0"/>
              </a:rPr>
              <a:t>(Deuteronomy 7:6)</a:t>
            </a:r>
            <a:endParaRPr lang="en-US" sz="3200" dirty="0">
              <a:solidFill>
                <a:srgbClr val="E4D9C7"/>
              </a:solidFill>
              <a:latin typeface="Adobe Garamond Pro" panose="02020502060506020403" pitchFamily="18" charset="0"/>
            </a:endParaRPr>
          </a:p>
        </p:txBody>
      </p:sp>
      <p:sp>
        <p:nvSpPr>
          <p:cNvPr id="7" name="TextBox 6"/>
          <p:cNvSpPr txBox="1"/>
          <p:nvPr/>
        </p:nvSpPr>
        <p:spPr>
          <a:xfrm>
            <a:off x="0" y="0"/>
            <a:ext cx="6671262"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We Are His People</a:t>
            </a:r>
          </a:p>
        </p:txBody>
      </p:sp>
    </p:spTree>
    <p:extLst>
      <p:ext uri="{BB962C8B-B14F-4D97-AF65-F5344CB8AC3E}">
        <p14:creationId xmlns:p14="http://schemas.microsoft.com/office/powerpoint/2010/main" val="24137168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animEffect transition="in" filter="fade">
                                      <p:cBhvr>
                                        <p:cTn id="7" dur="500"/>
                                        <p:tgtEl>
                                          <p:spTgt spid="1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5" end="5"/>
                                            </p:txEl>
                                          </p:spTgt>
                                        </p:tgtEl>
                                        <p:attrNameLst>
                                          <p:attrName>style.visibility</p:attrName>
                                        </p:attrNameLst>
                                      </p:cBhvr>
                                      <p:to>
                                        <p:strVal val="visible"/>
                                      </p:to>
                                    </p:set>
                                    <p:animEffect transition="in" filter="fade">
                                      <p:cBhvr>
                                        <p:cTn id="10"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98916" y="5729467"/>
            <a:ext cx="3345084" cy="1200329"/>
            <a:chOff x="2876309" y="1145892"/>
            <a:chExt cx="3345084" cy="1200329"/>
          </a:xfrm>
        </p:grpSpPr>
        <p:sp>
          <p:nvSpPr>
            <p:cNvPr id="15" name="TextBox 14"/>
            <p:cNvSpPr txBox="1"/>
            <p:nvPr/>
          </p:nvSpPr>
          <p:spPr>
            <a:xfrm>
              <a:off x="2876309" y="1145892"/>
              <a:ext cx="3345084"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Belonging</a:t>
              </a:r>
            </a:p>
          </p:txBody>
        </p:sp>
        <p:sp>
          <p:nvSpPr>
            <p:cNvPr id="25" name="TextBox 24"/>
            <p:cNvSpPr txBox="1"/>
            <p:nvPr/>
          </p:nvSpPr>
          <p:spPr>
            <a:xfrm>
              <a:off x="3816313" y="1756693"/>
              <a:ext cx="1091353"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To The</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sp>
          <p:nvSpPr>
            <p:cNvPr id="26" name="TextBox 25"/>
            <p:cNvSpPr txBox="1"/>
            <p:nvPr/>
          </p:nvSpPr>
          <p:spPr>
            <a:xfrm>
              <a:off x="4662721" y="1756693"/>
              <a:ext cx="1365355"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Lord</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grpSp>
      <p:sp>
        <p:nvSpPr>
          <p:cNvPr id="12" name="TextBox 11"/>
          <p:cNvSpPr txBox="1"/>
          <p:nvPr/>
        </p:nvSpPr>
        <p:spPr>
          <a:xfrm>
            <a:off x="0" y="945201"/>
            <a:ext cx="9144000" cy="3539430"/>
          </a:xfrm>
          <a:prstGeom prst="rect">
            <a:avLst/>
          </a:prstGeom>
          <a:noFill/>
        </p:spPr>
        <p:txBody>
          <a:bodyPr wrap="square" rtlCol="0">
            <a:spAutoFit/>
          </a:bodyPr>
          <a:lstStyle/>
          <a:p>
            <a:pPr algn="ctr"/>
            <a:r>
              <a:rPr lang="en-US" sz="3200" i="1" dirty="0" smtClean="0">
                <a:solidFill>
                  <a:srgbClr val="E4D9C7"/>
                </a:solidFill>
                <a:latin typeface="Adobe Garamond Pro" panose="02020502060506020403" pitchFamily="18" charset="0"/>
              </a:rPr>
              <a:t>“</a:t>
            </a:r>
            <a:r>
              <a:rPr lang="en-US" sz="3200" i="1" cap="small" dirty="0" smtClean="0">
                <a:solidFill>
                  <a:srgbClr val="E4D9C7"/>
                </a:solidFill>
                <a:effectLst/>
                <a:latin typeface="Adobe Garamond Pro" panose="02020502060506020403" pitchFamily="18" charset="0"/>
              </a:rPr>
              <a:t>a people for</a:t>
            </a:r>
            <a:r>
              <a:rPr lang="en-US" sz="3200" i="1" dirty="0" smtClean="0">
                <a:solidFill>
                  <a:srgbClr val="E4D9C7"/>
                </a:solidFill>
                <a:latin typeface="Adobe Garamond Pro" panose="02020502060506020403" pitchFamily="18" charset="0"/>
              </a:rPr>
              <a:t> God’s </a:t>
            </a:r>
            <a:r>
              <a:rPr lang="en-US" sz="3200" i="1" cap="small" dirty="0" smtClean="0">
                <a:solidFill>
                  <a:srgbClr val="E4D9C7"/>
                </a:solidFill>
                <a:effectLst/>
                <a:latin typeface="Adobe Garamond Pro" panose="02020502060506020403" pitchFamily="18" charset="0"/>
              </a:rPr>
              <a:t>own possession”</a:t>
            </a:r>
            <a:endParaRPr lang="en-US" sz="3200" i="1" dirty="0" smtClean="0">
              <a:solidFill>
                <a:srgbClr val="E4D9C7"/>
              </a:solidFill>
              <a:latin typeface="Adobe Garamond Pro" panose="02020502060506020403" pitchFamily="18" charset="0"/>
            </a:endParaRPr>
          </a:p>
          <a:p>
            <a:pPr algn="ctr"/>
            <a:r>
              <a:rPr lang="en-US" sz="3200" dirty="0" smtClean="0">
                <a:solidFill>
                  <a:srgbClr val="E4D9C7"/>
                </a:solidFill>
                <a:latin typeface="Adobe Garamond Pro" panose="02020502060506020403" pitchFamily="18" charset="0"/>
              </a:rPr>
              <a:t>(1 Peter 2:9-10)</a:t>
            </a:r>
          </a:p>
          <a:p>
            <a:pPr algn="ctr"/>
            <a:r>
              <a:rPr lang="en-US" sz="3200" dirty="0" smtClean="0">
                <a:solidFill>
                  <a:srgbClr val="E4D9C7"/>
                </a:solidFill>
                <a:latin typeface="Adobe Garamond Pro" panose="02020502060506020403" pitchFamily="18" charset="0"/>
              </a:rPr>
              <a:t/>
            </a:r>
            <a:br>
              <a:rPr lang="en-US" sz="3200" dirty="0" smtClean="0">
                <a:solidFill>
                  <a:srgbClr val="E4D9C7"/>
                </a:solidFill>
                <a:latin typeface="Adobe Garamond Pro" panose="02020502060506020403" pitchFamily="18" charset="0"/>
              </a:rPr>
            </a:br>
            <a:r>
              <a:rPr lang="en-US" sz="3200" i="1" dirty="0" smtClean="0">
                <a:solidFill>
                  <a:srgbClr val="E4D9C7"/>
                </a:solidFill>
                <a:latin typeface="Adobe Garamond Pro" panose="02020502060506020403" pitchFamily="18" charset="0"/>
              </a:rPr>
              <a:t>“Now then, if you will indeed obey My voice                      and keep My covenant, them you shall be                            My own possession among all the peoples” </a:t>
            </a:r>
          </a:p>
          <a:p>
            <a:pPr algn="ctr"/>
            <a:r>
              <a:rPr lang="en-US" sz="3200" dirty="0" smtClean="0">
                <a:solidFill>
                  <a:srgbClr val="E4D9C7"/>
                </a:solidFill>
                <a:latin typeface="Adobe Garamond Pro" panose="02020502060506020403" pitchFamily="18" charset="0"/>
              </a:rPr>
              <a:t>(Exodus 19:5)</a:t>
            </a:r>
            <a:endParaRPr lang="en-US" sz="3200" dirty="0">
              <a:solidFill>
                <a:srgbClr val="E4D9C7"/>
              </a:solidFill>
              <a:latin typeface="Adobe Garamond Pro" panose="02020502060506020403" pitchFamily="18" charset="0"/>
            </a:endParaRPr>
          </a:p>
        </p:txBody>
      </p:sp>
      <p:sp>
        <p:nvSpPr>
          <p:cNvPr id="7" name="TextBox 6"/>
          <p:cNvSpPr txBox="1"/>
          <p:nvPr/>
        </p:nvSpPr>
        <p:spPr>
          <a:xfrm>
            <a:off x="0" y="0"/>
            <a:ext cx="6671262"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We Are His People</a:t>
            </a:r>
          </a:p>
        </p:txBody>
      </p:sp>
    </p:spTree>
    <p:extLst>
      <p:ext uri="{BB962C8B-B14F-4D97-AF65-F5344CB8AC3E}">
        <p14:creationId xmlns:p14="http://schemas.microsoft.com/office/powerpoint/2010/main" val="30496820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98916" y="5729467"/>
            <a:ext cx="3345084" cy="1200329"/>
            <a:chOff x="2876309" y="1145892"/>
            <a:chExt cx="3345084" cy="1200329"/>
          </a:xfrm>
        </p:grpSpPr>
        <p:sp>
          <p:nvSpPr>
            <p:cNvPr id="15" name="TextBox 14"/>
            <p:cNvSpPr txBox="1"/>
            <p:nvPr/>
          </p:nvSpPr>
          <p:spPr>
            <a:xfrm>
              <a:off x="2876309" y="1145892"/>
              <a:ext cx="3345084"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Belonging</a:t>
              </a:r>
            </a:p>
          </p:txBody>
        </p:sp>
        <p:sp>
          <p:nvSpPr>
            <p:cNvPr id="25" name="TextBox 24"/>
            <p:cNvSpPr txBox="1"/>
            <p:nvPr/>
          </p:nvSpPr>
          <p:spPr>
            <a:xfrm>
              <a:off x="3816313" y="1756693"/>
              <a:ext cx="1091353"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To The</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sp>
          <p:nvSpPr>
            <p:cNvPr id="26" name="TextBox 25"/>
            <p:cNvSpPr txBox="1"/>
            <p:nvPr/>
          </p:nvSpPr>
          <p:spPr>
            <a:xfrm>
              <a:off x="4662721" y="1756693"/>
              <a:ext cx="1365355"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Lord</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grpSp>
      <p:sp>
        <p:nvSpPr>
          <p:cNvPr id="12" name="TextBox 11"/>
          <p:cNvSpPr txBox="1"/>
          <p:nvPr/>
        </p:nvSpPr>
        <p:spPr>
          <a:xfrm>
            <a:off x="0" y="945201"/>
            <a:ext cx="9144000" cy="5016758"/>
          </a:xfrm>
          <a:prstGeom prst="rect">
            <a:avLst/>
          </a:prstGeom>
          <a:noFill/>
        </p:spPr>
        <p:txBody>
          <a:bodyPr wrap="square" rtlCol="0">
            <a:spAutoFit/>
          </a:bodyPr>
          <a:lstStyle/>
          <a:p>
            <a:pPr algn="ctr"/>
            <a:r>
              <a:rPr lang="en-US" sz="3200" i="1" dirty="0" smtClean="0">
                <a:solidFill>
                  <a:srgbClr val="E4D9C7"/>
                </a:solidFill>
                <a:latin typeface="Adobe Garamond Pro" panose="02020502060506020403" pitchFamily="18" charset="0"/>
              </a:rPr>
              <a:t>“</a:t>
            </a:r>
            <a:r>
              <a:rPr lang="en-US" sz="3200" i="1" cap="small" dirty="0" smtClean="0">
                <a:solidFill>
                  <a:srgbClr val="E4D9C7"/>
                </a:solidFill>
                <a:effectLst/>
                <a:latin typeface="Adobe Garamond Pro" panose="02020502060506020403" pitchFamily="18" charset="0"/>
              </a:rPr>
              <a:t>a people for</a:t>
            </a:r>
            <a:r>
              <a:rPr lang="en-US" sz="3200" i="1" dirty="0" smtClean="0">
                <a:solidFill>
                  <a:srgbClr val="E4D9C7"/>
                </a:solidFill>
                <a:latin typeface="Adobe Garamond Pro" panose="02020502060506020403" pitchFamily="18" charset="0"/>
              </a:rPr>
              <a:t> God’s </a:t>
            </a:r>
            <a:r>
              <a:rPr lang="en-US" sz="3200" i="1" cap="small" dirty="0" smtClean="0">
                <a:solidFill>
                  <a:srgbClr val="E4D9C7"/>
                </a:solidFill>
                <a:effectLst/>
                <a:latin typeface="Adobe Garamond Pro" panose="02020502060506020403" pitchFamily="18" charset="0"/>
              </a:rPr>
              <a:t>own possession”</a:t>
            </a:r>
            <a:endParaRPr lang="en-US" sz="3200" i="1" dirty="0" smtClean="0">
              <a:solidFill>
                <a:srgbClr val="E4D9C7"/>
              </a:solidFill>
              <a:latin typeface="Adobe Garamond Pro" panose="02020502060506020403" pitchFamily="18" charset="0"/>
            </a:endParaRPr>
          </a:p>
          <a:p>
            <a:pPr algn="ctr"/>
            <a:r>
              <a:rPr lang="en-US" sz="3200" dirty="0" smtClean="0">
                <a:solidFill>
                  <a:srgbClr val="E4D9C7"/>
                </a:solidFill>
                <a:latin typeface="Adobe Garamond Pro" panose="02020502060506020403" pitchFamily="18" charset="0"/>
              </a:rPr>
              <a:t>(1 Peter 2:9-10)</a:t>
            </a:r>
          </a:p>
          <a:p>
            <a:pPr algn="ctr"/>
            <a:r>
              <a:rPr lang="en-US" sz="3200" dirty="0" smtClean="0">
                <a:solidFill>
                  <a:srgbClr val="E4D9C7"/>
                </a:solidFill>
                <a:latin typeface="Adobe Garamond Pro" panose="02020502060506020403" pitchFamily="18" charset="0"/>
              </a:rPr>
              <a:t/>
            </a:r>
            <a:br>
              <a:rPr lang="en-US" sz="3200" dirty="0" smtClean="0">
                <a:solidFill>
                  <a:srgbClr val="E4D9C7"/>
                </a:solidFill>
                <a:latin typeface="Adobe Garamond Pro" panose="02020502060506020403" pitchFamily="18" charset="0"/>
              </a:rPr>
            </a:br>
            <a:r>
              <a:rPr lang="en-US" sz="3200" i="1" dirty="0" smtClean="0">
                <a:solidFill>
                  <a:srgbClr val="E4D9C7"/>
                </a:solidFill>
                <a:latin typeface="Adobe Garamond Pro" panose="02020502060506020403" pitchFamily="18" charset="0"/>
              </a:rPr>
              <a:t>“In Him, you also, after listening to the message of truth, the gospel of your salvation—having also believed, you were sealed in Him with the Holy Spirit of promise, who is given as a pledge of our inheritance, with a view to the redemption of </a:t>
            </a:r>
            <a:r>
              <a:rPr lang="en-US" sz="3200" i="1" u="sng" dirty="0" smtClean="0">
                <a:solidFill>
                  <a:srgbClr val="E4D9C7"/>
                </a:solidFill>
                <a:latin typeface="Adobe Garamond Pro" panose="02020502060506020403" pitchFamily="18" charset="0"/>
              </a:rPr>
              <a:t>God’s own possession</a:t>
            </a:r>
            <a:r>
              <a:rPr lang="en-US" sz="3200" i="1" dirty="0" smtClean="0">
                <a:solidFill>
                  <a:srgbClr val="E4D9C7"/>
                </a:solidFill>
                <a:latin typeface="Adobe Garamond Pro" panose="02020502060506020403" pitchFamily="18" charset="0"/>
              </a:rPr>
              <a:t>,                                   to the praise of His glory” </a:t>
            </a:r>
          </a:p>
          <a:p>
            <a:pPr algn="ctr"/>
            <a:r>
              <a:rPr lang="en-US" sz="3200" dirty="0" smtClean="0">
                <a:solidFill>
                  <a:srgbClr val="E4D9C7"/>
                </a:solidFill>
                <a:latin typeface="Adobe Garamond Pro" panose="02020502060506020403" pitchFamily="18" charset="0"/>
              </a:rPr>
              <a:t>(Exodus 19:5)</a:t>
            </a:r>
            <a:endParaRPr lang="en-US" sz="3200" dirty="0">
              <a:solidFill>
                <a:srgbClr val="E4D9C7"/>
              </a:solidFill>
              <a:latin typeface="Adobe Garamond Pro" panose="02020502060506020403" pitchFamily="18" charset="0"/>
            </a:endParaRPr>
          </a:p>
        </p:txBody>
      </p:sp>
      <p:sp>
        <p:nvSpPr>
          <p:cNvPr id="7" name="TextBox 6"/>
          <p:cNvSpPr txBox="1"/>
          <p:nvPr/>
        </p:nvSpPr>
        <p:spPr>
          <a:xfrm>
            <a:off x="0" y="0"/>
            <a:ext cx="6671262"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We Are His People</a:t>
            </a:r>
          </a:p>
        </p:txBody>
      </p:sp>
    </p:spTree>
    <p:extLst>
      <p:ext uri="{BB962C8B-B14F-4D97-AF65-F5344CB8AC3E}">
        <p14:creationId xmlns:p14="http://schemas.microsoft.com/office/powerpoint/2010/main" val="23564614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98916" y="5729467"/>
            <a:ext cx="3345084" cy="1200329"/>
            <a:chOff x="2876309" y="1145892"/>
            <a:chExt cx="3345084" cy="1200329"/>
          </a:xfrm>
        </p:grpSpPr>
        <p:sp>
          <p:nvSpPr>
            <p:cNvPr id="15" name="TextBox 14"/>
            <p:cNvSpPr txBox="1"/>
            <p:nvPr/>
          </p:nvSpPr>
          <p:spPr>
            <a:xfrm>
              <a:off x="2876309" y="1145892"/>
              <a:ext cx="3345084"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Belonging</a:t>
              </a:r>
            </a:p>
          </p:txBody>
        </p:sp>
        <p:sp>
          <p:nvSpPr>
            <p:cNvPr id="25" name="TextBox 24"/>
            <p:cNvSpPr txBox="1"/>
            <p:nvPr/>
          </p:nvSpPr>
          <p:spPr>
            <a:xfrm>
              <a:off x="3816313" y="1756693"/>
              <a:ext cx="1091353"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To The</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sp>
          <p:nvSpPr>
            <p:cNvPr id="26" name="TextBox 25"/>
            <p:cNvSpPr txBox="1"/>
            <p:nvPr/>
          </p:nvSpPr>
          <p:spPr>
            <a:xfrm>
              <a:off x="4662721" y="1756693"/>
              <a:ext cx="1365355"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Lord</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grpSp>
      <p:sp>
        <p:nvSpPr>
          <p:cNvPr id="12" name="TextBox 11"/>
          <p:cNvSpPr txBox="1"/>
          <p:nvPr/>
        </p:nvSpPr>
        <p:spPr>
          <a:xfrm>
            <a:off x="0" y="945201"/>
            <a:ext cx="9144000" cy="4031873"/>
          </a:xfrm>
          <a:prstGeom prst="rect">
            <a:avLst/>
          </a:prstGeom>
          <a:noFill/>
        </p:spPr>
        <p:txBody>
          <a:bodyPr wrap="square" rtlCol="0">
            <a:spAutoFit/>
          </a:bodyPr>
          <a:lstStyle/>
          <a:p>
            <a:pPr algn="ctr"/>
            <a:r>
              <a:rPr lang="en-US" sz="3200" i="1" dirty="0" smtClean="0">
                <a:solidFill>
                  <a:srgbClr val="E4D9C7"/>
                </a:solidFill>
                <a:latin typeface="Adobe Garamond Pro" panose="02020502060506020403" pitchFamily="18" charset="0"/>
              </a:rPr>
              <a:t>“</a:t>
            </a:r>
            <a:r>
              <a:rPr lang="en-US" sz="3200" i="1" dirty="0" smtClean="0">
                <a:solidFill>
                  <a:srgbClr val="E4D9C7"/>
                </a:solidFill>
                <a:latin typeface="Adobe Garamond Pro" panose="02020502060506020403" pitchFamily="18" charset="0"/>
              </a:rPr>
              <a:t>But you are </a:t>
            </a:r>
            <a:r>
              <a:rPr lang="en-US" sz="3200" i="1" cap="small" dirty="0" smtClean="0">
                <a:solidFill>
                  <a:srgbClr val="E4D9C7"/>
                </a:solidFill>
                <a:effectLst/>
                <a:latin typeface="Adobe Garamond Pro" panose="02020502060506020403" pitchFamily="18" charset="0"/>
              </a:rPr>
              <a:t>a chosen race, a</a:t>
            </a:r>
            <a:r>
              <a:rPr lang="en-US" sz="3200" i="1" dirty="0" smtClean="0">
                <a:solidFill>
                  <a:srgbClr val="E4D9C7"/>
                </a:solidFill>
                <a:latin typeface="Adobe Garamond Pro" panose="02020502060506020403" pitchFamily="18" charset="0"/>
              </a:rPr>
              <a:t> royal </a:t>
            </a:r>
            <a:r>
              <a:rPr lang="en-US" sz="3200" i="1" cap="small" dirty="0" smtClean="0">
                <a:solidFill>
                  <a:srgbClr val="E4D9C7"/>
                </a:solidFill>
                <a:effectLst/>
                <a:latin typeface="Adobe Garamond Pro" panose="02020502060506020403" pitchFamily="18" charset="0"/>
              </a:rPr>
              <a:t>priesthood, a</a:t>
            </a:r>
            <a:r>
              <a:rPr lang="en-US" sz="3200" i="1" dirty="0" smtClean="0">
                <a:solidFill>
                  <a:srgbClr val="E4D9C7"/>
                </a:solidFill>
                <a:latin typeface="Adobe Garamond Pro" panose="02020502060506020403" pitchFamily="18" charset="0"/>
              </a:rPr>
              <a:t> </a:t>
            </a:r>
            <a:r>
              <a:rPr lang="en-US" sz="3200" i="1" cap="small" dirty="0" smtClean="0">
                <a:solidFill>
                  <a:srgbClr val="E4D9C7"/>
                </a:solidFill>
                <a:effectLst/>
                <a:latin typeface="Adobe Garamond Pro" panose="02020502060506020403" pitchFamily="18" charset="0"/>
              </a:rPr>
              <a:t>holy nation</a:t>
            </a:r>
            <a:r>
              <a:rPr lang="en-US" sz="3200" i="1" dirty="0" smtClean="0">
                <a:solidFill>
                  <a:srgbClr val="E4D9C7"/>
                </a:solidFill>
                <a:latin typeface="Adobe Garamond Pro" panose="02020502060506020403" pitchFamily="18" charset="0"/>
              </a:rPr>
              <a:t>, </a:t>
            </a:r>
            <a:r>
              <a:rPr lang="en-US" sz="3200" i="1" cap="small" dirty="0" smtClean="0">
                <a:solidFill>
                  <a:srgbClr val="E4D9C7"/>
                </a:solidFill>
                <a:effectLst/>
                <a:latin typeface="Adobe Garamond Pro" panose="02020502060506020403" pitchFamily="18" charset="0"/>
              </a:rPr>
              <a:t>a people for</a:t>
            </a:r>
            <a:r>
              <a:rPr lang="en-US" sz="3200" i="1" dirty="0" smtClean="0">
                <a:solidFill>
                  <a:srgbClr val="E4D9C7"/>
                </a:solidFill>
                <a:latin typeface="Adobe Garamond Pro" panose="02020502060506020403" pitchFamily="18" charset="0"/>
              </a:rPr>
              <a:t> God’s </a:t>
            </a:r>
            <a:r>
              <a:rPr lang="en-US" sz="3200" i="1" cap="small" dirty="0" smtClean="0">
                <a:solidFill>
                  <a:srgbClr val="E4D9C7"/>
                </a:solidFill>
                <a:effectLst/>
                <a:latin typeface="Adobe Garamond Pro" panose="02020502060506020403" pitchFamily="18" charset="0"/>
              </a:rPr>
              <a:t>own possession</a:t>
            </a:r>
            <a:r>
              <a:rPr lang="en-US" sz="3200" i="1" dirty="0" smtClean="0">
                <a:solidFill>
                  <a:srgbClr val="E4D9C7"/>
                </a:solidFill>
                <a:latin typeface="Adobe Garamond Pro" panose="02020502060506020403" pitchFamily="18" charset="0"/>
              </a:rPr>
              <a:t>, so that </a:t>
            </a:r>
            <a:r>
              <a:rPr lang="en-US" sz="3200" i="1" u="sng" dirty="0" smtClean="0">
                <a:solidFill>
                  <a:srgbClr val="E4D9C7"/>
                </a:solidFill>
                <a:latin typeface="Adobe Garamond Pro" panose="02020502060506020403" pitchFamily="18" charset="0"/>
              </a:rPr>
              <a:t>you may proclaim the </a:t>
            </a:r>
            <a:r>
              <a:rPr lang="en-US" sz="3200" i="1" u="sng" dirty="0" err="1" smtClean="0">
                <a:solidFill>
                  <a:srgbClr val="E4D9C7"/>
                </a:solidFill>
                <a:latin typeface="Adobe Garamond Pro" panose="02020502060506020403" pitchFamily="18" charset="0"/>
              </a:rPr>
              <a:t>excellencies</a:t>
            </a:r>
            <a:r>
              <a:rPr lang="en-US" sz="3200" i="1" u="sng" dirty="0" smtClean="0">
                <a:solidFill>
                  <a:srgbClr val="E4D9C7"/>
                </a:solidFill>
                <a:latin typeface="Adobe Garamond Pro" panose="02020502060506020403" pitchFamily="18" charset="0"/>
              </a:rPr>
              <a:t> of Him</a:t>
            </a:r>
            <a:r>
              <a:rPr lang="en-US" sz="3200" i="1" dirty="0" smtClean="0">
                <a:solidFill>
                  <a:srgbClr val="E4D9C7"/>
                </a:solidFill>
                <a:latin typeface="Adobe Garamond Pro" panose="02020502060506020403" pitchFamily="18" charset="0"/>
              </a:rPr>
              <a:t> who has called you out of darkness into His marvelous light; </a:t>
            </a:r>
            <a:r>
              <a:rPr lang="en-US" sz="3200" i="1" baseline="30000" dirty="0" smtClean="0">
                <a:solidFill>
                  <a:srgbClr val="E4D9C7"/>
                </a:solidFill>
                <a:latin typeface="Adobe Garamond Pro" panose="02020502060506020403" pitchFamily="18" charset="0"/>
              </a:rPr>
              <a:t> </a:t>
            </a:r>
            <a:r>
              <a:rPr lang="en-US" sz="3200" i="1" dirty="0" smtClean="0">
                <a:solidFill>
                  <a:srgbClr val="E4D9C7"/>
                </a:solidFill>
                <a:latin typeface="Adobe Garamond Pro" panose="02020502060506020403" pitchFamily="18" charset="0"/>
              </a:rPr>
              <a:t>         for you once were </a:t>
            </a:r>
            <a:r>
              <a:rPr lang="en-US" sz="3200" i="1" cap="small" dirty="0" smtClean="0">
                <a:solidFill>
                  <a:srgbClr val="E4D9C7"/>
                </a:solidFill>
                <a:effectLst/>
                <a:latin typeface="Adobe Garamond Pro" panose="02020502060506020403" pitchFamily="18" charset="0"/>
              </a:rPr>
              <a:t>not a people</a:t>
            </a:r>
            <a:r>
              <a:rPr lang="en-US" sz="3200" i="1" dirty="0" smtClean="0">
                <a:solidFill>
                  <a:srgbClr val="E4D9C7"/>
                </a:solidFill>
                <a:latin typeface="Adobe Garamond Pro" panose="02020502060506020403" pitchFamily="18" charset="0"/>
              </a:rPr>
              <a:t>, but now you are                </a:t>
            </a:r>
            <a:r>
              <a:rPr lang="en-US" sz="3200" i="1" cap="small" dirty="0" smtClean="0">
                <a:solidFill>
                  <a:srgbClr val="E4D9C7"/>
                </a:solidFill>
                <a:effectLst/>
                <a:latin typeface="Adobe Garamond Pro" panose="02020502060506020403" pitchFamily="18" charset="0"/>
              </a:rPr>
              <a:t>the people of God</a:t>
            </a:r>
            <a:r>
              <a:rPr lang="en-US" sz="3200" i="1" dirty="0" smtClean="0">
                <a:solidFill>
                  <a:srgbClr val="E4D9C7"/>
                </a:solidFill>
                <a:latin typeface="Adobe Garamond Pro" panose="02020502060506020403" pitchFamily="18" charset="0"/>
              </a:rPr>
              <a:t>; you had </a:t>
            </a:r>
            <a:r>
              <a:rPr lang="en-US" sz="3200" i="1" cap="small" dirty="0" smtClean="0">
                <a:solidFill>
                  <a:srgbClr val="E4D9C7"/>
                </a:solidFill>
                <a:effectLst/>
                <a:latin typeface="Adobe Garamond Pro" panose="02020502060506020403" pitchFamily="18" charset="0"/>
              </a:rPr>
              <a:t>not received mercy,</a:t>
            </a:r>
            <a:r>
              <a:rPr lang="en-US" sz="3200" i="1" dirty="0" smtClean="0">
                <a:solidFill>
                  <a:srgbClr val="E4D9C7"/>
                </a:solidFill>
                <a:latin typeface="Adobe Garamond Pro" panose="02020502060506020403" pitchFamily="18" charset="0"/>
              </a:rPr>
              <a:t>           but now you have </a:t>
            </a:r>
            <a:r>
              <a:rPr lang="en-US" sz="3200" i="1" cap="small" dirty="0" smtClean="0">
                <a:solidFill>
                  <a:srgbClr val="E4D9C7"/>
                </a:solidFill>
                <a:effectLst/>
                <a:latin typeface="Adobe Garamond Pro" panose="02020502060506020403" pitchFamily="18" charset="0"/>
              </a:rPr>
              <a:t>received mercy</a:t>
            </a:r>
            <a:r>
              <a:rPr lang="en-US" sz="3200" i="1" dirty="0" smtClean="0">
                <a:solidFill>
                  <a:srgbClr val="E4D9C7"/>
                </a:solidFill>
                <a:latin typeface="Adobe Garamond Pro" panose="02020502060506020403" pitchFamily="18" charset="0"/>
              </a:rPr>
              <a:t>.”</a:t>
            </a:r>
          </a:p>
          <a:p>
            <a:pPr algn="ctr"/>
            <a:r>
              <a:rPr lang="en-US" sz="3200" dirty="0" smtClean="0">
                <a:solidFill>
                  <a:srgbClr val="E4D9C7"/>
                </a:solidFill>
                <a:latin typeface="Adobe Garamond Pro" panose="02020502060506020403" pitchFamily="18" charset="0"/>
              </a:rPr>
              <a:t>(1 Peter 2:9-10)</a:t>
            </a:r>
          </a:p>
        </p:txBody>
      </p:sp>
      <p:sp>
        <p:nvSpPr>
          <p:cNvPr id="7" name="TextBox 6"/>
          <p:cNvSpPr txBox="1"/>
          <p:nvPr/>
        </p:nvSpPr>
        <p:spPr>
          <a:xfrm>
            <a:off x="0" y="0"/>
            <a:ext cx="6671262"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We Are His People</a:t>
            </a:r>
          </a:p>
        </p:txBody>
      </p:sp>
    </p:spTree>
    <p:extLst>
      <p:ext uri="{BB962C8B-B14F-4D97-AF65-F5344CB8AC3E}">
        <p14:creationId xmlns:p14="http://schemas.microsoft.com/office/powerpoint/2010/main" val="39512514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98916" y="5729467"/>
            <a:ext cx="3345084" cy="1200329"/>
            <a:chOff x="2876309" y="1145892"/>
            <a:chExt cx="3345084" cy="1200329"/>
          </a:xfrm>
        </p:grpSpPr>
        <p:sp>
          <p:nvSpPr>
            <p:cNvPr id="15" name="TextBox 14"/>
            <p:cNvSpPr txBox="1"/>
            <p:nvPr/>
          </p:nvSpPr>
          <p:spPr>
            <a:xfrm>
              <a:off x="2876309" y="1145892"/>
              <a:ext cx="3345084"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Belonging</a:t>
              </a:r>
            </a:p>
          </p:txBody>
        </p:sp>
        <p:sp>
          <p:nvSpPr>
            <p:cNvPr id="25" name="TextBox 24"/>
            <p:cNvSpPr txBox="1"/>
            <p:nvPr/>
          </p:nvSpPr>
          <p:spPr>
            <a:xfrm>
              <a:off x="3816313" y="1756693"/>
              <a:ext cx="1091353"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To The</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sp>
          <p:nvSpPr>
            <p:cNvPr id="26" name="TextBox 25"/>
            <p:cNvSpPr txBox="1"/>
            <p:nvPr/>
          </p:nvSpPr>
          <p:spPr>
            <a:xfrm>
              <a:off x="4662721" y="1756693"/>
              <a:ext cx="1365355"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Lord</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grpSp>
      <p:sp>
        <p:nvSpPr>
          <p:cNvPr id="12" name="TextBox 11"/>
          <p:cNvSpPr txBox="1"/>
          <p:nvPr/>
        </p:nvSpPr>
        <p:spPr>
          <a:xfrm>
            <a:off x="0" y="945201"/>
            <a:ext cx="9144000" cy="5509200"/>
          </a:xfrm>
          <a:prstGeom prst="rect">
            <a:avLst/>
          </a:prstGeom>
          <a:noFill/>
        </p:spPr>
        <p:txBody>
          <a:bodyPr wrap="square" rtlCol="0">
            <a:spAutoFit/>
          </a:bodyPr>
          <a:lstStyle/>
          <a:p>
            <a:pPr algn="ctr"/>
            <a:r>
              <a:rPr lang="en-US" sz="3200" i="1" dirty="0" smtClean="0">
                <a:solidFill>
                  <a:srgbClr val="E4D9C7"/>
                </a:solidFill>
                <a:latin typeface="Adobe Garamond Pro" panose="02020502060506020403" pitchFamily="18" charset="0"/>
              </a:rPr>
              <a:t>“</a:t>
            </a:r>
            <a:r>
              <a:rPr lang="en-US" sz="3200" i="1" dirty="0" smtClean="0">
                <a:solidFill>
                  <a:srgbClr val="E4D9C7"/>
                </a:solidFill>
                <a:latin typeface="Adobe Garamond Pro" panose="02020502060506020403" pitchFamily="18" charset="0"/>
              </a:rPr>
              <a:t>…you may proclaim the </a:t>
            </a:r>
            <a:r>
              <a:rPr lang="en-US" sz="3200" i="1" dirty="0" err="1" smtClean="0">
                <a:solidFill>
                  <a:srgbClr val="E4D9C7"/>
                </a:solidFill>
                <a:latin typeface="Adobe Garamond Pro" panose="02020502060506020403" pitchFamily="18" charset="0"/>
              </a:rPr>
              <a:t>excellencies</a:t>
            </a:r>
            <a:r>
              <a:rPr lang="en-US" sz="3200" i="1" dirty="0" smtClean="0">
                <a:solidFill>
                  <a:srgbClr val="E4D9C7"/>
                </a:solidFill>
                <a:latin typeface="Adobe Garamond Pro" panose="02020502060506020403" pitchFamily="18" charset="0"/>
              </a:rPr>
              <a:t> of Him…”</a:t>
            </a:r>
          </a:p>
          <a:p>
            <a:pPr algn="ctr"/>
            <a:r>
              <a:rPr lang="en-US" sz="3200" dirty="0" smtClean="0">
                <a:solidFill>
                  <a:srgbClr val="E4D9C7"/>
                </a:solidFill>
                <a:latin typeface="Adobe Garamond Pro" panose="02020502060506020403" pitchFamily="18" charset="0"/>
              </a:rPr>
              <a:t>(1 Peter 2:9-10)</a:t>
            </a:r>
            <a:endParaRPr lang="en-US" sz="3200" dirty="0">
              <a:solidFill>
                <a:srgbClr val="E4D9C7"/>
              </a:solidFill>
              <a:latin typeface="Adobe Garamond Pro" panose="02020502060506020403" pitchFamily="18" charset="0"/>
            </a:endParaRPr>
          </a:p>
          <a:p>
            <a:pPr algn="ctr"/>
            <a:r>
              <a:rPr lang="en-US" sz="3200" i="1" dirty="0" smtClean="0">
                <a:solidFill>
                  <a:srgbClr val="E4D9C7"/>
                </a:solidFill>
                <a:latin typeface="Adobe Garamond Pro" panose="02020502060506020403" pitchFamily="18" charset="0"/>
              </a:rPr>
              <a:t>“</a:t>
            </a:r>
            <a:r>
              <a:rPr lang="en-US" sz="3200" i="1" dirty="0" smtClean="0">
                <a:solidFill>
                  <a:srgbClr val="E4D9C7"/>
                </a:solidFill>
                <a:latin typeface="Adobe Garamond Pro" panose="02020502060506020403" pitchFamily="18" charset="0"/>
              </a:rPr>
              <a:t>we know that God causes all things to work together for good to those who love God, to those who are called according to His purpose. For those whom He foreknew, He also predestined to become conformed to the image of His Son, so that He would be the firstborn among many brethren; and these whom He predestined, He also called; and these whom He called, He also justified; and these whom He justified, He also glorified.”</a:t>
            </a:r>
            <a:endParaRPr lang="en-US" sz="3200" i="1" dirty="0" smtClean="0">
              <a:solidFill>
                <a:srgbClr val="E4D9C7"/>
              </a:solidFill>
              <a:latin typeface="Adobe Garamond Pro" panose="02020502060506020403" pitchFamily="18" charset="0"/>
            </a:endParaRPr>
          </a:p>
          <a:p>
            <a:r>
              <a:rPr lang="en-US" sz="3200" dirty="0" smtClean="0">
                <a:solidFill>
                  <a:srgbClr val="E4D9C7"/>
                </a:solidFill>
                <a:latin typeface="Adobe Garamond Pro" panose="02020502060506020403" pitchFamily="18" charset="0"/>
              </a:rPr>
              <a:t>                 (Romans 8:28-30)</a:t>
            </a:r>
            <a:endParaRPr lang="en-US" sz="3200" dirty="0" smtClean="0">
              <a:solidFill>
                <a:srgbClr val="E4D9C7"/>
              </a:solidFill>
              <a:latin typeface="Adobe Garamond Pro" panose="02020502060506020403" pitchFamily="18" charset="0"/>
            </a:endParaRPr>
          </a:p>
        </p:txBody>
      </p:sp>
      <p:sp>
        <p:nvSpPr>
          <p:cNvPr id="7" name="TextBox 6"/>
          <p:cNvSpPr txBox="1"/>
          <p:nvPr/>
        </p:nvSpPr>
        <p:spPr>
          <a:xfrm>
            <a:off x="0" y="0"/>
            <a:ext cx="6671262"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We Are His People</a:t>
            </a:r>
          </a:p>
        </p:txBody>
      </p:sp>
    </p:spTree>
    <p:extLst>
      <p:ext uri="{BB962C8B-B14F-4D97-AF65-F5344CB8AC3E}">
        <p14:creationId xmlns:p14="http://schemas.microsoft.com/office/powerpoint/2010/main" val="14757517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98916" y="5729467"/>
            <a:ext cx="3345084" cy="1200329"/>
            <a:chOff x="2876309" y="1145892"/>
            <a:chExt cx="3345084" cy="1200329"/>
          </a:xfrm>
        </p:grpSpPr>
        <p:sp>
          <p:nvSpPr>
            <p:cNvPr id="15" name="TextBox 14"/>
            <p:cNvSpPr txBox="1"/>
            <p:nvPr/>
          </p:nvSpPr>
          <p:spPr>
            <a:xfrm>
              <a:off x="2876309" y="1145892"/>
              <a:ext cx="3345084"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Belonging</a:t>
              </a:r>
            </a:p>
          </p:txBody>
        </p:sp>
        <p:sp>
          <p:nvSpPr>
            <p:cNvPr id="25" name="TextBox 24"/>
            <p:cNvSpPr txBox="1"/>
            <p:nvPr/>
          </p:nvSpPr>
          <p:spPr>
            <a:xfrm>
              <a:off x="3816313" y="1756693"/>
              <a:ext cx="1091353"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To The</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sp>
          <p:nvSpPr>
            <p:cNvPr id="26" name="TextBox 25"/>
            <p:cNvSpPr txBox="1"/>
            <p:nvPr/>
          </p:nvSpPr>
          <p:spPr>
            <a:xfrm>
              <a:off x="4662721" y="1756693"/>
              <a:ext cx="1365355"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Lord</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grpSp>
      <p:sp>
        <p:nvSpPr>
          <p:cNvPr id="12" name="TextBox 11"/>
          <p:cNvSpPr txBox="1"/>
          <p:nvPr/>
        </p:nvSpPr>
        <p:spPr>
          <a:xfrm>
            <a:off x="0" y="945201"/>
            <a:ext cx="9144000" cy="3046988"/>
          </a:xfrm>
          <a:prstGeom prst="rect">
            <a:avLst/>
          </a:prstGeom>
          <a:noFill/>
        </p:spPr>
        <p:txBody>
          <a:bodyPr wrap="square" rtlCol="0">
            <a:spAutoFit/>
          </a:bodyPr>
          <a:lstStyle/>
          <a:p>
            <a:pPr algn="ctr"/>
            <a:r>
              <a:rPr lang="en-US" sz="3200" i="1" dirty="0" smtClean="0">
                <a:solidFill>
                  <a:srgbClr val="E4D9C7"/>
                </a:solidFill>
                <a:latin typeface="Adobe Garamond Pro" panose="02020502060506020403" pitchFamily="18" charset="0"/>
              </a:rPr>
              <a:t>“</a:t>
            </a:r>
            <a:r>
              <a:rPr lang="en-US" sz="3200" i="1" dirty="0" smtClean="0">
                <a:solidFill>
                  <a:srgbClr val="E4D9C7"/>
                </a:solidFill>
                <a:latin typeface="Adobe Garamond Pro" panose="02020502060506020403" pitchFamily="18" charset="0"/>
              </a:rPr>
              <a:t>…you may proclaim the </a:t>
            </a:r>
            <a:r>
              <a:rPr lang="en-US" sz="3200" i="1" dirty="0" err="1" smtClean="0">
                <a:solidFill>
                  <a:srgbClr val="E4D9C7"/>
                </a:solidFill>
                <a:latin typeface="Adobe Garamond Pro" panose="02020502060506020403" pitchFamily="18" charset="0"/>
              </a:rPr>
              <a:t>excellencies</a:t>
            </a:r>
            <a:r>
              <a:rPr lang="en-US" sz="3200" i="1" dirty="0" smtClean="0">
                <a:solidFill>
                  <a:srgbClr val="E4D9C7"/>
                </a:solidFill>
                <a:latin typeface="Adobe Garamond Pro" panose="02020502060506020403" pitchFamily="18" charset="0"/>
              </a:rPr>
              <a:t> of Him…”</a:t>
            </a:r>
          </a:p>
          <a:p>
            <a:pPr algn="ctr"/>
            <a:r>
              <a:rPr lang="en-US" sz="3200" dirty="0" smtClean="0">
                <a:solidFill>
                  <a:srgbClr val="E4D9C7"/>
                </a:solidFill>
                <a:latin typeface="Adobe Garamond Pro" panose="02020502060506020403" pitchFamily="18" charset="0"/>
              </a:rPr>
              <a:t>(1 Peter 2:9-10)</a:t>
            </a:r>
          </a:p>
          <a:p>
            <a:pPr algn="ctr"/>
            <a:endParaRPr lang="en-US" sz="3200" dirty="0">
              <a:solidFill>
                <a:srgbClr val="E4D9C7"/>
              </a:solidFill>
              <a:latin typeface="Adobe Garamond Pro" panose="02020502060506020403" pitchFamily="18" charset="0"/>
            </a:endParaRPr>
          </a:p>
          <a:p>
            <a:pPr algn="ctr"/>
            <a:r>
              <a:rPr lang="en-US" sz="3200" i="1" dirty="0" smtClean="0">
                <a:solidFill>
                  <a:srgbClr val="E4D9C7"/>
                </a:solidFill>
                <a:latin typeface="Adobe Garamond Pro" panose="02020502060506020403" pitchFamily="18" charset="0"/>
              </a:rPr>
              <a:t>“</a:t>
            </a:r>
            <a:r>
              <a:rPr lang="en-US" sz="3200" i="1" dirty="0" smtClean="0">
                <a:solidFill>
                  <a:srgbClr val="E4D9C7"/>
                </a:solidFill>
                <a:latin typeface="Adobe Garamond Pro" panose="02020502060506020403" pitchFamily="18" charset="0"/>
              </a:rPr>
              <a:t>walk in a manner worthy of the God who calls you into His own kingdom and glory”</a:t>
            </a:r>
            <a:endParaRPr lang="en-US" sz="3200" i="1" dirty="0" smtClean="0">
              <a:solidFill>
                <a:srgbClr val="E4D9C7"/>
              </a:solidFill>
              <a:latin typeface="Adobe Garamond Pro" panose="02020502060506020403" pitchFamily="18" charset="0"/>
            </a:endParaRPr>
          </a:p>
          <a:p>
            <a:pPr algn="ctr"/>
            <a:r>
              <a:rPr lang="en-US" sz="3200" dirty="0" smtClean="0">
                <a:solidFill>
                  <a:srgbClr val="E4D9C7"/>
                </a:solidFill>
                <a:latin typeface="Adobe Garamond Pro" panose="02020502060506020403" pitchFamily="18" charset="0"/>
              </a:rPr>
              <a:t>(1 Thessalonians2:12)</a:t>
            </a:r>
            <a:endParaRPr lang="en-US" sz="3200" dirty="0" smtClean="0">
              <a:solidFill>
                <a:srgbClr val="E4D9C7"/>
              </a:solidFill>
              <a:latin typeface="Adobe Garamond Pro" panose="02020502060506020403" pitchFamily="18" charset="0"/>
            </a:endParaRPr>
          </a:p>
        </p:txBody>
      </p:sp>
      <p:sp>
        <p:nvSpPr>
          <p:cNvPr id="7" name="TextBox 6"/>
          <p:cNvSpPr txBox="1"/>
          <p:nvPr/>
        </p:nvSpPr>
        <p:spPr>
          <a:xfrm>
            <a:off x="0" y="0"/>
            <a:ext cx="6671262"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We Are His People</a:t>
            </a:r>
          </a:p>
        </p:txBody>
      </p:sp>
    </p:spTree>
    <p:extLst>
      <p:ext uri="{BB962C8B-B14F-4D97-AF65-F5344CB8AC3E}">
        <p14:creationId xmlns:p14="http://schemas.microsoft.com/office/powerpoint/2010/main" val="34366569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0" y="725424"/>
            <a:ext cx="9103488" cy="2554545"/>
            <a:chOff x="0" y="503498"/>
            <a:chExt cx="9144000" cy="2554545"/>
          </a:xfrm>
        </p:grpSpPr>
        <p:sp>
          <p:nvSpPr>
            <p:cNvPr id="15" name="TextBox 14"/>
            <p:cNvSpPr txBox="1"/>
            <p:nvPr/>
          </p:nvSpPr>
          <p:spPr>
            <a:xfrm>
              <a:off x="0" y="503498"/>
              <a:ext cx="9144000" cy="2554545"/>
            </a:xfrm>
            <a:prstGeom prst="rect">
              <a:avLst/>
            </a:prstGeom>
            <a:noFill/>
          </p:spPr>
          <p:txBody>
            <a:bodyPr wrap="square" rtlCol="0">
              <a:spAutoFit/>
            </a:bodyPr>
            <a:lstStyle/>
            <a:p>
              <a:pPr algn="ctr"/>
              <a:r>
                <a:rPr lang="en-US" sz="16000" dirty="0" smtClean="0">
                  <a:solidFill>
                    <a:srgbClr val="FFCC00"/>
                  </a:solidFill>
                  <a:effectLst>
                    <a:glow rad="38100">
                      <a:schemeClr val="accent3">
                        <a:satMod val="175000"/>
                        <a:alpha val="40000"/>
                      </a:schemeClr>
                    </a:glow>
                  </a:effectLst>
                  <a:latin typeface="Al Fresco" panose="02000807000000020002" pitchFamily="50" charset="0"/>
                </a:rPr>
                <a:t>Belonging</a:t>
              </a:r>
            </a:p>
          </p:txBody>
        </p:sp>
        <p:sp>
          <p:nvSpPr>
            <p:cNvPr id="25" name="TextBox 24"/>
            <p:cNvSpPr txBox="1"/>
            <p:nvPr/>
          </p:nvSpPr>
          <p:spPr>
            <a:xfrm>
              <a:off x="2967145" y="1888492"/>
              <a:ext cx="2582914" cy="707886"/>
            </a:xfrm>
            <a:prstGeom prst="rect">
              <a:avLst/>
            </a:prstGeom>
            <a:noFill/>
          </p:spPr>
          <p:txBody>
            <a:bodyPr wrap="square" rtlCol="0">
              <a:spAutoFit/>
            </a:bodyPr>
            <a:lstStyle/>
            <a:p>
              <a:pPr algn="ctr"/>
              <a:r>
                <a:rPr lang="en-US" sz="4000" dirty="0" smtClean="0">
                  <a:solidFill>
                    <a:srgbClr val="FFCC00"/>
                  </a:solidFill>
                  <a:effectLst>
                    <a:glow rad="38100">
                      <a:schemeClr val="accent3">
                        <a:satMod val="175000"/>
                        <a:alpha val="40000"/>
                      </a:schemeClr>
                    </a:glow>
                  </a:effectLst>
                  <a:latin typeface="Adobe Garamond Pro" panose="02020502060506020403" pitchFamily="18" charset="0"/>
                </a:rPr>
                <a:t>To The</a:t>
              </a:r>
              <a:endParaRPr lang="en-US" sz="4000" dirty="0">
                <a:solidFill>
                  <a:srgbClr val="FFCC00"/>
                </a:solidFill>
                <a:effectLst>
                  <a:glow rad="38100">
                    <a:schemeClr val="accent3">
                      <a:satMod val="175000"/>
                      <a:alpha val="40000"/>
                    </a:schemeClr>
                  </a:glow>
                </a:effectLst>
                <a:latin typeface="Adobe Garamond Pro" panose="02020502060506020403" pitchFamily="18" charset="0"/>
              </a:endParaRPr>
            </a:p>
          </p:txBody>
        </p:sp>
        <p:sp>
          <p:nvSpPr>
            <p:cNvPr id="26" name="TextBox 25"/>
            <p:cNvSpPr txBox="1"/>
            <p:nvPr/>
          </p:nvSpPr>
          <p:spPr>
            <a:xfrm>
              <a:off x="5648444" y="1826937"/>
              <a:ext cx="1371431" cy="830997"/>
            </a:xfrm>
            <a:prstGeom prst="rect">
              <a:avLst/>
            </a:prstGeom>
            <a:noFill/>
          </p:spPr>
          <p:txBody>
            <a:bodyPr wrap="square" rtlCol="0">
              <a:spAutoFit/>
            </a:bodyPr>
            <a:lstStyle/>
            <a:p>
              <a:pPr algn="ctr"/>
              <a:r>
                <a:rPr lang="en-US" sz="4800" dirty="0" smtClean="0">
                  <a:solidFill>
                    <a:srgbClr val="FFCC00"/>
                  </a:solidFill>
                  <a:effectLst>
                    <a:glow rad="38100">
                      <a:schemeClr val="accent3">
                        <a:satMod val="175000"/>
                        <a:alpha val="40000"/>
                      </a:schemeClr>
                    </a:glow>
                  </a:effectLst>
                  <a:latin typeface="Adobe Garamond Pro" panose="02020502060506020403" pitchFamily="18" charset="0"/>
                </a:rPr>
                <a:t>Lord</a:t>
              </a:r>
              <a:endParaRPr lang="en-US" sz="4800" dirty="0">
                <a:solidFill>
                  <a:srgbClr val="FFCC00"/>
                </a:solidFill>
                <a:effectLst>
                  <a:glow rad="38100">
                    <a:schemeClr val="accent3">
                      <a:satMod val="175000"/>
                      <a:alpha val="40000"/>
                    </a:schemeClr>
                  </a:glow>
                </a:effectLst>
                <a:latin typeface="Adobe Garamond Pro" panose="02020502060506020403" pitchFamily="18" charset="0"/>
              </a:endParaRPr>
            </a:p>
          </p:txBody>
        </p:sp>
      </p:grpSp>
      <p:sp>
        <p:nvSpPr>
          <p:cNvPr id="29" name="Rectangle 28"/>
          <p:cNvSpPr/>
          <p:nvPr/>
        </p:nvSpPr>
        <p:spPr>
          <a:xfrm>
            <a:off x="0" y="5650992"/>
            <a:ext cx="9144000" cy="1207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1"/>
            <a:ext cx="9144000" cy="2987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0" y="2853249"/>
            <a:ext cx="9144000" cy="2554545"/>
          </a:xfrm>
          <a:prstGeom prst="rect">
            <a:avLst/>
          </a:prstGeom>
          <a:noFill/>
        </p:spPr>
        <p:txBody>
          <a:bodyPr wrap="square" rtlCol="0">
            <a:spAutoFit/>
          </a:bodyPr>
          <a:lstStyle/>
          <a:p>
            <a:pPr algn="ctr"/>
            <a:r>
              <a:rPr lang="en-US" sz="3200" i="1" dirty="0" smtClean="0">
                <a:solidFill>
                  <a:srgbClr val="E4D9C7"/>
                </a:solidFill>
                <a:latin typeface="Adobe Garamond Pro" panose="02020502060506020403" pitchFamily="18" charset="0"/>
              </a:rPr>
              <a:t>“do you not know that your body is a temple of the Holy Spirit who is in you, whom you have from God, and that you are not your own? For you have been bought with a price: therefore glorify God in your body” </a:t>
            </a:r>
          </a:p>
          <a:p>
            <a:pPr algn="ctr"/>
            <a:r>
              <a:rPr lang="en-US" sz="3200" dirty="0" smtClean="0">
                <a:solidFill>
                  <a:srgbClr val="E4D9C7"/>
                </a:solidFill>
                <a:latin typeface="Adobe Garamond Pro" panose="02020502060506020403" pitchFamily="18" charset="0"/>
              </a:rPr>
              <a:t>(1 Corinthians 6:19-20)</a:t>
            </a:r>
            <a:endParaRPr lang="en-US" sz="3200" dirty="0">
              <a:solidFill>
                <a:srgbClr val="E4D9C7"/>
              </a:solidFill>
              <a:latin typeface="Adobe Garamond Pro" panose="02020502060506020403" pitchFamily="18" charset="0"/>
            </a:endParaRPr>
          </a:p>
        </p:txBody>
      </p:sp>
    </p:spTree>
    <p:extLst>
      <p:ext uri="{BB962C8B-B14F-4D97-AF65-F5344CB8AC3E}">
        <p14:creationId xmlns:p14="http://schemas.microsoft.com/office/powerpoint/2010/main" val="525848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98916" y="5729467"/>
            <a:ext cx="3345084" cy="1200329"/>
            <a:chOff x="2876309" y="1145892"/>
            <a:chExt cx="3345084" cy="1200329"/>
          </a:xfrm>
        </p:grpSpPr>
        <p:sp>
          <p:nvSpPr>
            <p:cNvPr id="15" name="TextBox 14"/>
            <p:cNvSpPr txBox="1"/>
            <p:nvPr/>
          </p:nvSpPr>
          <p:spPr>
            <a:xfrm>
              <a:off x="2876309" y="1145892"/>
              <a:ext cx="3345084"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Belonging</a:t>
              </a:r>
            </a:p>
          </p:txBody>
        </p:sp>
        <p:sp>
          <p:nvSpPr>
            <p:cNvPr id="25" name="TextBox 24"/>
            <p:cNvSpPr txBox="1"/>
            <p:nvPr/>
          </p:nvSpPr>
          <p:spPr>
            <a:xfrm>
              <a:off x="3816313" y="1756693"/>
              <a:ext cx="1091353"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To The</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sp>
          <p:nvSpPr>
            <p:cNvPr id="26" name="TextBox 25"/>
            <p:cNvSpPr txBox="1"/>
            <p:nvPr/>
          </p:nvSpPr>
          <p:spPr>
            <a:xfrm>
              <a:off x="4662721" y="1756693"/>
              <a:ext cx="1365355"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Lord</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grpSp>
      <p:sp>
        <p:nvSpPr>
          <p:cNvPr id="12" name="TextBox 11"/>
          <p:cNvSpPr txBox="1"/>
          <p:nvPr/>
        </p:nvSpPr>
        <p:spPr>
          <a:xfrm>
            <a:off x="0" y="945201"/>
            <a:ext cx="9144000" cy="5016758"/>
          </a:xfrm>
          <a:prstGeom prst="rect">
            <a:avLst/>
          </a:prstGeom>
          <a:noFill/>
        </p:spPr>
        <p:txBody>
          <a:bodyPr wrap="square" rtlCol="0">
            <a:spAutoFit/>
          </a:bodyPr>
          <a:lstStyle/>
          <a:p>
            <a:pPr algn="ctr"/>
            <a:r>
              <a:rPr lang="en-US" sz="3200" i="1" dirty="0" smtClean="0">
                <a:solidFill>
                  <a:srgbClr val="E4D9C7"/>
                </a:solidFill>
                <a:latin typeface="Adobe Garamond Pro" panose="02020502060506020403" pitchFamily="18" charset="0"/>
              </a:rPr>
              <a:t>“For if these qualities are yours and are increasing, they render you neither useless nor unfruitful in the true knowledge of our Lord Jesus Christ. For he who lacks these qualities is blind or short-sighted, having forgotten his purification from his former sins. Therefore, brethren, be all the more diligent to make certain about His calling and choosing you; for as long as you </a:t>
            </a:r>
            <a:r>
              <a:rPr lang="en-US" sz="3200" i="1" dirty="0" smtClean="0">
                <a:solidFill>
                  <a:srgbClr val="E4D9C7"/>
                </a:solidFill>
                <a:latin typeface="Adobe Garamond Pro" panose="02020502060506020403" pitchFamily="18" charset="0"/>
              </a:rPr>
              <a:t>in this way the entrance into the eternal kingdom of our Lord and Savior Jesus Christ will be abundantly supplied to you </a:t>
            </a:r>
            <a:r>
              <a:rPr lang="en-US" sz="3200" i="1" dirty="0" smtClean="0">
                <a:solidFill>
                  <a:srgbClr val="E4D9C7"/>
                </a:solidFill>
                <a:latin typeface="Adobe Garamond Pro" panose="02020502060506020403" pitchFamily="18" charset="0"/>
              </a:rPr>
              <a:t>practice these things, you will never stumble;” </a:t>
            </a:r>
            <a:r>
              <a:rPr lang="en-US" sz="3200" dirty="0" smtClean="0">
                <a:solidFill>
                  <a:srgbClr val="E4D9C7"/>
                </a:solidFill>
                <a:latin typeface="Adobe Garamond Pro" panose="02020502060506020403" pitchFamily="18" charset="0"/>
              </a:rPr>
              <a:t>(2 Peter 1:8-10)</a:t>
            </a:r>
          </a:p>
        </p:txBody>
      </p:sp>
      <p:sp>
        <p:nvSpPr>
          <p:cNvPr id="7" name="TextBox 6"/>
          <p:cNvSpPr txBox="1"/>
          <p:nvPr/>
        </p:nvSpPr>
        <p:spPr>
          <a:xfrm>
            <a:off x="0" y="0"/>
            <a:ext cx="6671262"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We Are His People</a:t>
            </a:r>
          </a:p>
        </p:txBody>
      </p:sp>
    </p:spTree>
    <p:extLst>
      <p:ext uri="{BB962C8B-B14F-4D97-AF65-F5344CB8AC3E}">
        <p14:creationId xmlns:p14="http://schemas.microsoft.com/office/powerpoint/2010/main" val="18251265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98916" y="5729467"/>
            <a:ext cx="3345084" cy="1200329"/>
            <a:chOff x="2876309" y="1145892"/>
            <a:chExt cx="3345084" cy="1200329"/>
          </a:xfrm>
        </p:grpSpPr>
        <p:sp>
          <p:nvSpPr>
            <p:cNvPr id="15" name="TextBox 14"/>
            <p:cNvSpPr txBox="1"/>
            <p:nvPr/>
          </p:nvSpPr>
          <p:spPr>
            <a:xfrm>
              <a:off x="2876309" y="1145892"/>
              <a:ext cx="3345084"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Belonging</a:t>
              </a:r>
            </a:p>
          </p:txBody>
        </p:sp>
        <p:sp>
          <p:nvSpPr>
            <p:cNvPr id="25" name="TextBox 24"/>
            <p:cNvSpPr txBox="1"/>
            <p:nvPr/>
          </p:nvSpPr>
          <p:spPr>
            <a:xfrm>
              <a:off x="3816313" y="1756693"/>
              <a:ext cx="1091353"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To The</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sp>
          <p:nvSpPr>
            <p:cNvPr id="26" name="TextBox 25"/>
            <p:cNvSpPr txBox="1"/>
            <p:nvPr/>
          </p:nvSpPr>
          <p:spPr>
            <a:xfrm>
              <a:off x="4662721" y="1756693"/>
              <a:ext cx="1365355"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Lord</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grpSp>
      <p:sp>
        <p:nvSpPr>
          <p:cNvPr id="12" name="TextBox 11"/>
          <p:cNvSpPr txBox="1"/>
          <p:nvPr/>
        </p:nvSpPr>
        <p:spPr>
          <a:xfrm>
            <a:off x="0" y="945201"/>
            <a:ext cx="9144000" cy="2554545"/>
          </a:xfrm>
          <a:prstGeom prst="rect">
            <a:avLst/>
          </a:prstGeom>
          <a:noFill/>
        </p:spPr>
        <p:txBody>
          <a:bodyPr wrap="square" rtlCol="0">
            <a:spAutoFit/>
          </a:bodyPr>
          <a:lstStyle/>
          <a:p>
            <a:pPr algn="ctr"/>
            <a:r>
              <a:rPr lang="en-US" sz="3200" i="1" dirty="0" smtClean="0">
                <a:solidFill>
                  <a:srgbClr val="E4D9C7"/>
                </a:solidFill>
                <a:latin typeface="Adobe Garamond Pro" panose="02020502060506020403" pitchFamily="18" charset="0"/>
              </a:rPr>
              <a:t>“for in this way the entrance into the eternal kingdom of our Lord and Savior Jesus Christ will be abundantly supplied to you.” </a:t>
            </a:r>
            <a:r>
              <a:rPr lang="en-US" sz="3200" dirty="0" smtClean="0">
                <a:solidFill>
                  <a:srgbClr val="E4D9C7"/>
                </a:solidFill>
                <a:latin typeface="Adobe Garamond Pro" panose="02020502060506020403" pitchFamily="18" charset="0"/>
              </a:rPr>
              <a:t>(2 Peter 1:11)</a:t>
            </a:r>
          </a:p>
          <a:p>
            <a:pPr algn="ctr"/>
            <a:endParaRPr lang="en-US" sz="3200" dirty="0">
              <a:solidFill>
                <a:srgbClr val="E4D9C7"/>
              </a:solidFill>
              <a:latin typeface="Adobe Garamond Pro" panose="02020502060506020403" pitchFamily="18" charset="0"/>
            </a:endParaRPr>
          </a:p>
          <a:p>
            <a:pPr algn="ctr"/>
            <a:r>
              <a:rPr lang="en-US" sz="3200" dirty="0" smtClean="0">
                <a:solidFill>
                  <a:srgbClr val="E4D9C7"/>
                </a:solidFill>
                <a:latin typeface="Adobe Garamond Pro" panose="02020502060506020403" pitchFamily="18" charset="0"/>
              </a:rPr>
              <a:t>Hebrews 3:12-4:2</a:t>
            </a:r>
          </a:p>
        </p:txBody>
      </p:sp>
      <p:sp>
        <p:nvSpPr>
          <p:cNvPr id="7" name="TextBox 6"/>
          <p:cNvSpPr txBox="1"/>
          <p:nvPr/>
        </p:nvSpPr>
        <p:spPr>
          <a:xfrm>
            <a:off x="0" y="0"/>
            <a:ext cx="6671262"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We Are His People</a:t>
            </a:r>
          </a:p>
        </p:txBody>
      </p:sp>
    </p:spTree>
    <p:extLst>
      <p:ext uri="{BB962C8B-B14F-4D97-AF65-F5344CB8AC3E}">
        <p14:creationId xmlns:p14="http://schemas.microsoft.com/office/powerpoint/2010/main" val="23809229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98916" y="5729467"/>
            <a:ext cx="3345084" cy="1200329"/>
            <a:chOff x="2876309" y="1145892"/>
            <a:chExt cx="3345084" cy="1200329"/>
          </a:xfrm>
        </p:grpSpPr>
        <p:sp>
          <p:nvSpPr>
            <p:cNvPr id="15" name="TextBox 14"/>
            <p:cNvSpPr txBox="1"/>
            <p:nvPr/>
          </p:nvSpPr>
          <p:spPr>
            <a:xfrm>
              <a:off x="2876309" y="1145892"/>
              <a:ext cx="3345084"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Belonging</a:t>
              </a:r>
            </a:p>
          </p:txBody>
        </p:sp>
        <p:sp>
          <p:nvSpPr>
            <p:cNvPr id="25" name="TextBox 24"/>
            <p:cNvSpPr txBox="1"/>
            <p:nvPr/>
          </p:nvSpPr>
          <p:spPr>
            <a:xfrm>
              <a:off x="3816313" y="1756693"/>
              <a:ext cx="1091353"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To The</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sp>
          <p:nvSpPr>
            <p:cNvPr id="26" name="TextBox 25"/>
            <p:cNvSpPr txBox="1"/>
            <p:nvPr/>
          </p:nvSpPr>
          <p:spPr>
            <a:xfrm>
              <a:off x="4662721" y="1756693"/>
              <a:ext cx="1365355"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Lord</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grpSp>
      <p:sp>
        <p:nvSpPr>
          <p:cNvPr id="12" name="TextBox 11"/>
          <p:cNvSpPr txBox="1"/>
          <p:nvPr/>
        </p:nvSpPr>
        <p:spPr>
          <a:xfrm>
            <a:off x="0" y="945201"/>
            <a:ext cx="9144000" cy="5016758"/>
          </a:xfrm>
          <a:prstGeom prst="rect">
            <a:avLst/>
          </a:prstGeom>
          <a:noFill/>
        </p:spPr>
        <p:txBody>
          <a:bodyPr wrap="square" rtlCol="0">
            <a:spAutoFit/>
          </a:bodyPr>
          <a:lstStyle/>
          <a:p>
            <a:pPr algn="ctr"/>
            <a:r>
              <a:rPr lang="en-US" sz="3200" i="1" dirty="0" smtClean="0">
                <a:solidFill>
                  <a:srgbClr val="E4D9C7"/>
                </a:solidFill>
                <a:latin typeface="Adobe Garamond Pro" panose="02020502060506020403" pitchFamily="18" charset="0"/>
              </a:rPr>
              <a:t>“He made from one man every nation of mankind to live on all the face of the earth, having determined their appointed times and the boundaries of their habitation, that they would seek God, if perhaps they might grope for Him and find Him, though He is not far from each one    of us; for in Him we live and move and exist, as even some of your own poets have said, ‘For we also are His children.’ Being then the children of God, we ought not to think that the Divine Nature is like gold or silver or stone, an image formed by the art and thought of man.”</a:t>
            </a:r>
            <a:r>
              <a:rPr lang="en-US" sz="3200" dirty="0" smtClean="0"/>
              <a:t> </a:t>
            </a:r>
            <a:r>
              <a:rPr lang="en-US" sz="3200" dirty="0" smtClean="0">
                <a:solidFill>
                  <a:srgbClr val="E4D9C7"/>
                </a:solidFill>
                <a:latin typeface="Adobe Garamond Pro" panose="02020502060506020403" pitchFamily="18" charset="0"/>
              </a:rPr>
              <a:t>(Acts 17:26-29)</a:t>
            </a:r>
          </a:p>
        </p:txBody>
      </p:sp>
      <p:sp>
        <p:nvSpPr>
          <p:cNvPr id="7" name="TextBox 6"/>
          <p:cNvSpPr txBox="1"/>
          <p:nvPr/>
        </p:nvSpPr>
        <p:spPr>
          <a:xfrm>
            <a:off x="0" y="0"/>
            <a:ext cx="9144000" cy="1200329"/>
          </a:xfrm>
          <a:prstGeom prst="rect">
            <a:avLst/>
          </a:prstGeom>
          <a:noFill/>
        </p:spPr>
        <p:txBody>
          <a:bodyPr wrap="square" rtlCol="0">
            <a:spAutoFit/>
          </a:bodyPr>
          <a:lstStyle/>
          <a:p>
            <a:r>
              <a:rPr lang="en-US" sz="7200" dirty="0" smtClean="0">
                <a:solidFill>
                  <a:srgbClr val="FFCC00"/>
                </a:solidFill>
                <a:effectLst>
                  <a:glow rad="38100">
                    <a:schemeClr val="accent3">
                      <a:satMod val="175000"/>
                      <a:alpha val="40000"/>
                    </a:schemeClr>
                  </a:glow>
                </a:effectLst>
                <a:latin typeface="Al Fresco" panose="02000807000000020002" pitchFamily="50" charset="0"/>
              </a:rPr>
              <a:t>We Are His Children</a:t>
            </a:r>
          </a:p>
        </p:txBody>
      </p:sp>
    </p:spTree>
    <p:extLst>
      <p:ext uri="{BB962C8B-B14F-4D97-AF65-F5344CB8AC3E}">
        <p14:creationId xmlns:p14="http://schemas.microsoft.com/office/powerpoint/2010/main" val="24392582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98916" y="5729467"/>
            <a:ext cx="3345084" cy="1200329"/>
            <a:chOff x="2876309" y="1145892"/>
            <a:chExt cx="3345084" cy="1200329"/>
          </a:xfrm>
        </p:grpSpPr>
        <p:sp>
          <p:nvSpPr>
            <p:cNvPr id="15" name="TextBox 14"/>
            <p:cNvSpPr txBox="1"/>
            <p:nvPr/>
          </p:nvSpPr>
          <p:spPr>
            <a:xfrm>
              <a:off x="2876309" y="1145892"/>
              <a:ext cx="3345084"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Belonging</a:t>
              </a:r>
            </a:p>
          </p:txBody>
        </p:sp>
        <p:sp>
          <p:nvSpPr>
            <p:cNvPr id="25" name="TextBox 24"/>
            <p:cNvSpPr txBox="1"/>
            <p:nvPr/>
          </p:nvSpPr>
          <p:spPr>
            <a:xfrm>
              <a:off x="3816313" y="1756693"/>
              <a:ext cx="1091353"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To The</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sp>
          <p:nvSpPr>
            <p:cNvPr id="26" name="TextBox 25"/>
            <p:cNvSpPr txBox="1"/>
            <p:nvPr/>
          </p:nvSpPr>
          <p:spPr>
            <a:xfrm>
              <a:off x="4662721" y="1756693"/>
              <a:ext cx="1365355"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Lord</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grpSp>
      <p:sp>
        <p:nvSpPr>
          <p:cNvPr id="12" name="TextBox 11"/>
          <p:cNvSpPr txBox="1"/>
          <p:nvPr/>
        </p:nvSpPr>
        <p:spPr>
          <a:xfrm>
            <a:off x="0" y="945201"/>
            <a:ext cx="9144000" cy="5016758"/>
          </a:xfrm>
          <a:prstGeom prst="rect">
            <a:avLst/>
          </a:prstGeom>
          <a:noFill/>
        </p:spPr>
        <p:txBody>
          <a:bodyPr wrap="square" rtlCol="0">
            <a:spAutoFit/>
          </a:bodyPr>
          <a:lstStyle/>
          <a:p>
            <a:pPr algn="ctr"/>
            <a:r>
              <a:rPr lang="en-US" sz="3200" i="1" dirty="0" smtClean="0">
                <a:solidFill>
                  <a:srgbClr val="E4D9C7"/>
                </a:solidFill>
                <a:latin typeface="Adobe Garamond Pro" panose="02020502060506020403" pitchFamily="18" charset="0"/>
              </a:rPr>
              <a:t>“If God were your Father, you would love Me, for I proceeded forth and have come from God, for I have not even come on My own initiative, but He sent Me. Why do you not understand what I am saying? It is because you cannot hear My word. You are of your father the devil, and you want to do the desires of your father. He was a murderer from the beginning, and does not stand in the truth because there is no truth in him. Whenever he speaks a lie, he speaks from his own nature, for he is a liar and the father of lies.” </a:t>
            </a:r>
            <a:r>
              <a:rPr lang="en-US" sz="3200" dirty="0" smtClean="0">
                <a:solidFill>
                  <a:srgbClr val="E4D9C7"/>
                </a:solidFill>
                <a:latin typeface="Adobe Garamond Pro" panose="02020502060506020403" pitchFamily="18" charset="0"/>
              </a:rPr>
              <a:t>(John 8:42-44)</a:t>
            </a:r>
          </a:p>
        </p:txBody>
      </p:sp>
      <p:sp>
        <p:nvSpPr>
          <p:cNvPr id="7" name="TextBox 6"/>
          <p:cNvSpPr txBox="1"/>
          <p:nvPr/>
        </p:nvSpPr>
        <p:spPr>
          <a:xfrm>
            <a:off x="0" y="0"/>
            <a:ext cx="9144000" cy="1200329"/>
          </a:xfrm>
          <a:prstGeom prst="rect">
            <a:avLst/>
          </a:prstGeom>
          <a:noFill/>
        </p:spPr>
        <p:txBody>
          <a:bodyPr wrap="square" rtlCol="0">
            <a:spAutoFit/>
          </a:bodyPr>
          <a:lstStyle/>
          <a:p>
            <a:r>
              <a:rPr lang="en-US" sz="7200" dirty="0" smtClean="0">
                <a:solidFill>
                  <a:srgbClr val="FFCC00"/>
                </a:solidFill>
                <a:effectLst>
                  <a:glow rad="38100">
                    <a:schemeClr val="accent3">
                      <a:satMod val="175000"/>
                      <a:alpha val="40000"/>
                    </a:schemeClr>
                  </a:glow>
                </a:effectLst>
                <a:latin typeface="Al Fresco" panose="02000807000000020002" pitchFamily="50" charset="0"/>
              </a:rPr>
              <a:t>We Are His Children</a:t>
            </a:r>
          </a:p>
        </p:txBody>
      </p:sp>
    </p:spTree>
    <p:extLst>
      <p:ext uri="{BB962C8B-B14F-4D97-AF65-F5344CB8AC3E}">
        <p14:creationId xmlns:p14="http://schemas.microsoft.com/office/powerpoint/2010/main" val="8957611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98916" y="5729467"/>
            <a:ext cx="3345084" cy="1200329"/>
            <a:chOff x="2876309" y="1145892"/>
            <a:chExt cx="3345084" cy="1200329"/>
          </a:xfrm>
        </p:grpSpPr>
        <p:sp>
          <p:nvSpPr>
            <p:cNvPr id="15" name="TextBox 14"/>
            <p:cNvSpPr txBox="1"/>
            <p:nvPr/>
          </p:nvSpPr>
          <p:spPr>
            <a:xfrm>
              <a:off x="2876309" y="1145892"/>
              <a:ext cx="3345084"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Belonging</a:t>
              </a:r>
            </a:p>
          </p:txBody>
        </p:sp>
        <p:sp>
          <p:nvSpPr>
            <p:cNvPr id="25" name="TextBox 24"/>
            <p:cNvSpPr txBox="1"/>
            <p:nvPr/>
          </p:nvSpPr>
          <p:spPr>
            <a:xfrm>
              <a:off x="3816313" y="1756693"/>
              <a:ext cx="1091353"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To The</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sp>
          <p:nvSpPr>
            <p:cNvPr id="26" name="TextBox 25"/>
            <p:cNvSpPr txBox="1"/>
            <p:nvPr/>
          </p:nvSpPr>
          <p:spPr>
            <a:xfrm>
              <a:off x="4662721" y="1756693"/>
              <a:ext cx="1365355"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Lord</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grpSp>
      <p:sp>
        <p:nvSpPr>
          <p:cNvPr id="12" name="TextBox 11"/>
          <p:cNvSpPr txBox="1"/>
          <p:nvPr/>
        </p:nvSpPr>
        <p:spPr>
          <a:xfrm>
            <a:off x="0" y="945201"/>
            <a:ext cx="9144000" cy="1077218"/>
          </a:xfrm>
          <a:prstGeom prst="rect">
            <a:avLst/>
          </a:prstGeom>
          <a:noFill/>
        </p:spPr>
        <p:txBody>
          <a:bodyPr wrap="square" rtlCol="0">
            <a:spAutoFit/>
          </a:bodyPr>
          <a:lstStyle/>
          <a:p>
            <a:pPr algn="ctr"/>
            <a:r>
              <a:rPr lang="en-US" sz="3200" i="1" dirty="0" smtClean="0">
                <a:solidFill>
                  <a:srgbClr val="E4D9C7"/>
                </a:solidFill>
                <a:latin typeface="Adobe Garamond Pro" panose="02020502060506020403" pitchFamily="18" charset="0"/>
              </a:rPr>
              <a:t>“In love He predestined us to adoption as sons through Jesus Christ to Himself” </a:t>
            </a:r>
            <a:r>
              <a:rPr lang="en-US" sz="3200" dirty="0" smtClean="0">
                <a:solidFill>
                  <a:srgbClr val="E4D9C7"/>
                </a:solidFill>
                <a:latin typeface="Adobe Garamond Pro" panose="02020502060506020403" pitchFamily="18" charset="0"/>
              </a:rPr>
              <a:t>(Ephesians 1:5)</a:t>
            </a:r>
          </a:p>
        </p:txBody>
      </p:sp>
      <p:sp>
        <p:nvSpPr>
          <p:cNvPr id="7" name="TextBox 6"/>
          <p:cNvSpPr txBox="1"/>
          <p:nvPr/>
        </p:nvSpPr>
        <p:spPr>
          <a:xfrm>
            <a:off x="0" y="0"/>
            <a:ext cx="9144000" cy="1200329"/>
          </a:xfrm>
          <a:prstGeom prst="rect">
            <a:avLst/>
          </a:prstGeom>
          <a:noFill/>
        </p:spPr>
        <p:txBody>
          <a:bodyPr wrap="square" rtlCol="0">
            <a:spAutoFit/>
          </a:bodyPr>
          <a:lstStyle/>
          <a:p>
            <a:r>
              <a:rPr lang="en-US" sz="7200" dirty="0" smtClean="0">
                <a:solidFill>
                  <a:srgbClr val="FFCC00"/>
                </a:solidFill>
                <a:effectLst>
                  <a:glow rad="38100">
                    <a:schemeClr val="accent3">
                      <a:satMod val="175000"/>
                      <a:alpha val="40000"/>
                    </a:schemeClr>
                  </a:glow>
                </a:effectLst>
                <a:latin typeface="Al Fresco" panose="02000807000000020002" pitchFamily="50" charset="0"/>
              </a:rPr>
              <a:t>We Are His Children</a:t>
            </a:r>
          </a:p>
        </p:txBody>
      </p:sp>
    </p:spTree>
    <p:extLst>
      <p:ext uri="{BB962C8B-B14F-4D97-AF65-F5344CB8AC3E}">
        <p14:creationId xmlns:p14="http://schemas.microsoft.com/office/powerpoint/2010/main" val="36684928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98916" y="5729467"/>
            <a:ext cx="3345084" cy="1200329"/>
            <a:chOff x="2876309" y="1145892"/>
            <a:chExt cx="3345084" cy="1200329"/>
          </a:xfrm>
        </p:grpSpPr>
        <p:sp>
          <p:nvSpPr>
            <p:cNvPr id="15" name="TextBox 14"/>
            <p:cNvSpPr txBox="1"/>
            <p:nvPr/>
          </p:nvSpPr>
          <p:spPr>
            <a:xfrm>
              <a:off x="2876309" y="1145892"/>
              <a:ext cx="3345084"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Belonging</a:t>
              </a:r>
            </a:p>
          </p:txBody>
        </p:sp>
        <p:sp>
          <p:nvSpPr>
            <p:cNvPr id="25" name="TextBox 24"/>
            <p:cNvSpPr txBox="1"/>
            <p:nvPr/>
          </p:nvSpPr>
          <p:spPr>
            <a:xfrm>
              <a:off x="3816313" y="1756693"/>
              <a:ext cx="1091353"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To The</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sp>
          <p:nvSpPr>
            <p:cNvPr id="26" name="TextBox 25"/>
            <p:cNvSpPr txBox="1"/>
            <p:nvPr/>
          </p:nvSpPr>
          <p:spPr>
            <a:xfrm>
              <a:off x="4662721" y="1756693"/>
              <a:ext cx="1365355"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Lord</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grpSp>
      <p:sp>
        <p:nvSpPr>
          <p:cNvPr id="12" name="TextBox 11"/>
          <p:cNvSpPr txBox="1"/>
          <p:nvPr/>
        </p:nvSpPr>
        <p:spPr>
          <a:xfrm>
            <a:off x="0" y="945201"/>
            <a:ext cx="9144000" cy="1569660"/>
          </a:xfrm>
          <a:prstGeom prst="rect">
            <a:avLst/>
          </a:prstGeom>
          <a:noFill/>
        </p:spPr>
        <p:txBody>
          <a:bodyPr wrap="square" rtlCol="0">
            <a:spAutoFit/>
          </a:bodyPr>
          <a:lstStyle/>
          <a:p>
            <a:pPr algn="ctr"/>
            <a:r>
              <a:rPr lang="en-US" sz="3200" i="1" dirty="0" smtClean="0">
                <a:solidFill>
                  <a:srgbClr val="E4D9C7"/>
                </a:solidFill>
                <a:latin typeface="Adobe Garamond Pro" panose="02020502060506020403" pitchFamily="18" charset="0"/>
              </a:rPr>
              <a:t>“you are all sons of God through faith in Christ Jesus.      For all of you who were baptized into Christ have clothed yourselves with Christ.” </a:t>
            </a:r>
            <a:r>
              <a:rPr lang="en-US" sz="3200" dirty="0" smtClean="0">
                <a:solidFill>
                  <a:srgbClr val="E4D9C7"/>
                </a:solidFill>
                <a:latin typeface="Adobe Garamond Pro" panose="02020502060506020403" pitchFamily="18" charset="0"/>
              </a:rPr>
              <a:t>(Galatians 3:26-27)</a:t>
            </a:r>
          </a:p>
        </p:txBody>
      </p:sp>
      <p:sp>
        <p:nvSpPr>
          <p:cNvPr id="7" name="TextBox 6"/>
          <p:cNvSpPr txBox="1"/>
          <p:nvPr/>
        </p:nvSpPr>
        <p:spPr>
          <a:xfrm>
            <a:off x="0" y="0"/>
            <a:ext cx="9144000" cy="1200329"/>
          </a:xfrm>
          <a:prstGeom prst="rect">
            <a:avLst/>
          </a:prstGeom>
          <a:noFill/>
        </p:spPr>
        <p:txBody>
          <a:bodyPr wrap="square" rtlCol="0">
            <a:spAutoFit/>
          </a:bodyPr>
          <a:lstStyle/>
          <a:p>
            <a:r>
              <a:rPr lang="en-US" sz="7200" dirty="0" smtClean="0">
                <a:solidFill>
                  <a:srgbClr val="FFCC00"/>
                </a:solidFill>
                <a:effectLst>
                  <a:glow rad="38100">
                    <a:schemeClr val="accent3">
                      <a:satMod val="175000"/>
                      <a:alpha val="40000"/>
                    </a:schemeClr>
                  </a:glow>
                </a:effectLst>
                <a:latin typeface="Al Fresco" panose="02000807000000020002" pitchFamily="50" charset="0"/>
              </a:rPr>
              <a:t>We Are His Children</a:t>
            </a:r>
          </a:p>
        </p:txBody>
      </p:sp>
    </p:spTree>
    <p:extLst>
      <p:ext uri="{BB962C8B-B14F-4D97-AF65-F5344CB8AC3E}">
        <p14:creationId xmlns:p14="http://schemas.microsoft.com/office/powerpoint/2010/main" val="27528086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98916" y="5729467"/>
            <a:ext cx="3345084" cy="1200329"/>
            <a:chOff x="2876309" y="1145892"/>
            <a:chExt cx="3345084" cy="1200329"/>
          </a:xfrm>
        </p:grpSpPr>
        <p:sp>
          <p:nvSpPr>
            <p:cNvPr id="15" name="TextBox 14"/>
            <p:cNvSpPr txBox="1"/>
            <p:nvPr/>
          </p:nvSpPr>
          <p:spPr>
            <a:xfrm>
              <a:off x="2876309" y="1145892"/>
              <a:ext cx="3345084"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Belonging</a:t>
              </a:r>
            </a:p>
          </p:txBody>
        </p:sp>
        <p:sp>
          <p:nvSpPr>
            <p:cNvPr id="25" name="TextBox 24"/>
            <p:cNvSpPr txBox="1"/>
            <p:nvPr/>
          </p:nvSpPr>
          <p:spPr>
            <a:xfrm>
              <a:off x="3816313" y="1756693"/>
              <a:ext cx="1091353"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To The</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sp>
          <p:nvSpPr>
            <p:cNvPr id="26" name="TextBox 25"/>
            <p:cNvSpPr txBox="1"/>
            <p:nvPr/>
          </p:nvSpPr>
          <p:spPr>
            <a:xfrm>
              <a:off x="4662721" y="1756693"/>
              <a:ext cx="1365355"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Lord</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grpSp>
      <p:sp>
        <p:nvSpPr>
          <p:cNvPr id="12" name="TextBox 11"/>
          <p:cNvSpPr txBox="1"/>
          <p:nvPr/>
        </p:nvSpPr>
        <p:spPr>
          <a:xfrm>
            <a:off x="0" y="945201"/>
            <a:ext cx="9144000" cy="3539430"/>
          </a:xfrm>
          <a:prstGeom prst="rect">
            <a:avLst/>
          </a:prstGeom>
          <a:noFill/>
        </p:spPr>
        <p:txBody>
          <a:bodyPr wrap="square" rtlCol="0">
            <a:spAutoFit/>
          </a:bodyPr>
          <a:lstStyle/>
          <a:p>
            <a:pPr algn="ctr"/>
            <a:r>
              <a:rPr lang="en-US" sz="3200" i="1" dirty="0" smtClean="0">
                <a:solidFill>
                  <a:srgbClr val="E4D9C7"/>
                </a:solidFill>
                <a:latin typeface="Adobe Garamond Pro" panose="02020502060506020403" pitchFamily="18" charset="0"/>
              </a:rPr>
              <a:t>“But when the fullness of the time came, God sent forth His Son, born of a woman, born under the Law, so that He might redeem those who were under the Law, that we might receive the adoption as sons. Because you are sons, God has sent forth the Spirit of His Son into our hearts,            crying, “Abba! Father!” </a:t>
            </a:r>
          </a:p>
          <a:p>
            <a:pPr algn="ctr"/>
            <a:r>
              <a:rPr lang="en-US" sz="3200" dirty="0" smtClean="0">
                <a:solidFill>
                  <a:srgbClr val="E4D9C7"/>
                </a:solidFill>
                <a:latin typeface="Adobe Garamond Pro" panose="02020502060506020403" pitchFamily="18" charset="0"/>
              </a:rPr>
              <a:t>(Galatians 4:4-6)</a:t>
            </a:r>
          </a:p>
        </p:txBody>
      </p:sp>
      <p:sp>
        <p:nvSpPr>
          <p:cNvPr id="7" name="TextBox 6"/>
          <p:cNvSpPr txBox="1"/>
          <p:nvPr/>
        </p:nvSpPr>
        <p:spPr>
          <a:xfrm>
            <a:off x="0" y="0"/>
            <a:ext cx="9144000" cy="1200329"/>
          </a:xfrm>
          <a:prstGeom prst="rect">
            <a:avLst/>
          </a:prstGeom>
          <a:noFill/>
        </p:spPr>
        <p:txBody>
          <a:bodyPr wrap="square" rtlCol="0">
            <a:spAutoFit/>
          </a:bodyPr>
          <a:lstStyle/>
          <a:p>
            <a:r>
              <a:rPr lang="en-US" sz="7200" dirty="0" smtClean="0">
                <a:solidFill>
                  <a:srgbClr val="FFCC00"/>
                </a:solidFill>
                <a:effectLst>
                  <a:glow rad="38100">
                    <a:schemeClr val="accent3">
                      <a:satMod val="175000"/>
                      <a:alpha val="40000"/>
                    </a:schemeClr>
                  </a:glow>
                </a:effectLst>
                <a:latin typeface="Al Fresco" panose="02000807000000020002" pitchFamily="50" charset="0"/>
              </a:rPr>
              <a:t>We Are His Children</a:t>
            </a:r>
          </a:p>
        </p:txBody>
      </p:sp>
    </p:spTree>
    <p:extLst>
      <p:ext uri="{BB962C8B-B14F-4D97-AF65-F5344CB8AC3E}">
        <p14:creationId xmlns:p14="http://schemas.microsoft.com/office/powerpoint/2010/main" val="6377105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98916" y="5729467"/>
            <a:ext cx="3345084" cy="1200329"/>
            <a:chOff x="2876309" y="1145892"/>
            <a:chExt cx="3345084" cy="1200329"/>
          </a:xfrm>
        </p:grpSpPr>
        <p:sp>
          <p:nvSpPr>
            <p:cNvPr id="15" name="TextBox 14"/>
            <p:cNvSpPr txBox="1"/>
            <p:nvPr/>
          </p:nvSpPr>
          <p:spPr>
            <a:xfrm>
              <a:off x="2876309" y="1145892"/>
              <a:ext cx="3345084"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Belonging</a:t>
              </a:r>
            </a:p>
          </p:txBody>
        </p:sp>
        <p:sp>
          <p:nvSpPr>
            <p:cNvPr id="25" name="TextBox 24"/>
            <p:cNvSpPr txBox="1"/>
            <p:nvPr/>
          </p:nvSpPr>
          <p:spPr>
            <a:xfrm>
              <a:off x="3816313" y="1756693"/>
              <a:ext cx="1091353"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To The</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sp>
          <p:nvSpPr>
            <p:cNvPr id="26" name="TextBox 25"/>
            <p:cNvSpPr txBox="1"/>
            <p:nvPr/>
          </p:nvSpPr>
          <p:spPr>
            <a:xfrm>
              <a:off x="4662721" y="1756693"/>
              <a:ext cx="1365355"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Lord</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grpSp>
      <p:sp>
        <p:nvSpPr>
          <p:cNvPr id="12" name="TextBox 11"/>
          <p:cNvSpPr txBox="1"/>
          <p:nvPr/>
        </p:nvSpPr>
        <p:spPr>
          <a:xfrm>
            <a:off x="0" y="945201"/>
            <a:ext cx="9144000" cy="1569660"/>
          </a:xfrm>
          <a:prstGeom prst="rect">
            <a:avLst/>
          </a:prstGeom>
          <a:noFill/>
        </p:spPr>
        <p:txBody>
          <a:bodyPr wrap="square" rtlCol="0">
            <a:spAutoFit/>
          </a:bodyPr>
          <a:lstStyle/>
          <a:p>
            <a:pPr algn="ctr"/>
            <a:r>
              <a:rPr lang="en-US" sz="3200" i="1" dirty="0" smtClean="0">
                <a:solidFill>
                  <a:srgbClr val="E4D9C7"/>
                </a:solidFill>
                <a:latin typeface="Adobe Garamond Pro" panose="02020502060506020403" pitchFamily="18" charset="0"/>
              </a:rPr>
              <a:t>“For whoever does the will of My Father who is in heaven, he is My brother and sister and mother”</a:t>
            </a:r>
          </a:p>
          <a:p>
            <a:pPr algn="ctr"/>
            <a:r>
              <a:rPr lang="en-US" sz="3200" dirty="0" smtClean="0">
                <a:solidFill>
                  <a:srgbClr val="E4D9C7"/>
                </a:solidFill>
                <a:latin typeface="Adobe Garamond Pro" panose="02020502060506020403" pitchFamily="18" charset="0"/>
              </a:rPr>
              <a:t>(Matthew 12:50)</a:t>
            </a:r>
          </a:p>
        </p:txBody>
      </p:sp>
      <p:sp>
        <p:nvSpPr>
          <p:cNvPr id="7" name="TextBox 6"/>
          <p:cNvSpPr txBox="1"/>
          <p:nvPr/>
        </p:nvSpPr>
        <p:spPr>
          <a:xfrm>
            <a:off x="0" y="0"/>
            <a:ext cx="9144000" cy="1200329"/>
          </a:xfrm>
          <a:prstGeom prst="rect">
            <a:avLst/>
          </a:prstGeom>
          <a:noFill/>
        </p:spPr>
        <p:txBody>
          <a:bodyPr wrap="square" rtlCol="0">
            <a:spAutoFit/>
          </a:bodyPr>
          <a:lstStyle/>
          <a:p>
            <a:r>
              <a:rPr lang="en-US" sz="7200" dirty="0" smtClean="0">
                <a:solidFill>
                  <a:srgbClr val="FFCC00"/>
                </a:solidFill>
                <a:effectLst>
                  <a:glow rad="38100">
                    <a:schemeClr val="accent3">
                      <a:satMod val="175000"/>
                      <a:alpha val="40000"/>
                    </a:schemeClr>
                  </a:glow>
                </a:effectLst>
                <a:latin typeface="Al Fresco" panose="02000807000000020002" pitchFamily="50" charset="0"/>
              </a:rPr>
              <a:t>We Are His Children</a:t>
            </a:r>
          </a:p>
        </p:txBody>
      </p:sp>
    </p:spTree>
    <p:extLst>
      <p:ext uri="{BB962C8B-B14F-4D97-AF65-F5344CB8AC3E}">
        <p14:creationId xmlns:p14="http://schemas.microsoft.com/office/powerpoint/2010/main" val="1717983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98916" y="5729467"/>
            <a:ext cx="3345084" cy="1200329"/>
            <a:chOff x="2876309" y="1145892"/>
            <a:chExt cx="3345084" cy="1200329"/>
          </a:xfrm>
        </p:grpSpPr>
        <p:sp>
          <p:nvSpPr>
            <p:cNvPr id="15" name="TextBox 14"/>
            <p:cNvSpPr txBox="1"/>
            <p:nvPr/>
          </p:nvSpPr>
          <p:spPr>
            <a:xfrm>
              <a:off x="2876309" y="1145892"/>
              <a:ext cx="3345084"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Belonging</a:t>
              </a:r>
            </a:p>
          </p:txBody>
        </p:sp>
        <p:sp>
          <p:nvSpPr>
            <p:cNvPr id="25" name="TextBox 24"/>
            <p:cNvSpPr txBox="1"/>
            <p:nvPr/>
          </p:nvSpPr>
          <p:spPr>
            <a:xfrm>
              <a:off x="3816313" y="1756693"/>
              <a:ext cx="1091353"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To The</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sp>
          <p:nvSpPr>
            <p:cNvPr id="26" name="TextBox 25"/>
            <p:cNvSpPr txBox="1"/>
            <p:nvPr/>
          </p:nvSpPr>
          <p:spPr>
            <a:xfrm>
              <a:off x="4662721" y="1756693"/>
              <a:ext cx="1365355"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Lord</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grpSp>
      <p:sp>
        <p:nvSpPr>
          <p:cNvPr id="12" name="TextBox 11"/>
          <p:cNvSpPr txBox="1"/>
          <p:nvPr/>
        </p:nvSpPr>
        <p:spPr>
          <a:xfrm>
            <a:off x="0" y="945201"/>
            <a:ext cx="9144000" cy="4031873"/>
          </a:xfrm>
          <a:prstGeom prst="rect">
            <a:avLst/>
          </a:prstGeom>
          <a:noFill/>
        </p:spPr>
        <p:txBody>
          <a:bodyPr wrap="square" rtlCol="0">
            <a:spAutoFit/>
          </a:bodyPr>
          <a:lstStyle/>
          <a:p>
            <a:pPr algn="ctr"/>
            <a:r>
              <a:rPr lang="en-US" sz="3200" i="1" dirty="0" smtClean="0">
                <a:solidFill>
                  <a:srgbClr val="E4D9C7"/>
                </a:solidFill>
                <a:latin typeface="Adobe Garamond Pro" panose="02020502060506020403" pitchFamily="18" charset="0"/>
              </a:rPr>
              <a:t>“See how great a love the Father has bestowed on us, that we would be called children of God; and such we are. For this reason the world does not know us, because it did not know Him. Beloved, now we are children of God, and it has not appeared as yet what we will be. We know that when He appears, we will be like Him, because we will see Him    just as He is.”</a:t>
            </a:r>
          </a:p>
          <a:p>
            <a:pPr algn="ctr"/>
            <a:r>
              <a:rPr lang="en-US" sz="3200" dirty="0" smtClean="0">
                <a:solidFill>
                  <a:srgbClr val="E4D9C7"/>
                </a:solidFill>
                <a:latin typeface="Adobe Garamond Pro" panose="02020502060506020403" pitchFamily="18" charset="0"/>
              </a:rPr>
              <a:t>(1 John 3:1-2)</a:t>
            </a:r>
          </a:p>
        </p:txBody>
      </p:sp>
      <p:sp>
        <p:nvSpPr>
          <p:cNvPr id="7" name="TextBox 6"/>
          <p:cNvSpPr txBox="1"/>
          <p:nvPr/>
        </p:nvSpPr>
        <p:spPr>
          <a:xfrm>
            <a:off x="0" y="0"/>
            <a:ext cx="9144000" cy="1200329"/>
          </a:xfrm>
          <a:prstGeom prst="rect">
            <a:avLst/>
          </a:prstGeom>
          <a:noFill/>
        </p:spPr>
        <p:txBody>
          <a:bodyPr wrap="square" rtlCol="0">
            <a:spAutoFit/>
          </a:bodyPr>
          <a:lstStyle/>
          <a:p>
            <a:r>
              <a:rPr lang="en-US" sz="7200" dirty="0" smtClean="0">
                <a:solidFill>
                  <a:srgbClr val="FFCC00"/>
                </a:solidFill>
                <a:effectLst>
                  <a:glow rad="38100">
                    <a:schemeClr val="accent3">
                      <a:satMod val="175000"/>
                      <a:alpha val="40000"/>
                    </a:schemeClr>
                  </a:glow>
                </a:effectLst>
                <a:latin typeface="Al Fresco" panose="02000807000000020002" pitchFamily="50" charset="0"/>
              </a:rPr>
              <a:t>We Are His Children</a:t>
            </a:r>
          </a:p>
        </p:txBody>
      </p:sp>
    </p:spTree>
    <p:extLst>
      <p:ext uri="{BB962C8B-B14F-4D97-AF65-F5344CB8AC3E}">
        <p14:creationId xmlns:p14="http://schemas.microsoft.com/office/powerpoint/2010/main" val="20941947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98916" y="5729467"/>
            <a:ext cx="3345084" cy="1200329"/>
            <a:chOff x="2876309" y="1145892"/>
            <a:chExt cx="3345084" cy="1200329"/>
          </a:xfrm>
        </p:grpSpPr>
        <p:sp>
          <p:nvSpPr>
            <p:cNvPr id="15" name="TextBox 14"/>
            <p:cNvSpPr txBox="1"/>
            <p:nvPr/>
          </p:nvSpPr>
          <p:spPr>
            <a:xfrm>
              <a:off x="2876309" y="1145892"/>
              <a:ext cx="3345084"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Belonging</a:t>
              </a:r>
            </a:p>
          </p:txBody>
        </p:sp>
        <p:sp>
          <p:nvSpPr>
            <p:cNvPr id="25" name="TextBox 24"/>
            <p:cNvSpPr txBox="1"/>
            <p:nvPr/>
          </p:nvSpPr>
          <p:spPr>
            <a:xfrm>
              <a:off x="3816313" y="1756693"/>
              <a:ext cx="1091353"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To The</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sp>
          <p:nvSpPr>
            <p:cNvPr id="26" name="TextBox 25"/>
            <p:cNvSpPr txBox="1"/>
            <p:nvPr/>
          </p:nvSpPr>
          <p:spPr>
            <a:xfrm>
              <a:off x="4662721" y="1756693"/>
              <a:ext cx="1365355"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Lord</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grpSp>
      <p:sp>
        <p:nvSpPr>
          <p:cNvPr id="12" name="TextBox 11"/>
          <p:cNvSpPr txBox="1"/>
          <p:nvPr/>
        </p:nvSpPr>
        <p:spPr>
          <a:xfrm>
            <a:off x="0" y="945201"/>
            <a:ext cx="9144000" cy="2062103"/>
          </a:xfrm>
          <a:prstGeom prst="rect">
            <a:avLst/>
          </a:prstGeom>
          <a:noFill/>
        </p:spPr>
        <p:txBody>
          <a:bodyPr wrap="square" rtlCol="0">
            <a:spAutoFit/>
          </a:bodyPr>
          <a:lstStyle/>
          <a:p>
            <a:pPr algn="ctr"/>
            <a:r>
              <a:rPr lang="en-US" sz="3200" b="1" dirty="0" smtClean="0">
                <a:solidFill>
                  <a:srgbClr val="E4D9C7"/>
                </a:solidFill>
                <a:latin typeface="Adobe Garamond Pro" panose="02020502060506020403" pitchFamily="18" charset="0"/>
              </a:rPr>
              <a:t>BLESSINGS</a:t>
            </a:r>
          </a:p>
          <a:p>
            <a:pPr algn="ctr"/>
            <a:r>
              <a:rPr lang="en-US" sz="3200" i="1" dirty="0" smtClean="0">
                <a:solidFill>
                  <a:srgbClr val="E4D9C7"/>
                </a:solidFill>
                <a:latin typeface="Adobe Garamond Pro" panose="02020502060506020403" pitchFamily="18" charset="0"/>
              </a:rPr>
              <a:t>“Therefore you are no longer a slave, but a son; and if a son, then an heir through God”</a:t>
            </a:r>
          </a:p>
          <a:p>
            <a:pPr algn="ctr"/>
            <a:r>
              <a:rPr lang="en-US" sz="3200" dirty="0" smtClean="0">
                <a:solidFill>
                  <a:srgbClr val="E4D9C7"/>
                </a:solidFill>
                <a:latin typeface="Adobe Garamond Pro" panose="02020502060506020403" pitchFamily="18" charset="0"/>
              </a:rPr>
              <a:t>(Galatians 4:7)</a:t>
            </a:r>
          </a:p>
        </p:txBody>
      </p:sp>
      <p:sp>
        <p:nvSpPr>
          <p:cNvPr id="7" name="TextBox 6"/>
          <p:cNvSpPr txBox="1"/>
          <p:nvPr/>
        </p:nvSpPr>
        <p:spPr>
          <a:xfrm>
            <a:off x="0" y="0"/>
            <a:ext cx="9144000" cy="1200329"/>
          </a:xfrm>
          <a:prstGeom prst="rect">
            <a:avLst/>
          </a:prstGeom>
          <a:noFill/>
        </p:spPr>
        <p:txBody>
          <a:bodyPr wrap="square" rtlCol="0">
            <a:spAutoFit/>
          </a:bodyPr>
          <a:lstStyle/>
          <a:p>
            <a:r>
              <a:rPr lang="en-US" sz="7200" dirty="0" smtClean="0">
                <a:solidFill>
                  <a:srgbClr val="FFCC00"/>
                </a:solidFill>
                <a:effectLst>
                  <a:glow rad="38100">
                    <a:schemeClr val="accent3">
                      <a:satMod val="175000"/>
                      <a:alpha val="40000"/>
                    </a:schemeClr>
                  </a:glow>
                </a:effectLst>
                <a:latin typeface="Al Fresco" panose="02000807000000020002" pitchFamily="50" charset="0"/>
              </a:rPr>
              <a:t>We Are His Children</a:t>
            </a:r>
          </a:p>
        </p:txBody>
      </p:sp>
    </p:spTree>
    <p:extLst>
      <p:ext uri="{BB962C8B-B14F-4D97-AF65-F5344CB8AC3E}">
        <p14:creationId xmlns:p14="http://schemas.microsoft.com/office/powerpoint/2010/main" val="8689693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98916" y="5729467"/>
            <a:ext cx="3345084" cy="1200329"/>
            <a:chOff x="2876309" y="1145892"/>
            <a:chExt cx="3345084" cy="1200329"/>
          </a:xfrm>
        </p:grpSpPr>
        <p:sp>
          <p:nvSpPr>
            <p:cNvPr id="15" name="TextBox 14"/>
            <p:cNvSpPr txBox="1"/>
            <p:nvPr/>
          </p:nvSpPr>
          <p:spPr>
            <a:xfrm>
              <a:off x="2876309" y="1145892"/>
              <a:ext cx="3345084"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Belonging</a:t>
              </a:r>
            </a:p>
          </p:txBody>
        </p:sp>
        <p:sp>
          <p:nvSpPr>
            <p:cNvPr id="25" name="TextBox 24"/>
            <p:cNvSpPr txBox="1"/>
            <p:nvPr/>
          </p:nvSpPr>
          <p:spPr>
            <a:xfrm>
              <a:off x="3816313" y="1756693"/>
              <a:ext cx="1091353"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To The</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sp>
          <p:nvSpPr>
            <p:cNvPr id="26" name="TextBox 25"/>
            <p:cNvSpPr txBox="1"/>
            <p:nvPr/>
          </p:nvSpPr>
          <p:spPr>
            <a:xfrm>
              <a:off x="4662721" y="1756693"/>
              <a:ext cx="1365355"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Lord</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grpSp>
      <p:sp>
        <p:nvSpPr>
          <p:cNvPr id="12" name="TextBox 11"/>
          <p:cNvSpPr txBox="1"/>
          <p:nvPr/>
        </p:nvSpPr>
        <p:spPr>
          <a:xfrm>
            <a:off x="0" y="91761"/>
            <a:ext cx="9144000" cy="4524315"/>
          </a:xfrm>
          <a:prstGeom prst="rect">
            <a:avLst/>
          </a:prstGeom>
          <a:noFill/>
        </p:spPr>
        <p:txBody>
          <a:bodyPr wrap="square" rtlCol="0">
            <a:spAutoFit/>
          </a:bodyPr>
          <a:lstStyle/>
          <a:p>
            <a:pPr algn="ctr"/>
            <a:r>
              <a:rPr lang="en-US" sz="3200" i="1" dirty="0" smtClean="0">
                <a:solidFill>
                  <a:srgbClr val="E4D9C7"/>
                </a:solidFill>
                <a:latin typeface="Adobe Garamond Pro" panose="02020502060506020403" pitchFamily="18" charset="0"/>
              </a:rPr>
              <a:t>“Slaves, be obedient to those who are your masters  according to the flesh, with fear and trembling,                 in the sincerity of your heart, as to Christ; not by way          of </a:t>
            </a:r>
            <a:r>
              <a:rPr lang="en-US" sz="3200" i="1" dirty="0" err="1" smtClean="0">
                <a:solidFill>
                  <a:srgbClr val="E4D9C7"/>
                </a:solidFill>
                <a:latin typeface="Adobe Garamond Pro" panose="02020502060506020403" pitchFamily="18" charset="0"/>
              </a:rPr>
              <a:t>eyeservice</a:t>
            </a:r>
            <a:r>
              <a:rPr lang="en-US" sz="3200" i="1" dirty="0" smtClean="0">
                <a:solidFill>
                  <a:srgbClr val="E4D9C7"/>
                </a:solidFill>
                <a:latin typeface="Adobe Garamond Pro" panose="02020502060506020403" pitchFamily="18" charset="0"/>
              </a:rPr>
              <a:t>, as men-pleasers, but as slaves of Christ,           doing the will of God from the heart. With good will render service, as to the Lord, and not to men, knowing that whatever good thing each one does, this he will receive back from the Lord, </a:t>
            </a:r>
            <a:r>
              <a:rPr lang="en-US" sz="3200" i="1" u="sng" dirty="0" smtClean="0">
                <a:solidFill>
                  <a:srgbClr val="E4D9C7"/>
                </a:solidFill>
                <a:latin typeface="Adobe Garamond Pro" panose="02020502060506020403" pitchFamily="18" charset="0"/>
              </a:rPr>
              <a:t>whether slave or free</a:t>
            </a:r>
            <a:r>
              <a:rPr lang="en-US" sz="3200" i="1" dirty="0" smtClean="0">
                <a:solidFill>
                  <a:srgbClr val="E4D9C7"/>
                </a:solidFill>
                <a:latin typeface="Adobe Garamond Pro" panose="02020502060506020403" pitchFamily="18" charset="0"/>
              </a:rPr>
              <a:t>.” </a:t>
            </a:r>
          </a:p>
          <a:p>
            <a:pPr algn="ctr"/>
            <a:r>
              <a:rPr lang="en-US" sz="3200" dirty="0" smtClean="0">
                <a:solidFill>
                  <a:srgbClr val="E4D9C7"/>
                </a:solidFill>
                <a:latin typeface="Adobe Garamond Pro" panose="02020502060506020403" pitchFamily="18" charset="0"/>
              </a:rPr>
              <a:t>(Ephesians 6:5-6)</a:t>
            </a:r>
            <a:endParaRPr lang="en-US" sz="3200" dirty="0">
              <a:solidFill>
                <a:srgbClr val="E4D9C7"/>
              </a:solidFill>
              <a:latin typeface="Adobe Garamond Pro" panose="02020502060506020403" pitchFamily="18" charset="0"/>
            </a:endParaRPr>
          </a:p>
        </p:txBody>
      </p:sp>
    </p:spTree>
    <p:extLst>
      <p:ext uri="{BB962C8B-B14F-4D97-AF65-F5344CB8AC3E}">
        <p14:creationId xmlns:p14="http://schemas.microsoft.com/office/powerpoint/2010/main" val="32846453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98916" y="5729467"/>
            <a:ext cx="3345084" cy="1200329"/>
            <a:chOff x="2876309" y="1145892"/>
            <a:chExt cx="3345084" cy="1200329"/>
          </a:xfrm>
        </p:grpSpPr>
        <p:sp>
          <p:nvSpPr>
            <p:cNvPr id="15" name="TextBox 14"/>
            <p:cNvSpPr txBox="1"/>
            <p:nvPr/>
          </p:nvSpPr>
          <p:spPr>
            <a:xfrm>
              <a:off x="2876309" y="1145892"/>
              <a:ext cx="3345084"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Belonging</a:t>
              </a:r>
            </a:p>
          </p:txBody>
        </p:sp>
        <p:sp>
          <p:nvSpPr>
            <p:cNvPr id="25" name="TextBox 24"/>
            <p:cNvSpPr txBox="1"/>
            <p:nvPr/>
          </p:nvSpPr>
          <p:spPr>
            <a:xfrm>
              <a:off x="3816313" y="1756693"/>
              <a:ext cx="1091353"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To The</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sp>
          <p:nvSpPr>
            <p:cNvPr id="26" name="TextBox 25"/>
            <p:cNvSpPr txBox="1"/>
            <p:nvPr/>
          </p:nvSpPr>
          <p:spPr>
            <a:xfrm>
              <a:off x="4662721" y="1756693"/>
              <a:ext cx="1365355"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Lord</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grpSp>
      <p:sp>
        <p:nvSpPr>
          <p:cNvPr id="12" name="TextBox 11"/>
          <p:cNvSpPr txBox="1"/>
          <p:nvPr/>
        </p:nvSpPr>
        <p:spPr>
          <a:xfrm>
            <a:off x="0" y="945201"/>
            <a:ext cx="9144000" cy="2062103"/>
          </a:xfrm>
          <a:prstGeom prst="rect">
            <a:avLst/>
          </a:prstGeom>
          <a:noFill/>
        </p:spPr>
        <p:txBody>
          <a:bodyPr wrap="square" rtlCol="0">
            <a:spAutoFit/>
          </a:bodyPr>
          <a:lstStyle/>
          <a:p>
            <a:pPr algn="ctr"/>
            <a:r>
              <a:rPr lang="en-US" sz="3200" b="1" dirty="0" smtClean="0">
                <a:solidFill>
                  <a:srgbClr val="E4D9C7"/>
                </a:solidFill>
                <a:latin typeface="Adobe Garamond Pro" panose="02020502060506020403" pitchFamily="18" charset="0"/>
              </a:rPr>
              <a:t>BLESSINGS</a:t>
            </a:r>
          </a:p>
          <a:p>
            <a:pPr algn="ctr"/>
            <a:r>
              <a:rPr lang="en-US" sz="3200" i="1" dirty="0" smtClean="0">
                <a:solidFill>
                  <a:srgbClr val="E4D9C7"/>
                </a:solidFill>
                <a:latin typeface="Adobe Garamond Pro" panose="02020502060506020403" pitchFamily="18" charset="0"/>
              </a:rPr>
              <a:t>“and if children, heirs also, heirs of God                         and fellow heirs with Christ”</a:t>
            </a:r>
          </a:p>
          <a:p>
            <a:pPr algn="ctr"/>
            <a:r>
              <a:rPr lang="en-US" sz="3200" dirty="0" smtClean="0">
                <a:solidFill>
                  <a:srgbClr val="E4D9C7"/>
                </a:solidFill>
                <a:latin typeface="Adobe Garamond Pro" panose="02020502060506020403" pitchFamily="18" charset="0"/>
              </a:rPr>
              <a:t>(Romans 8:17)</a:t>
            </a:r>
          </a:p>
        </p:txBody>
      </p:sp>
      <p:sp>
        <p:nvSpPr>
          <p:cNvPr id="7" name="TextBox 6"/>
          <p:cNvSpPr txBox="1"/>
          <p:nvPr/>
        </p:nvSpPr>
        <p:spPr>
          <a:xfrm>
            <a:off x="0" y="0"/>
            <a:ext cx="9144000" cy="1200329"/>
          </a:xfrm>
          <a:prstGeom prst="rect">
            <a:avLst/>
          </a:prstGeom>
          <a:noFill/>
        </p:spPr>
        <p:txBody>
          <a:bodyPr wrap="square" rtlCol="0">
            <a:spAutoFit/>
          </a:bodyPr>
          <a:lstStyle/>
          <a:p>
            <a:r>
              <a:rPr lang="en-US" sz="7200" dirty="0" smtClean="0">
                <a:solidFill>
                  <a:srgbClr val="FFCC00"/>
                </a:solidFill>
                <a:effectLst>
                  <a:glow rad="38100">
                    <a:schemeClr val="accent3">
                      <a:satMod val="175000"/>
                      <a:alpha val="40000"/>
                    </a:schemeClr>
                  </a:glow>
                </a:effectLst>
                <a:latin typeface="Al Fresco" panose="02000807000000020002" pitchFamily="50" charset="0"/>
              </a:rPr>
              <a:t>We Are His Children</a:t>
            </a:r>
          </a:p>
        </p:txBody>
      </p:sp>
    </p:spTree>
    <p:extLst>
      <p:ext uri="{BB962C8B-B14F-4D97-AF65-F5344CB8AC3E}">
        <p14:creationId xmlns:p14="http://schemas.microsoft.com/office/powerpoint/2010/main" val="35017821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98916" y="5729467"/>
            <a:ext cx="3345084" cy="1200329"/>
            <a:chOff x="2876309" y="1145892"/>
            <a:chExt cx="3345084" cy="1200329"/>
          </a:xfrm>
        </p:grpSpPr>
        <p:sp>
          <p:nvSpPr>
            <p:cNvPr id="15" name="TextBox 14"/>
            <p:cNvSpPr txBox="1"/>
            <p:nvPr/>
          </p:nvSpPr>
          <p:spPr>
            <a:xfrm>
              <a:off x="2876309" y="1145892"/>
              <a:ext cx="3345084"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Belonging</a:t>
              </a:r>
            </a:p>
          </p:txBody>
        </p:sp>
        <p:sp>
          <p:nvSpPr>
            <p:cNvPr id="25" name="TextBox 24"/>
            <p:cNvSpPr txBox="1"/>
            <p:nvPr/>
          </p:nvSpPr>
          <p:spPr>
            <a:xfrm>
              <a:off x="3816313" y="1756693"/>
              <a:ext cx="1091353"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To The</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sp>
          <p:nvSpPr>
            <p:cNvPr id="26" name="TextBox 25"/>
            <p:cNvSpPr txBox="1"/>
            <p:nvPr/>
          </p:nvSpPr>
          <p:spPr>
            <a:xfrm>
              <a:off x="4662721" y="1756693"/>
              <a:ext cx="1365355"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Lord</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grpSp>
      <p:sp>
        <p:nvSpPr>
          <p:cNvPr id="12" name="TextBox 11"/>
          <p:cNvSpPr txBox="1"/>
          <p:nvPr/>
        </p:nvSpPr>
        <p:spPr>
          <a:xfrm>
            <a:off x="0" y="945201"/>
            <a:ext cx="9144000" cy="4031873"/>
          </a:xfrm>
          <a:prstGeom prst="rect">
            <a:avLst/>
          </a:prstGeom>
          <a:noFill/>
        </p:spPr>
        <p:txBody>
          <a:bodyPr wrap="square" rtlCol="0">
            <a:spAutoFit/>
          </a:bodyPr>
          <a:lstStyle/>
          <a:p>
            <a:pPr algn="ctr"/>
            <a:r>
              <a:rPr lang="en-US" sz="3200" b="1" dirty="0" smtClean="0">
                <a:solidFill>
                  <a:srgbClr val="E4D9C7"/>
                </a:solidFill>
                <a:latin typeface="Adobe Garamond Pro" panose="02020502060506020403" pitchFamily="18" charset="0"/>
              </a:rPr>
              <a:t>BLESSINGS</a:t>
            </a:r>
          </a:p>
          <a:p>
            <a:pPr algn="ctr"/>
            <a:r>
              <a:rPr lang="en-US" sz="3200" i="1" dirty="0" smtClean="0">
                <a:solidFill>
                  <a:srgbClr val="E4D9C7"/>
                </a:solidFill>
                <a:latin typeface="Adobe Garamond Pro" panose="02020502060506020403" pitchFamily="18" charset="0"/>
              </a:rPr>
              <a:t>“Blessed be the God and Father of our Lord Jesus Christ, who according to His great mercy has caused us to be born again to a living hope through the resurrection of Jesus Christ from the dead, to obtain an inheritance which is imperishable and undefiled and will not fade away,    reserved in heaven for you”</a:t>
            </a:r>
          </a:p>
          <a:p>
            <a:pPr algn="ctr"/>
            <a:r>
              <a:rPr lang="en-US" sz="3200" dirty="0" smtClean="0">
                <a:solidFill>
                  <a:srgbClr val="E4D9C7"/>
                </a:solidFill>
                <a:latin typeface="Adobe Garamond Pro" panose="02020502060506020403" pitchFamily="18" charset="0"/>
              </a:rPr>
              <a:t>(1 Peter 1:3-4)</a:t>
            </a:r>
          </a:p>
        </p:txBody>
      </p:sp>
      <p:sp>
        <p:nvSpPr>
          <p:cNvPr id="7" name="TextBox 6"/>
          <p:cNvSpPr txBox="1"/>
          <p:nvPr/>
        </p:nvSpPr>
        <p:spPr>
          <a:xfrm>
            <a:off x="0" y="0"/>
            <a:ext cx="9144000" cy="1200329"/>
          </a:xfrm>
          <a:prstGeom prst="rect">
            <a:avLst/>
          </a:prstGeom>
          <a:noFill/>
        </p:spPr>
        <p:txBody>
          <a:bodyPr wrap="square" rtlCol="0">
            <a:spAutoFit/>
          </a:bodyPr>
          <a:lstStyle/>
          <a:p>
            <a:r>
              <a:rPr lang="en-US" sz="7200" dirty="0" smtClean="0">
                <a:solidFill>
                  <a:srgbClr val="FFCC00"/>
                </a:solidFill>
                <a:effectLst>
                  <a:glow rad="38100">
                    <a:schemeClr val="accent3">
                      <a:satMod val="175000"/>
                      <a:alpha val="40000"/>
                    </a:schemeClr>
                  </a:glow>
                </a:effectLst>
                <a:latin typeface="Al Fresco" panose="02000807000000020002" pitchFamily="50" charset="0"/>
              </a:rPr>
              <a:t>We Are His Children</a:t>
            </a:r>
          </a:p>
        </p:txBody>
      </p:sp>
    </p:spTree>
    <p:extLst>
      <p:ext uri="{BB962C8B-B14F-4D97-AF65-F5344CB8AC3E}">
        <p14:creationId xmlns:p14="http://schemas.microsoft.com/office/powerpoint/2010/main" val="19025489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98916" y="5729467"/>
            <a:ext cx="3345084" cy="1200329"/>
            <a:chOff x="2876309" y="1145892"/>
            <a:chExt cx="3345084" cy="1200329"/>
          </a:xfrm>
        </p:grpSpPr>
        <p:sp>
          <p:nvSpPr>
            <p:cNvPr id="15" name="TextBox 14"/>
            <p:cNvSpPr txBox="1"/>
            <p:nvPr/>
          </p:nvSpPr>
          <p:spPr>
            <a:xfrm>
              <a:off x="2876309" y="1145892"/>
              <a:ext cx="3345084"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Belonging</a:t>
              </a:r>
            </a:p>
          </p:txBody>
        </p:sp>
        <p:sp>
          <p:nvSpPr>
            <p:cNvPr id="25" name="TextBox 24"/>
            <p:cNvSpPr txBox="1"/>
            <p:nvPr/>
          </p:nvSpPr>
          <p:spPr>
            <a:xfrm>
              <a:off x="3816313" y="1756693"/>
              <a:ext cx="1091353"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To The</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sp>
          <p:nvSpPr>
            <p:cNvPr id="26" name="TextBox 25"/>
            <p:cNvSpPr txBox="1"/>
            <p:nvPr/>
          </p:nvSpPr>
          <p:spPr>
            <a:xfrm>
              <a:off x="4662721" y="1756693"/>
              <a:ext cx="1365355"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Lord</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grpSp>
      <p:sp>
        <p:nvSpPr>
          <p:cNvPr id="12" name="TextBox 11"/>
          <p:cNvSpPr txBox="1"/>
          <p:nvPr/>
        </p:nvSpPr>
        <p:spPr>
          <a:xfrm>
            <a:off x="0" y="945201"/>
            <a:ext cx="9144000" cy="2062103"/>
          </a:xfrm>
          <a:prstGeom prst="rect">
            <a:avLst/>
          </a:prstGeom>
          <a:noFill/>
        </p:spPr>
        <p:txBody>
          <a:bodyPr wrap="square" rtlCol="0">
            <a:spAutoFit/>
          </a:bodyPr>
          <a:lstStyle/>
          <a:p>
            <a:pPr algn="ctr"/>
            <a:r>
              <a:rPr lang="en-US" sz="3200" b="1" dirty="0" smtClean="0">
                <a:solidFill>
                  <a:srgbClr val="E4D9C7"/>
                </a:solidFill>
                <a:latin typeface="Adobe Garamond Pro" panose="02020502060506020403" pitchFamily="18" charset="0"/>
              </a:rPr>
              <a:t>RESPONSIBILITIES</a:t>
            </a:r>
          </a:p>
          <a:p>
            <a:pPr algn="ctr"/>
            <a:r>
              <a:rPr lang="en-US" sz="3200" i="1" dirty="0" smtClean="0">
                <a:solidFill>
                  <a:srgbClr val="E4D9C7"/>
                </a:solidFill>
                <a:latin typeface="Adobe Garamond Pro" panose="02020502060506020403" pitchFamily="18" charset="0"/>
              </a:rPr>
              <a:t>“giving thanks to the Father, who has qualified us to share in the inheritance of the saints in Light”</a:t>
            </a:r>
          </a:p>
          <a:p>
            <a:pPr algn="ctr"/>
            <a:r>
              <a:rPr lang="en-US" sz="3200" dirty="0" smtClean="0">
                <a:solidFill>
                  <a:srgbClr val="E4D9C7"/>
                </a:solidFill>
                <a:latin typeface="Adobe Garamond Pro" panose="02020502060506020403" pitchFamily="18" charset="0"/>
              </a:rPr>
              <a:t>(Colossians 1:12)</a:t>
            </a:r>
          </a:p>
        </p:txBody>
      </p:sp>
      <p:sp>
        <p:nvSpPr>
          <p:cNvPr id="7" name="TextBox 6"/>
          <p:cNvSpPr txBox="1"/>
          <p:nvPr/>
        </p:nvSpPr>
        <p:spPr>
          <a:xfrm>
            <a:off x="0" y="0"/>
            <a:ext cx="9144000" cy="1200329"/>
          </a:xfrm>
          <a:prstGeom prst="rect">
            <a:avLst/>
          </a:prstGeom>
          <a:noFill/>
        </p:spPr>
        <p:txBody>
          <a:bodyPr wrap="square" rtlCol="0">
            <a:spAutoFit/>
          </a:bodyPr>
          <a:lstStyle/>
          <a:p>
            <a:r>
              <a:rPr lang="en-US" sz="7200" dirty="0" smtClean="0">
                <a:solidFill>
                  <a:srgbClr val="FFCC00"/>
                </a:solidFill>
                <a:effectLst>
                  <a:glow rad="38100">
                    <a:schemeClr val="accent3">
                      <a:satMod val="175000"/>
                      <a:alpha val="40000"/>
                    </a:schemeClr>
                  </a:glow>
                </a:effectLst>
                <a:latin typeface="Al Fresco" panose="02000807000000020002" pitchFamily="50" charset="0"/>
              </a:rPr>
              <a:t>We Are His Children</a:t>
            </a:r>
          </a:p>
        </p:txBody>
      </p:sp>
    </p:spTree>
    <p:extLst>
      <p:ext uri="{BB962C8B-B14F-4D97-AF65-F5344CB8AC3E}">
        <p14:creationId xmlns:p14="http://schemas.microsoft.com/office/powerpoint/2010/main" val="36689740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98916" y="5729467"/>
            <a:ext cx="3345084" cy="1200329"/>
            <a:chOff x="2876309" y="1145892"/>
            <a:chExt cx="3345084" cy="1200329"/>
          </a:xfrm>
        </p:grpSpPr>
        <p:sp>
          <p:nvSpPr>
            <p:cNvPr id="15" name="TextBox 14"/>
            <p:cNvSpPr txBox="1"/>
            <p:nvPr/>
          </p:nvSpPr>
          <p:spPr>
            <a:xfrm>
              <a:off x="2876309" y="1145892"/>
              <a:ext cx="3345084"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Belonging</a:t>
              </a:r>
            </a:p>
          </p:txBody>
        </p:sp>
        <p:sp>
          <p:nvSpPr>
            <p:cNvPr id="25" name="TextBox 24"/>
            <p:cNvSpPr txBox="1"/>
            <p:nvPr/>
          </p:nvSpPr>
          <p:spPr>
            <a:xfrm>
              <a:off x="3816313" y="1756693"/>
              <a:ext cx="1091353"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To The</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sp>
          <p:nvSpPr>
            <p:cNvPr id="26" name="TextBox 25"/>
            <p:cNvSpPr txBox="1"/>
            <p:nvPr/>
          </p:nvSpPr>
          <p:spPr>
            <a:xfrm>
              <a:off x="4662721" y="1756693"/>
              <a:ext cx="1365355"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Lord</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grpSp>
      <p:sp>
        <p:nvSpPr>
          <p:cNvPr id="12" name="TextBox 11"/>
          <p:cNvSpPr txBox="1"/>
          <p:nvPr/>
        </p:nvSpPr>
        <p:spPr>
          <a:xfrm>
            <a:off x="0" y="945201"/>
            <a:ext cx="9144000" cy="4524315"/>
          </a:xfrm>
          <a:prstGeom prst="rect">
            <a:avLst/>
          </a:prstGeom>
          <a:noFill/>
        </p:spPr>
        <p:txBody>
          <a:bodyPr wrap="square" rtlCol="0">
            <a:spAutoFit/>
          </a:bodyPr>
          <a:lstStyle/>
          <a:p>
            <a:pPr algn="ctr"/>
            <a:r>
              <a:rPr lang="en-US" sz="3200" b="1" dirty="0" smtClean="0">
                <a:solidFill>
                  <a:srgbClr val="E4D9C7"/>
                </a:solidFill>
                <a:latin typeface="Adobe Garamond Pro" panose="02020502060506020403" pitchFamily="18" charset="0"/>
              </a:rPr>
              <a:t>RESPONSIBILITIES</a:t>
            </a:r>
          </a:p>
          <a:p>
            <a:pPr algn="ctr"/>
            <a:r>
              <a:rPr lang="en-US" sz="3200" i="1" dirty="0" smtClean="0">
                <a:solidFill>
                  <a:srgbClr val="E4D9C7"/>
                </a:solidFill>
                <a:latin typeface="Adobe Garamond Pro" panose="02020502060506020403" pitchFamily="18" charset="0"/>
              </a:rPr>
              <a:t>“Now the deeds of the flesh are evident, which are: immorality, impurity, sensuality, idolatry, sorcery, enmities, strife, jealousy, outbursts of anger, disputes, dissensions, factions, envying, drunkenness, carousing, and things like these, of which I forewarn you, just as I have forewarned you, that those who practice such things </a:t>
            </a:r>
            <a:r>
              <a:rPr lang="en-US" sz="3200" i="1" u="sng" dirty="0" smtClean="0">
                <a:solidFill>
                  <a:srgbClr val="E4D9C7"/>
                </a:solidFill>
                <a:latin typeface="Adobe Garamond Pro" panose="02020502060506020403" pitchFamily="18" charset="0"/>
              </a:rPr>
              <a:t>will not inherit</a:t>
            </a:r>
            <a:r>
              <a:rPr lang="en-US" sz="3200" i="1" dirty="0" smtClean="0">
                <a:solidFill>
                  <a:srgbClr val="E4D9C7"/>
                </a:solidFill>
                <a:latin typeface="Adobe Garamond Pro" panose="02020502060506020403" pitchFamily="18" charset="0"/>
              </a:rPr>
              <a:t> the kingdom of God.”</a:t>
            </a:r>
          </a:p>
          <a:p>
            <a:pPr algn="ctr"/>
            <a:r>
              <a:rPr lang="en-US" sz="3200" dirty="0" smtClean="0">
                <a:solidFill>
                  <a:srgbClr val="E4D9C7"/>
                </a:solidFill>
                <a:latin typeface="Adobe Garamond Pro" panose="02020502060506020403" pitchFamily="18" charset="0"/>
              </a:rPr>
              <a:t>(Galatians 5:19-21)</a:t>
            </a:r>
          </a:p>
        </p:txBody>
      </p:sp>
      <p:sp>
        <p:nvSpPr>
          <p:cNvPr id="7" name="TextBox 6"/>
          <p:cNvSpPr txBox="1"/>
          <p:nvPr/>
        </p:nvSpPr>
        <p:spPr>
          <a:xfrm>
            <a:off x="0" y="0"/>
            <a:ext cx="9144000" cy="1200329"/>
          </a:xfrm>
          <a:prstGeom prst="rect">
            <a:avLst/>
          </a:prstGeom>
          <a:noFill/>
        </p:spPr>
        <p:txBody>
          <a:bodyPr wrap="square" rtlCol="0">
            <a:spAutoFit/>
          </a:bodyPr>
          <a:lstStyle/>
          <a:p>
            <a:r>
              <a:rPr lang="en-US" sz="7200" dirty="0" smtClean="0">
                <a:solidFill>
                  <a:srgbClr val="FFCC00"/>
                </a:solidFill>
                <a:effectLst>
                  <a:glow rad="38100">
                    <a:schemeClr val="accent3">
                      <a:satMod val="175000"/>
                      <a:alpha val="40000"/>
                    </a:schemeClr>
                  </a:glow>
                </a:effectLst>
                <a:latin typeface="Al Fresco" panose="02000807000000020002" pitchFamily="50" charset="0"/>
              </a:rPr>
              <a:t>We Are His Children</a:t>
            </a:r>
          </a:p>
        </p:txBody>
      </p:sp>
    </p:spTree>
    <p:extLst>
      <p:ext uri="{BB962C8B-B14F-4D97-AF65-F5344CB8AC3E}">
        <p14:creationId xmlns:p14="http://schemas.microsoft.com/office/powerpoint/2010/main" val="22016523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98916" y="5729467"/>
            <a:ext cx="3345084" cy="1200329"/>
            <a:chOff x="2876309" y="1145892"/>
            <a:chExt cx="3345084" cy="1200329"/>
          </a:xfrm>
        </p:grpSpPr>
        <p:sp>
          <p:nvSpPr>
            <p:cNvPr id="15" name="TextBox 14"/>
            <p:cNvSpPr txBox="1"/>
            <p:nvPr/>
          </p:nvSpPr>
          <p:spPr>
            <a:xfrm>
              <a:off x="2876309" y="1145892"/>
              <a:ext cx="3345084"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Belonging</a:t>
              </a:r>
            </a:p>
          </p:txBody>
        </p:sp>
        <p:sp>
          <p:nvSpPr>
            <p:cNvPr id="25" name="TextBox 24"/>
            <p:cNvSpPr txBox="1"/>
            <p:nvPr/>
          </p:nvSpPr>
          <p:spPr>
            <a:xfrm>
              <a:off x="3816313" y="1756693"/>
              <a:ext cx="1091353"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To The</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sp>
          <p:nvSpPr>
            <p:cNvPr id="26" name="TextBox 25"/>
            <p:cNvSpPr txBox="1"/>
            <p:nvPr/>
          </p:nvSpPr>
          <p:spPr>
            <a:xfrm>
              <a:off x="4662721" y="1756693"/>
              <a:ext cx="1365355"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Lord</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grpSp>
      <p:sp>
        <p:nvSpPr>
          <p:cNvPr id="12" name="TextBox 11"/>
          <p:cNvSpPr txBox="1"/>
          <p:nvPr/>
        </p:nvSpPr>
        <p:spPr>
          <a:xfrm>
            <a:off x="0" y="945201"/>
            <a:ext cx="9144000" cy="4524315"/>
          </a:xfrm>
          <a:prstGeom prst="rect">
            <a:avLst/>
          </a:prstGeom>
          <a:noFill/>
        </p:spPr>
        <p:txBody>
          <a:bodyPr wrap="square" rtlCol="0">
            <a:spAutoFit/>
          </a:bodyPr>
          <a:lstStyle/>
          <a:p>
            <a:pPr algn="ctr"/>
            <a:r>
              <a:rPr lang="en-US" sz="3200" b="1" dirty="0" smtClean="0">
                <a:solidFill>
                  <a:srgbClr val="E4D9C7"/>
                </a:solidFill>
                <a:latin typeface="Adobe Garamond Pro" panose="02020502060506020403" pitchFamily="18" charset="0"/>
              </a:rPr>
              <a:t>RESPONSIBILITIES</a:t>
            </a:r>
          </a:p>
          <a:p>
            <a:pPr algn="ctr"/>
            <a:r>
              <a:rPr lang="en-US" sz="3200" i="1" dirty="0" smtClean="0">
                <a:solidFill>
                  <a:srgbClr val="E4D9C7"/>
                </a:solidFill>
                <a:latin typeface="Adobe Garamond Pro" panose="02020502060506020403" pitchFamily="18" charset="0"/>
              </a:rPr>
              <a:t>“But the one who joins himself to the Lord is one spirit with Him. Flee immorality. Every other sin that a man commits is outside the body, but the immoral man sins against his own body. Or do you not know that your body is a temple  of the Holy Spirit who is in you, whom you have from God, and that you are not your own? For you have been bought with a price: therefore glorify God in your body”</a:t>
            </a:r>
          </a:p>
          <a:p>
            <a:pPr algn="ctr"/>
            <a:r>
              <a:rPr lang="en-US" sz="3200" dirty="0" smtClean="0">
                <a:solidFill>
                  <a:srgbClr val="E4D9C7"/>
                </a:solidFill>
                <a:latin typeface="Adobe Garamond Pro" panose="02020502060506020403" pitchFamily="18" charset="0"/>
              </a:rPr>
              <a:t>(</a:t>
            </a:r>
            <a:r>
              <a:rPr lang="en-US" sz="3200" dirty="0">
                <a:solidFill>
                  <a:srgbClr val="E4D9C7"/>
                </a:solidFill>
                <a:latin typeface="Adobe Garamond Pro" panose="02020502060506020403" pitchFamily="18" charset="0"/>
              </a:rPr>
              <a:t>1</a:t>
            </a:r>
            <a:r>
              <a:rPr lang="en-US" sz="3200" dirty="0" smtClean="0">
                <a:solidFill>
                  <a:srgbClr val="E4D9C7"/>
                </a:solidFill>
                <a:latin typeface="Adobe Garamond Pro" panose="02020502060506020403" pitchFamily="18" charset="0"/>
              </a:rPr>
              <a:t> Corinthians 6:17-20)</a:t>
            </a:r>
          </a:p>
        </p:txBody>
      </p:sp>
      <p:sp>
        <p:nvSpPr>
          <p:cNvPr id="7" name="TextBox 6"/>
          <p:cNvSpPr txBox="1"/>
          <p:nvPr/>
        </p:nvSpPr>
        <p:spPr>
          <a:xfrm>
            <a:off x="0" y="0"/>
            <a:ext cx="9144000" cy="1200329"/>
          </a:xfrm>
          <a:prstGeom prst="rect">
            <a:avLst/>
          </a:prstGeom>
          <a:noFill/>
        </p:spPr>
        <p:txBody>
          <a:bodyPr wrap="square" rtlCol="0">
            <a:spAutoFit/>
          </a:bodyPr>
          <a:lstStyle/>
          <a:p>
            <a:r>
              <a:rPr lang="en-US" sz="7200" dirty="0" smtClean="0">
                <a:solidFill>
                  <a:srgbClr val="FFCC00"/>
                </a:solidFill>
                <a:effectLst>
                  <a:glow rad="38100">
                    <a:schemeClr val="accent3">
                      <a:satMod val="175000"/>
                      <a:alpha val="40000"/>
                    </a:schemeClr>
                  </a:glow>
                </a:effectLst>
                <a:latin typeface="Al Fresco" panose="02000807000000020002" pitchFamily="50" charset="0"/>
              </a:rPr>
              <a:t>We Are His Children</a:t>
            </a:r>
          </a:p>
        </p:txBody>
      </p:sp>
    </p:spTree>
    <p:extLst>
      <p:ext uri="{BB962C8B-B14F-4D97-AF65-F5344CB8AC3E}">
        <p14:creationId xmlns:p14="http://schemas.microsoft.com/office/powerpoint/2010/main" val="22487208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98916" y="5729467"/>
            <a:ext cx="3345084" cy="1200329"/>
            <a:chOff x="2876309" y="1145892"/>
            <a:chExt cx="3345084" cy="1200329"/>
          </a:xfrm>
        </p:grpSpPr>
        <p:sp>
          <p:nvSpPr>
            <p:cNvPr id="15" name="TextBox 14"/>
            <p:cNvSpPr txBox="1"/>
            <p:nvPr/>
          </p:nvSpPr>
          <p:spPr>
            <a:xfrm>
              <a:off x="2876309" y="1145892"/>
              <a:ext cx="3345084"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Belonging</a:t>
              </a:r>
            </a:p>
          </p:txBody>
        </p:sp>
        <p:sp>
          <p:nvSpPr>
            <p:cNvPr id="25" name="TextBox 24"/>
            <p:cNvSpPr txBox="1"/>
            <p:nvPr/>
          </p:nvSpPr>
          <p:spPr>
            <a:xfrm>
              <a:off x="3816313" y="1756693"/>
              <a:ext cx="1091353"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To The</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sp>
          <p:nvSpPr>
            <p:cNvPr id="26" name="TextBox 25"/>
            <p:cNvSpPr txBox="1"/>
            <p:nvPr/>
          </p:nvSpPr>
          <p:spPr>
            <a:xfrm>
              <a:off x="4662721" y="1756693"/>
              <a:ext cx="1365355"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Lord</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grpSp>
      <p:sp>
        <p:nvSpPr>
          <p:cNvPr id="12" name="TextBox 11"/>
          <p:cNvSpPr txBox="1"/>
          <p:nvPr/>
        </p:nvSpPr>
        <p:spPr>
          <a:xfrm>
            <a:off x="0" y="945201"/>
            <a:ext cx="9144000" cy="5509200"/>
          </a:xfrm>
          <a:prstGeom prst="rect">
            <a:avLst/>
          </a:prstGeom>
          <a:noFill/>
        </p:spPr>
        <p:txBody>
          <a:bodyPr wrap="square" rtlCol="0">
            <a:spAutoFit/>
          </a:bodyPr>
          <a:lstStyle/>
          <a:p>
            <a:pPr algn="ctr"/>
            <a:r>
              <a:rPr lang="en-US" sz="3200" b="1" dirty="0" smtClean="0">
                <a:solidFill>
                  <a:srgbClr val="E4D9C7"/>
                </a:solidFill>
                <a:latin typeface="Adobe Garamond Pro" panose="02020502060506020403" pitchFamily="18" charset="0"/>
              </a:rPr>
              <a:t>RESPONSIBILITIES</a:t>
            </a:r>
          </a:p>
          <a:p>
            <a:pPr algn="ctr"/>
            <a:r>
              <a:rPr lang="en-US" sz="3200" i="1" dirty="0" smtClean="0">
                <a:solidFill>
                  <a:srgbClr val="E4D9C7"/>
                </a:solidFill>
                <a:latin typeface="Adobe Garamond Pro" panose="02020502060506020403" pitchFamily="18" charset="0"/>
              </a:rPr>
              <a:t>“Therefore, do not throw away your confidence, which has a great reward. For you have need of endurance, so that when you have done the will of God, you may receive what was promised. </a:t>
            </a:r>
            <a:r>
              <a:rPr lang="en-US" sz="3200" i="1" cap="small" dirty="0" smtClean="0">
                <a:solidFill>
                  <a:srgbClr val="E4D9C7"/>
                </a:solidFill>
                <a:effectLst/>
                <a:latin typeface="Adobe Garamond Pro" panose="02020502060506020403" pitchFamily="18" charset="0"/>
              </a:rPr>
              <a:t>For yet in a very little while</a:t>
            </a:r>
            <a:r>
              <a:rPr lang="en-US" sz="3200" i="1" dirty="0" smtClean="0">
                <a:solidFill>
                  <a:srgbClr val="E4D9C7"/>
                </a:solidFill>
                <a:latin typeface="Adobe Garamond Pro" panose="02020502060506020403" pitchFamily="18" charset="0"/>
              </a:rPr>
              <a:t>, </a:t>
            </a:r>
            <a:r>
              <a:rPr lang="en-US" sz="3200" i="1" cap="small" dirty="0" smtClean="0">
                <a:solidFill>
                  <a:srgbClr val="E4D9C7"/>
                </a:solidFill>
                <a:effectLst/>
                <a:latin typeface="Adobe Garamond Pro" panose="02020502060506020403" pitchFamily="18" charset="0"/>
              </a:rPr>
              <a:t>He who is coming will come, and will not delay</a:t>
            </a:r>
            <a:r>
              <a:rPr lang="en-US" sz="3200" i="1" dirty="0" smtClean="0">
                <a:solidFill>
                  <a:srgbClr val="E4D9C7"/>
                </a:solidFill>
                <a:latin typeface="Adobe Garamond Pro" panose="02020502060506020403" pitchFamily="18" charset="0"/>
              </a:rPr>
              <a:t>. </a:t>
            </a:r>
            <a:r>
              <a:rPr lang="en-US" sz="3200" i="1" cap="small" dirty="0" smtClean="0">
                <a:solidFill>
                  <a:srgbClr val="E4D9C7"/>
                </a:solidFill>
                <a:effectLst/>
                <a:latin typeface="Adobe Garamond Pro" panose="02020502060506020403" pitchFamily="18" charset="0"/>
              </a:rPr>
              <a:t>But My righteous one shall live by faith</a:t>
            </a:r>
            <a:r>
              <a:rPr lang="en-US" sz="3200" i="1" dirty="0" smtClean="0">
                <a:solidFill>
                  <a:srgbClr val="E4D9C7"/>
                </a:solidFill>
                <a:latin typeface="Adobe Garamond Pro" panose="02020502060506020403" pitchFamily="18" charset="0"/>
              </a:rPr>
              <a:t>; </a:t>
            </a:r>
            <a:r>
              <a:rPr lang="en-US" sz="3200" i="1" cap="small" dirty="0" smtClean="0">
                <a:solidFill>
                  <a:srgbClr val="E4D9C7"/>
                </a:solidFill>
                <a:effectLst/>
                <a:latin typeface="Adobe Garamond Pro" panose="02020502060506020403" pitchFamily="18" charset="0"/>
              </a:rPr>
              <a:t>And if he shrinks back, My soul has no pleasure in him</a:t>
            </a:r>
            <a:r>
              <a:rPr lang="en-US" sz="3200" i="1" dirty="0" smtClean="0">
                <a:solidFill>
                  <a:srgbClr val="E4D9C7"/>
                </a:solidFill>
                <a:latin typeface="Adobe Garamond Pro" panose="02020502060506020403" pitchFamily="18" charset="0"/>
              </a:rPr>
              <a:t>.</a:t>
            </a:r>
          </a:p>
          <a:p>
            <a:pPr algn="ctr"/>
            <a:r>
              <a:rPr lang="en-US" sz="3200" i="1" dirty="0" smtClean="0">
                <a:solidFill>
                  <a:srgbClr val="E4D9C7"/>
                </a:solidFill>
                <a:latin typeface="Adobe Garamond Pro" panose="02020502060506020403" pitchFamily="18" charset="0"/>
              </a:rPr>
              <a:t>But we are not of those who shrink back to destruction, but of those who have faith to the preserving of the soul”</a:t>
            </a:r>
          </a:p>
          <a:p>
            <a:r>
              <a:rPr lang="en-US" sz="3200" dirty="0" smtClean="0">
                <a:solidFill>
                  <a:srgbClr val="E4D9C7"/>
                </a:solidFill>
                <a:latin typeface="Adobe Garamond Pro" panose="02020502060506020403" pitchFamily="18" charset="0"/>
              </a:rPr>
              <a:t>              (</a:t>
            </a:r>
            <a:r>
              <a:rPr lang="en-US" sz="3200" dirty="0" smtClean="0">
                <a:solidFill>
                  <a:srgbClr val="E4D9C7"/>
                </a:solidFill>
                <a:latin typeface="Adobe Garamond Pro" panose="02020502060506020403" pitchFamily="18" charset="0"/>
              </a:rPr>
              <a:t>Hebrews 10:35-39</a:t>
            </a:r>
            <a:r>
              <a:rPr lang="en-US" sz="3200" dirty="0" smtClean="0">
                <a:solidFill>
                  <a:srgbClr val="E4D9C7"/>
                </a:solidFill>
                <a:latin typeface="Adobe Garamond Pro" panose="02020502060506020403" pitchFamily="18" charset="0"/>
              </a:rPr>
              <a:t>)</a:t>
            </a:r>
          </a:p>
        </p:txBody>
      </p:sp>
      <p:sp>
        <p:nvSpPr>
          <p:cNvPr id="7" name="TextBox 6"/>
          <p:cNvSpPr txBox="1"/>
          <p:nvPr/>
        </p:nvSpPr>
        <p:spPr>
          <a:xfrm>
            <a:off x="0" y="0"/>
            <a:ext cx="9144000" cy="1200329"/>
          </a:xfrm>
          <a:prstGeom prst="rect">
            <a:avLst/>
          </a:prstGeom>
          <a:noFill/>
        </p:spPr>
        <p:txBody>
          <a:bodyPr wrap="square" rtlCol="0">
            <a:spAutoFit/>
          </a:bodyPr>
          <a:lstStyle/>
          <a:p>
            <a:r>
              <a:rPr lang="en-US" sz="7200" dirty="0" smtClean="0">
                <a:solidFill>
                  <a:srgbClr val="FFCC00"/>
                </a:solidFill>
                <a:effectLst>
                  <a:glow rad="38100">
                    <a:schemeClr val="accent3">
                      <a:satMod val="175000"/>
                      <a:alpha val="40000"/>
                    </a:schemeClr>
                  </a:glow>
                </a:effectLst>
                <a:latin typeface="Al Fresco" panose="02000807000000020002" pitchFamily="50" charset="0"/>
              </a:rPr>
              <a:t>We Are His Children</a:t>
            </a:r>
          </a:p>
        </p:txBody>
      </p:sp>
    </p:spTree>
    <p:extLst>
      <p:ext uri="{BB962C8B-B14F-4D97-AF65-F5344CB8AC3E}">
        <p14:creationId xmlns:p14="http://schemas.microsoft.com/office/powerpoint/2010/main" val="16962792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98916" y="5729467"/>
            <a:ext cx="3345084" cy="1200329"/>
            <a:chOff x="2876309" y="1145892"/>
            <a:chExt cx="3345084" cy="1200329"/>
          </a:xfrm>
        </p:grpSpPr>
        <p:sp>
          <p:nvSpPr>
            <p:cNvPr id="15" name="TextBox 14"/>
            <p:cNvSpPr txBox="1"/>
            <p:nvPr/>
          </p:nvSpPr>
          <p:spPr>
            <a:xfrm>
              <a:off x="2876309" y="1145892"/>
              <a:ext cx="3345084"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Belonging</a:t>
              </a:r>
            </a:p>
          </p:txBody>
        </p:sp>
        <p:sp>
          <p:nvSpPr>
            <p:cNvPr id="25" name="TextBox 24"/>
            <p:cNvSpPr txBox="1"/>
            <p:nvPr/>
          </p:nvSpPr>
          <p:spPr>
            <a:xfrm>
              <a:off x="3816313" y="1756693"/>
              <a:ext cx="1091353"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To The</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sp>
          <p:nvSpPr>
            <p:cNvPr id="26" name="TextBox 25"/>
            <p:cNvSpPr txBox="1"/>
            <p:nvPr/>
          </p:nvSpPr>
          <p:spPr>
            <a:xfrm>
              <a:off x="4662721" y="1756693"/>
              <a:ext cx="1365355"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Lord</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grpSp>
      <p:sp>
        <p:nvSpPr>
          <p:cNvPr id="12" name="TextBox 11"/>
          <p:cNvSpPr txBox="1"/>
          <p:nvPr/>
        </p:nvSpPr>
        <p:spPr>
          <a:xfrm>
            <a:off x="0" y="945201"/>
            <a:ext cx="9144000" cy="2062103"/>
          </a:xfrm>
          <a:prstGeom prst="rect">
            <a:avLst/>
          </a:prstGeom>
          <a:noFill/>
        </p:spPr>
        <p:txBody>
          <a:bodyPr wrap="square" rtlCol="0">
            <a:spAutoFit/>
          </a:bodyPr>
          <a:lstStyle/>
          <a:p>
            <a:pPr algn="ctr"/>
            <a:r>
              <a:rPr lang="en-US" sz="3200" i="1" dirty="0" smtClean="0">
                <a:solidFill>
                  <a:srgbClr val="E4D9C7"/>
                </a:solidFill>
                <a:latin typeface="Adobe Garamond Pro" panose="02020502060506020403" pitchFamily="18" charset="0"/>
              </a:rPr>
              <a:t>“I do not ask You to take them out of the world, but to keep them from the evil one. They are not of the world,               even as I am not of the world.”</a:t>
            </a:r>
          </a:p>
          <a:p>
            <a:pPr algn="ctr"/>
            <a:r>
              <a:rPr lang="en-US" sz="3200" dirty="0" smtClean="0">
                <a:solidFill>
                  <a:srgbClr val="E4D9C7"/>
                </a:solidFill>
                <a:latin typeface="Adobe Garamond Pro" panose="02020502060506020403" pitchFamily="18" charset="0"/>
              </a:rPr>
              <a:t>(</a:t>
            </a:r>
            <a:r>
              <a:rPr lang="en-US" sz="3200" dirty="0" smtClean="0">
                <a:solidFill>
                  <a:srgbClr val="E4D9C7"/>
                </a:solidFill>
                <a:latin typeface="Adobe Garamond Pro" panose="02020502060506020403" pitchFamily="18" charset="0"/>
              </a:rPr>
              <a:t>John 17:15-16</a:t>
            </a:r>
            <a:r>
              <a:rPr lang="en-US" sz="3200" dirty="0" smtClean="0">
                <a:solidFill>
                  <a:srgbClr val="E4D9C7"/>
                </a:solidFill>
                <a:latin typeface="Adobe Garamond Pro" panose="02020502060506020403" pitchFamily="18" charset="0"/>
              </a:rPr>
              <a:t>)</a:t>
            </a:r>
          </a:p>
        </p:txBody>
      </p:sp>
      <p:sp>
        <p:nvSpPr>
          <p:cNvPr id="7" name="TextBox 6"/>
          <p:cNvSpPr txBox="1"/>
          <p:nvPr/>
        </p:nvSpPr>
        <p:spPr>
          <a:xfrm>
            <a:off x="0" y="0"/>
            <a:ext cx="9144000" cy="1200329"/>
          </a:xfrm>
          <a:prstGeom prst="rect">
            <a:avLst/>
          </a:prstGeom>
          <a:noFill/>
        </p:spPr>
        <p:txBody>
          <a:bodyPr wrap="square" rtlCol="0">
            <a:spAutoFit/>
          </a:bodyPr>
          <a:lstStyle/>
          <a:p>
            <a:r>
              <a:rPr lang="en-US" sz="7200" dirty="0" smtClean="0">
                <a:solidFill>
                  <a:srgbClr val="FFCC00"/>
                </a:solidFill>
                <a:effectLst>
                  <a:glow rad="38100">
                    <a:schemeClr val="accent3">
                      <a:satMod val="175000"/>
                      <a:alpha val="40000"/>
                    </a:schemeClr>
                  </a:glow>
                </a:effectLst>
                <a:latin typeface="Al Fresco" panose="02000807000000020002" pitchFamily="50" charset="0"/>
              </a:rPr>
              <a:t>We Are A Pilgrim</a:t>
            </a:r>
          </a:p>
        </p:txBody>
      </p:sp>
    </p:spTree>
    <p:extLst>
      <p:ext uri="{BB962C8B-B14F-4D97-AF65-F5344CB8AC3E}">
        <p14:creationId xmlns:p14="http://schemas.microsoft.com/office/powerpoint/2010/main" val="378712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98916" y="5729467"/>
            <a:ext cx="3345084" cy="1200329"/>
            <a:chOff x="2876309" y="1145892"/>
            <a:chExt cx="3345084" cy="1200329"/>
          </a:xfrm>
        </p:grpSpPr>
        <p:sp>
          <p:nvSpPr>
            <p:cNvPr id="15" name="TextBox 14"/>
            <p:cNvSpPr txBox="1"/>
            <p:nvPr/>
          </p:nvSpPr>
          <p:spPr>
            <a:xfrm>
              <a:off x="2876309" y="1145892"/>
              <a:ext cx="3345084"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Belonging</a:t>
              </a:r>
            </a:p>
          </p:txBody>
        </p:sp>
        <p:sp>
          <p:nvSpPr>
            <p:cNvPr id="25" name="TextBox 24"/>
            <p:cNvSpPr txBox="1"/>
            <p:nvPr/>
          </p:nvSpPr>
          <p:spPr>
            <a:xfrm>
              <a:off x="3816313" y="1756693"/>
              <a:ext cx="1091353"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To The</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sp>
          <p:nvSpPr>
            <p:cNvPr id="26" name="TextBox 25"/>
            <p:cNvSpPr txBox="1"/>
            <p:nvPr/>
          </p:nvSpPr>
          <p:spPr>
            <a:xfrm>
              <a:off x="4662721" y="1756693"/>
              <a:ext cx="1365355"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Lord</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grpSp>
      <p:sp>
        <p:nvSpPr>
          <p:cNvPr id="12" name="TextBox 11"/>
          <p:cNvSpPr txBox="1"/>
          <p:nvPr/>
        </p:nvSpPr>
        <p:spPr>
          <a:xfrm>
            <a:off x="0" y="945201"/>
            <a:ext cx="9144000" cy="2554545"/>
          </a:xfrm>
          <a:prstGeom prst="rect">
            <a:avLst/>
          </a:prstGeom>
          <a:noFill/>
        </p:spPr>
        <p:txBody>
          <a:bodyPr wrap="square" rtlCol="0">
            <a:spAutoFit/>
          </a:bodyPr>
          <a:lstStyle/>
          <a:p>
            <a:pPr algn="ctr"/>
            <a:r>
              <a:rPr lang="en-US" sz="3200" i="1" dirty="0" smtClean="0">
                <a:solidFill>
                  <a:srgbClr val="E4D9C7"/>
                </a:solidFill>
                <a:latin typeface="Adobe Garamond Pro" panose="02020502060506020403" pitchFamily="18" charset="0"/>
              </a:rPr>
              <a:t>“All these died in faith, without receiving the promises,     but having seen them and having welcomed them               from a distance, and having confessed that they were strangers and exiles on the earth.”</a:t>
            </a:r>
          </a:p>
          <a:p>
            <a:pPr algn="ctr"/>
            <a:r>
              <a:rPr lang="en-US" sz="3200" dirty="0" smtClean="0">
                <a:solidFill>
                  <a:srgbClr val="E4D9C7"/>
                </a:solidFill>
                <a:latin typeface="Adobe Garamond Pro" panose="02020502060506020403" pitchFamily="18" charset="0"/>
              </a:rPr>
              <a:t>(</a:t>
            </a:r>
            <a:r>
              <a:rPr lang="en-US" sz="3200" dirty="0" smtClean="0">
                <a:solidFill>
                  <a:srgbClr val="E4D9C7"/>
                </a:solidFill>
                <a:latin typeface="Adobe Garamond Pro" panose="02020502060506020403" pitchFamily="18" charset="0"/>
              </a:rPr>
              <a:t>Hebrews 11:13</a:t>
            </a:r>
            <a:r>
              <a:rPr lang="en-US" sz="3200" dirty="0" smtClean="0">
                <a:solidFill>
                  <a:srgbClr val="E4D9C7"/>
                </a:solidFill>
                <a:latin typeface="Adobe Garamond Pro" panose="02020502060506020403" pitchFamily="18" charset="0"/>
              </a:rPr>
              <a:t>)</a:t>
            </a:r>
          </a:p>
        </p:txBody>
      </p:sp>
      <p:sp>
        <p:nvSpPr>
          <p:cNvPr id="7" name="TextBox 6"/>
          <p:cNvSpPr txBox="1"/>
          <p:nvPr/>
        </p:nvSpPr>
        <p:spPr>
          <a:xfrm>
            <a:off x="0" y="0"/>
            <a:ext cx="9144000" cy="1200329"/>
          </a:xfrm>
          <a:prstGeom prst="rect">
            <a:avLst/>
          </a:prstGeom>
          <a:noFill/>
        </p:spPr>
        <p:txBody>
          <a:bodyPr wrap="square" rtlCol="0">
            <a:spAutoFit/>
          </a:bodyPr>
          <a:lstStyle/>
          <a:p>
            <a:r>
              <a:rPr lang="en-US" sz="7200" dirty="0" smtClean="0">
                <a:solidFill>
                  <a:srgbClr val="FFCC00"/>
                </a:solidFill>
                <a:effectLst>
                  <a:glow rad="38100">
                    <a:schemeClr val="accent3">
                      <a:satMod val="175000"/>
                      <a:alpha val="40000"/>
                    </a:schemeClr>
                  </a:glow>
                </a:effectLst>
                <a:latin typeface="Al Fresco" panose="02000807000000020002" pitchFamily="50" charset="0"/>
              </a:rPr>
              <a:t>We Are A Pilgrim</a:t>
            </a:r>
          </a:p>
        </p:txBody>
      </p:sp>
    </p:spTree>
    <p:extLst>
      <p:ext uri="{BB962C8B-B14F-4D97-AF65-F5344CB8AC3E}">
        <p14:creationId xmlns:p14="http://schemas.microsoft.com/office/powerpoint/2010/main" val="13253168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98916" y="5729467"/>
            <a:ext cx="3345084" cy="1200329"/>
            <a:chOff x="2876309" y="1145892"/>
            <a:chExt cx="3345084" cy="1200329"/>
          </a:xfrm>
        </p:grpSpPr>
        <p:sp>
          <p:nvSpPr>
            <p:cNvPr id="15" name="TextBox 14"/>
            <p:cNvSpPr txBox="1"/>
            <p:nvPr/>
          </p:nvSpPr>
          <p:spPr>
            <a:xfrm>
              <a:off x="2876309" y="1145892"/>
              <a:ext cx="3345084"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Belonging</a:t>
              </a:r>
            </a:p>
          </p:txBody>
        </p:sp>
        <p:sp>
          <p:nvSpPr>
            <p:cNvPr id="25" name="TextBox 24"/>
            <p:cNvSpPr txBox="1"/>
            <p:nvPr/>
          </p:nvSpPr>
          <p:spPr>
            <a:xfrm>
              <a:off x="3816313" y="1756693"/>
              <a:ext cx="1091353"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To The</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sp>
          <p:nvSpPr>
            <p:cNvPr id="26" name="TextBox 25"/>
            <p:cNvSpPr txBox="1"/>
            <p:nvPr/>
          </p:nvSpPr>
          <p:spPr>
            <a:xfrm>
              <a:off x="4662721" y="1756693"/>
              <a:ext cx="1365355"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Lord</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grpSp>
      <p:sp>
        <p:nvSpPr>
          <p:cNvPr id="12" name="TextBox 11"/>
          <p:cNvSpPr txBox="1"/>
          <p:nvPr/>
        </p:nvSpPr>
        <p:spPr>
          <a:xfrm>
            <a:off x="0" y="945201"/>
            <a:ext cx="9144000" cy="1569660"/>
          </a:xfrm>
          <a:prstGeom prst="rect">
            <a:avLst/>
          </a:prstGeom>
          <a:noFill/>
        </p:spPr>
        <p:txBody>
          <a:bodyPr wrap="square" rtlCol="0">
            <a:spAutoFit/>
          </a:bodyPr>
          <a:lstStyle/>
          <a:p>
            <a:pPr algn="ctr"/>
            <a:r>
              <a:rPr lang="en-US" sz="3200" i="1" dirty="0" smtClean="0">
                <a:solidFill>
                  <a:srgbClr val="E4D9C7"/>
                </a:solidFill>
                <a:latin typeface="Adobe Garamond Pro" panose="02020502060506020403" pitchFamily="18" charset="0"/>
              </a:rPr>
              <a:t>“For here we do not have a lasting city, but we are seeking the city which is to come”</a:t>
            </a:r>
          </a:p>
          <a:p>
            <a:pPr algn="ctr"/>
            <a:r>
              <a:rPr lang="en-US" sz="3200" dirty="0" smtClean="0">
                <a:solidFill>
                  <a:srgbClr val="E4D9C7"/>
                </a:solidFill>
                <a:latin typeface="Adobe Garamond Pro" panose="02020502060506020403" pitchFamily="18" charset="0"/>
              </a:rPr>
              <a:t>(</a:t>
            </a:r>
            <a:r>
              <a:rPr lang="en-US" sz="3200" dirty="0" smtClean="0">
                <a:solidFill>
                  <a:srgbClr val="E4D9C7"/>
                </a:solidFill>
                <a:latin typeface="Adobe Garamond Pro" panose="02020502060506020403" pitchFamily="18" charset="0"/>
              </a:rPr>
              <a:t>Hebrews 13:14</a:t>
            </a:r>
            <a:r>
              <a:rPr lang="en-US" sz="3200" dirty="0" smtClean="0">
                <a:solidFill>
                  <a:srgbClr val="E4D9C7"/>
                </a:solidFill>
                <a:latin typeface="Adobe Garamond Pro" panose="02020502060506020403" pitchFamily="18" charset="0"/>
              </a:rPr>
              <a:t>)</a:t>
            </a:r>
          </a:p>
        </p:txBody>
      </p:sp>
      <p:sp>
        <p:nvSpPr>
          <p:cNvPr id="7" name="TextBox 6"/>
          <p:cNvSpPr txBox="1"/>
          <p:nvPr/>
        </p:nvSpPr>
        <p:spPr>
          <a:xfrm>
            <a:off x="0" y="0"/>
            <a:ext cx="9144000" cy="1200329"/>
          </a:xfrm>
          <a:prstGeom prst="rect">
            <a:avLst/>
          </a:prstGeom>
          <a:noFill/>
        </p:spPr>
        <p:txBody>
          <a:bodyPr wrap="square" rtlCol="0">
            <a:spAutoFit/>
          </a:bodyPr>
          <a:lstStyle/>
          <a:p>
            <a:r>
              <a:rPr lang="en-US" sz="7200" dirty="0" smtClean="0">
                <a:solidFill>
                  <a:srgbClr val="FFCC00"/>
                </a:solidFill>
                <a:effectLst>
                  <a:glow rad="38100">
                    <a:schemeClr val="accent3">
                      <a:satMod val="175000"/>
                      <a:alpha val="40000"/>
                    </a:schemeClr>
                  </a:glow>
                </a:effectLst>
                <a:latin typeface="Al Fresco" panose="02000807000000020002" pitchFamily="50" charset="0"/>
              </a:rPr>
              <a:t>We Are A Pilgrim</a:t>
            </a:r>
          </a:p>
        </p:txBody>
      </p:sp>
    </p:spTree>
    <p:extLst>
      <p:ext uri="{BB962C8B-B14F-4D97-AF65-F5344CB8AC3E}">
        <p14:creationId xmlns:p14="http://schemas.microsoft.com/office/powerpoint/2010/main" val="40569222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98916" y="5729467"/>
            <a:ext cx="3345084" cy="1200329"/>
            <a:chOff x="2876309" y="1145892"/>
            <a:chExt cx="3345084" cy="1200329"/>
          </a:xfrm>
        </p:grpSpPr>
        <p:sp>
          <p:nvSpPr>
            <p:cNvPr id="15" name="TextBox 14"/>
            <p:cNvSpPr txBox="1"/>
            <p:nvPr/>
          </p:nvSpPr>
          <p:spPr>
            <a:xfrm>
              <a:off x="2876309" y="1145892"/>
              <a:ext cx="3345084"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Belonging</a:t>
              </a:r>
            </a:p>
          </p:txBody>
        </p:sp>
        <p:sp>
          <p:nvSpPr>
            <p:cNvPr id="25" name="TextBox 24"/>
            <p:cNvSpPr txBox="1"/>
            <p:nvPr/>
          </p:nvSpPr>
          <p:spPr>
            <a:xfrm>
              <a:off x="3816313" y="1756693"/>
              <a:ext cx="1091353"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To The</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sp>
          <p:nvSpPr>
            <p:cNvPr id="26" name="TextBox 25"/>
            <p:cNvSpPr txBox="1"/>
            <p:nvPr/>
          </p:nvSpPr>
          <p:spPr>
            <a:xfrm>
              <a:off x="4662721" y="1756693"/>
              <a:ext cx="1365355"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Lord</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grpSp>
      <p:sp>
        <p:nvSpPr>
          <p:cNvPr id="12" name="TextBox 11"/>
          <p:cNvSpPr txBox="1"/>
          <p:nvPr/>
        </p:nvSpPr>
        <p:spPr>
          <a:xfrm>
            <a:off x="0" y="945201"/>
            <a:ext cx="9144000" cy="1569660"/>
          </a:xfrm>
          <a:prstGeom prst="rect">
            <a:avLst/>
          </a:prstGeom>
          <a:noFill/>
        </p:spPr>
        <p:txBody>
          <a:bodyPr wrap="square" rtlCol="0">
            <a:spAutoFit/>
          </a:bodyPr>
          <a:lstStyle/>
          <a:p>
            <a:pPr algn="ctr"/>
            <a:r>
              <a:rPr lang="en-US" sz="3200" i="1" dirty="0" smtClean="0">
                <a:solidFill>
                  <a:srgbClr val="E4D9C7"/>
                </a:solidFill>
                <a:latin typeface="Adobe Garamond Pro" panose="02020502060506020403" pitchFamily="18" charset="0"/>
              </a:rPr>
              <a:t>“To those who reside as aliens, scattered throughout Pontus, Galatia, Cappadocia, Asia, Bithynia, who are chosen…”</a:t>
            </a:r>
          </a:p>
          <a:p>
            <a:pPr algn="ctr"/>
            <a:r>
              <a:rPr lang="en-US" sz="3200" dirty="0" smtClean="0">
                <a:solidFill>
                  <a:srgbClr val="E4D9C7"/>
                </a:solidFill>
                <a:latin typeface="Adobe Garamond Pro" panose="02020502060506020403" pitchFamily="18" charset="0"/>
              </a:rPr>
              <a:t>(</a:t>
            </a:r>
            <a:r>
              <a:rPr lang="en-US" sz="3200" dirty="0" smtClean="0">
                <a:solidFill>
                  <a:srgbClr val="E4D9C7"/>
                </a:solidFill>
                <a:latin typeface="Adobe Garamond Pro" panose="02020502060506020403" pitchFamily="18" charset="0"/>
              </a:rPr>
              <a:t>1 Peter 1:1</a:t>
            </a:r>
            <a:r>
              <a:rPr lang="en-US" sz="3200" dirty="0" smtClean="0">
                <a:solidFill>
                  <a:srgbClr val="E4D9C7"/>
                </a:solidFill>
                <a:latin typeface="Adobe Garamond Pro" panose="02020502060506020403" pitchFamily="18" charset="0"/>
              </a:rPr>
              <a:t>)</a:t>
            </a:r>
          </a:p>
        </p:txBody>
      </p:sp>
      <p:sp>
        <p:nvSpPr>
          <p:cNvPr id="7" name="TextBox 6"/>
          <p:cNvSpPr txBox="1"/>
          <p:nvPr/>
        </p:nvSpPr>
        <p:spPr>
          <a:xfrm>
            <a:off x="0" y="0"/>
            <a:ext cx="9144000" cy="1200329"/>
          </a:xfrm>
          <a:prstGeom prst="rect">
            <a:avLst/>
          </a:prstGeom>
          <a:noFill/>
        </p:spPr>
        <p:txBody>
          <a:bodyPr wrap="square" rtlCol="0">
            <a:spAutoFit/>
          </a:bodyPr>
          <a:lstStyle/>
          <a:p>
            <a:r>
              <a:rPr lang="en-US" sz="7200" dirty="0" smtClean="0">
                <a:solidFill>
                  <a:srgbClr val="FFCC00"/>
                </a:solidFill>
                <a:effectLst>
                  <a:glow rad="38100">
                    <a:schemeClr val="accent3">
                      <a:satMod val="175000"/>
                      <a:alpha val="40000"/>
                    </a:schemeClr>
                  </a:glow>
                </a:effectLst>
                <a:latin typeface="Al Fresco" panose="02000807000000020002" pitchFamily="50" charset="0"/>
              </a:rPr>
              <a:t>We Are A Pilgrim</a:t>
            </a:r>
          </a:p>
        </p:txBody>
      </p:sp>
    </p:spTree>
    <p:extLst>
      <p:ext uri="{BB962C8B-B14F-4D97-AF65-F5344CB8AC3E}">
        <p14:creationId xmlns:p14="http://schemas.microsoft.com/office/powerpoint/2010/main" val="19153409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98916" y="5729467"/>
            <a:ext cx="3345084" cy="1200329"/>
            <a:chOff x="2876309" y="1145892"/>
            <a:chExt cx="3345084" cy="1200329"/>
          </a:xfrm>
        </p:grpSpPr>
        <p:sp>
          <p:nvSpPr>
            <p:cNvPr id="15" name="TextBox 14"/>
            <p:cNvSpPr txBox="1"/>
            <p:nvPr/>
          </p:nvSpPr>
          <p:spPr>
            <a:xfrm>
              <a:off x="2876309" y="1145892"/>
              <a:ext cx="3345084"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Belonging</a:t>
              </a:r>
            </a:p>
          </p:txBody>
        </p:sp>
        <p:sp>
          <p:nvSpPr>
            <p:cNvPr id="25" name="TextBox 24"/>
            <p:cNvSpPr txBox="1"/>
            <p:nvPr/>
          </p:nvSpPr>
          <p:spPr>
            <a:xfrm>
              <a:off x="3816313" y="1756693"/>
              <a:ext cx="1091353"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To The</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sp>
          <p:nvSpPr>
            <p:cNvPr id="26" name="TextBox 25"/>
            <p:cNvSpPr txBox="1"/>
            <p:nvPr/>
          </p:nvSpPr>
          <p:spPr>
            <a:xfrm>
              <a:off x="4662721" y="1756693"/>
              <a:ext cx="1365355"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Lord</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grpSp>
      <p:sp>
        <p:nvSpPr>
          <p:cNvPr id="12" name="TextBox 11"/>
          <p:cNvSpPr txBox="1"/>
          <p:nvPr/>
        </p:nvSpPr>
        <p:spPr>
          <a:xfrm>
            <a:off x="0" y="91761"/>
            <a:ext cx="9144000" cy="4524315"/>
          </a:xfrm>
          <a:prstGeom prst="rect">
            <a:avLst/>
          </a:prstGeom>
          <a:noFill/>
        </p:spPr>
        <p:txBody>
          <a:bodyPr wrap="square" rtlCol="0">
            <a:spAutoFit/>
          </a:bodyPr>
          <a:lstStyle/>
          <a:p>
            <a:pPr algn="ctr"/>
            <a:r>
              <a:rPr lang="en-US" sz="3200" i="1" dirty="0" smtClean="0">
                <a:solidFill>
                  <a:srgbClr val="E4D9C7"/>
                </a:solidFill>
                <a:latin typeface="Adobe Garamond Pro" panose="02020502060506020403" pitchFamily="18" charset="0"/>
              </a:rPr>
              <a:t>“Do you not know that when you present yourselves to someone as slaves for obedience, you are slaves of the one whom you obey, either of sin resulting in death,                 or of obedience resulting in righteousness? </a:t>
            </a:r>
            <a:r>
              <a:rPr lang="en-US" sz="3200" i="1" dirty="0">
                <a:solidFill>
                  <a:srgbClr val="E4D9C7"/>
                </a:solidFill>
                <a:latin typeface="Adobe Garamond Pro" panose="02020502060506020403" pitchFamily="18" charset="0"/>
              </a:rPr>
              <a:t>T</a:t>
            </a:r>
            <a:r>
              <a:rPr lang="en-US" sz="3200" i="1" dirty="0" smtClean="0">
                <a:solidFill>
                  <a:srgbClr val="E4D9C7"/>
                </a:solidFill>
                <a:latin typeface="Adobe Garamond Pro" panose="02020502060506020403" pitchFamily="18" charset="0"/>
              </a:rPr>
              <a:t>hanks be to God that though you were slaves of sin, you became obedient from the heart to that form of teaching to which              you were committed, and having been freed from sin,           you became slaves of righteousness.”</a:t>
            </a:r>
          </a:p>
          <a:p>
            <a:pPr algn="ctr"/>
            <a:r>
              <a:rPr lang="en-US" sz="3200" dirty="0" smtClean="0">
                <a:solidFill>
                  <a:srgbClr val="E4D9C7"/>
                </a:solidFill>
                <a:latin typeface="Adobe Garamond Pro" panose="02020502060506020403" pitchFamily="18" charset="0"/>
              </a:rPr>
              <a:t>(Romans 6:16-18)</a:t>
            </a:r>
            <a:endParaRPr lang="en-US" sz="3200" dirty="0">
              <a:solidFill>
                <a:srgbClr val="E4D9C7"/>
              </a:solidFill>
              <a:latin typeface="Adobe Garamond Pro" panose="02020502060506020403" pitchFamily="18" charset="0"/>
            </a:endParaRPr>
          </a:p>
        </p:txBody>
      </p:sp>
    </p:spTree>
    <p:extLst>
      <p:ext uri="{BB962C8B-B14F-4D97-AF65-F5344CB8AC3E}">
        <p14:creationId xmlns:p14="http://schemas.microsoft.com/office/powerpoint/2010/main" val="26896489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98916" y="5729467"/>
            <a:ext cx="3345084" cy="1200329"/>
            <a:chOff x="2876309" y="1145892"/>
            <a:chExt cx="3345084" cy="1200329"/>
          </a:xfrm>
        </p:grpSpPr>
        <p:sp>
          <p:nvSpPr>
            <p:cNvPr id="15" name="TextBox 14"/>
            <p:cNvSpPr txBox="1"/>
            <p:nvPr/>
          </p:nvSpPr>
          <p:spPr>
            <a:xfrm>
              <a:off x="2876309" y="1145892"/>
              <a:ext cx="3345084"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Belonging</a:t>
              </a:r>
            </a:p>
          </p:txBody>
        </p:sp>
        <p:sp>
          <p:nvSpPr>
            <p:cNvPr id="25" name="TextBox 24"/>
            <p:cNvSpPr txBox="1"/>
            <p:nvPr/>
          </p:nvSpPr>
          <p:spPr>
            <a:xfrm>
              <a:off x="3816313" y="1756693"/>
              <a:ext cx="1091353"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To The</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sp>
          <p:nvSpPr>
            <p:cNvPr id="26" name="TextBox 25"/>
            <p:cNvSpPr txBox="1"/>
            <p:nvPr/>
          </p:nvSpPr>
          <p:spPr>
            <a:xfrm>
              <a:off x="4662721" y="1756693"/>
              <a:ext cx="1365355"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Lord</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grpSp>
      <p:sp>
        <p:nvSpPr>
          <p:cNvPr id="12" name="TextBox 11"/>
          <p:cNvSpPr txBox="1"/>
          <p:nvPr/>
        </p:nvSpPr>
        <p:spPr>
          <a:xfrm>
            <a:off x="0" y="945201"/>
            <a:ext cx="9144000" cy="1569660"/>
          </a:xfrm>
          <a:prstGeom prst="rect">
            <a:avLst/>
          </a:prstGeom>
          <a:noFill/>
        </p:spPr>
        <p:txBody>
          <a:bodyPr wrap="square" rtlCol="0">
            <a:spAutoFit/>
          </a:bodyPr>
          <a:lstStyle/>
          <a:p>
            <a:pPr algn="ctr"/>
            <a:r>
              <a:rPr lang="en-US" sz="3200" i="1" dirty="0" smtClean="0">
                <a:solidFill>
                  <a:srgbClr val="E4D9C7"/>
                </a:solidFill>
                <a:latin typeface="Adobe Garamond Pro" panose="02020502060506020403" pitchFamily="18" charset="0"/>
              </a:rPr>
              <a:t>“For our citizenship is in heaven, from which also we eagerly wait for a Savior, the Lord Jesus Christ”</a:t>
            </a:r>
          </a:p>
          <a:p>
            <a:pPr algn="ctr"/>
            <a:r>
              <a:rPr lang="en-US" sz="3200" dirty="0" smtClean="0">
                <a:solidFill>
                  <a:srgbClr val="E4D9C7"/>
                </a:solidFill>
                <a:latin typeface="Adobe Garamond Pro" panose="02020502060506020403" pitchFamily="18" charset="0"/>
              </a:rPr>
              <a:t>(</a:t>
            </a:r>
            <a:r>
              <a:rPr lang="en-US" sz="3200" dirty="0" smtClean="0">
                <a:solidFill>
                  <a:srgbClr val="E4D9C7"/>
                </a:solidFill>
                <a:latin typeface="Adobe Garamond Pro" panose="02020502060506020403" pitchFamily="18" charset="0"/>
              </a:rPr>
              <a:t>Philippians 3:20</a:t>
            </a:r>
            <a:r>
              <a:rPr lang="en-US" sz="3200" dirty="0" smtClean="0">
                <a:solidFill>
                  <a:srgbClr val="E4D9C7"/>
                </a:solidFill>
                <a:latin typeface="Adobe Garamond Pro" panose="02020502060506020403" pitchFamily="18" charset="0"/>
              </a:rPr>
              <a:t>)</a:t>
            </a:r>
          </a:p>
        </p:txBody>
      </p:sp>
      <p:sp>
        <p:nvSpPr>
          <p:cNvPr id="7" name="TextBox 6"/>
          <p:cNvSpPr txBox="1"/>
          <p:nvPr/>
        </p:nvSpPr>
        <p:spPr>
          <a:xfrm>
            <a:off x="0" y="0"/>
            <a:ext cx="9144000" cy="1200329"/>
          </a:xfrm>
          <a:prstGeom prst="rect">
            <a:avLst/>
          </a:prstGeom>
          <a:noFill/>
        </p:spPr>
        <p:txBody>
          <a:bodyPr wrap="square" rtlCol="0">
            <a:spAutoFit/>
          </a:bodyPr>
          <a:lstStyle/>
          <a:p>
            <a:r>
              <a:rPr lang="en-US" sz="7200" dirty="0" smtClean="0">
                <a:solidFill>
                  <a:srgbClr val="FFCC00"/>
                </a:solidFill>
                <a:effectLst>
                  <a:glow rad="38100">
                    <a:schemeClr val="accent3">
                      <a:satMod val="175000"/>
                      <a:alpha val="40000"/>
                    </a:schemeClr>
                  </a:glow>
                </a:effectLst>
                <a:latin typeface="Al Fresco" panose="02000807000000020002" pitchFamily="50" charset="0"/>
              </a:rPr>
              <a:t>We Are A Pilgrim</a:t>
            </a:r>
          </a:p>
        </p:txBody>
      </p:sp>
    </p:spTree>
    <p:extLst>
      <p:ext uri="{BB962C8B-B14F-4D97-AF65-F5344CB8AC3E}">
        <p14:creationId xmlns:p14="http://schemas.microsoft.com/office/powerpoint/2010/main" val="3025164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98916" y="5729467"/>
            <a:ext cx="3345084" cy="1200329"/>
            <a:chOff x="2876309" y="1145892"/>
            <a:chExt cx="3345084" cy="1200329"/>
          </a:xfrm>
        </p:grpSpPr>
        <p:sp>
          <p:nvSpPr>
            <p:cNvPr id="15" name="TextBox 14"/>
            <p:cNvSpPr txBox="1"/>
            <p:nvPr/>
          </p:nvSpPr>
          <p:spPr>
            <a:xfrm>
              <a:off x="2876309" y="1145892"/>
              <a:ext cx="3345084"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Belonging</a:t>
              </a:r>
            </a:p>
          </p:txBody>
        </p:sp>
        <p:sp>
          <p:nvSpPr>
            <p:cNvPr id="25" name="TextBox 24"/>
            <p:cNvSpPr txBox="1"/>
            <p:nvPr/>
          </p:nvSpPr>
          <p:spPr>
            <a:xfrm>
              <a:off x="3816313" y="1756693"/>
              <a:ext cx="1091353"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To The</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sp>
          <p:nvSpPr>
            <p:cNvPr id="26" name="TextBox 25"/>
            <p:cNvSpPr txBox="1"/>
            <p:nvPr/>
          </p:nvSpPr>
          <p:spPr>
            <a:xfrm>
              <a:off x="4662721" y="1756693"/>
              <a:ext cx="1365355"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Lord</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grpSp>
      <p:sp>
        <p:nvSpPr>
          <p:cNvPr id="12" name="TextBox 11"/>
          <p:cNvSpPr txBox="1"/>
          <p:nvPr/>
        </p:nvSpPr>
        <p:spPr>
          <a:xfrm>
            <a:off x="0" y="945201"/>
            <a:ext cx="9144000" cy="3046988"/>
          </a:xfrm>
          <a:prstGeom prst="rect">
            <a:avLst/>
          </a:prstGeom>
          <a:noFill/>
        </p:spPr>
        <p:txBody>
          <a:bodyPr wrap="square" rtlCol="0">
            <a:spAutoFit/>
          </a:bodyPr>
          <a:lstStyle/>
          <a:p>
            <a:pPr algn="ctr"/>
            <a:r>
              <a:rPr lang="en-US" sz="3200" dirty="0" smtClean="0">
                <a:solidFill>
                  <a:srgbClr val="E4D9C7"/>
                </a:solidFill>
                <a:latin typeface="Adobe Garamond Pro" panose="02020502060506020403" pitchFamily="18" charset="0"/>
              </a:rPr>
              <a:t>RESPONIBILITIES</a:t>
            </a:r>
          </a:p>
          <a:p>
            <a:pPr algn="ctr"/>
            <a:endParaRPr lang="en-US" sz="3200" dirty="0" smtClean="0">
              <a:solidFill>
                <a:srgbClr val="E4D9C7"/>
              </a:solidFill>
              <a:latin typeface="Adobe Garamond Pro" panose="02020502060506020403" pitchFamily="18" charset="0"/>
            </a:endParaRPr>
          </a:p>
          <a:p>
            <a:pPr algn="ctr"/>
            <a:r>
              <a:rPr lang="en-US" sz="3200" i="1" dirty="0" smtClean="0">
                <a:solidFill>
                  <a:srgbClr val="E4D9C7"/>
                </a:solidFill>
                <a:latin typeface="Adobe Garamond Pro" panose="02020502060506020403" pitchFamily="18" charset="0"/>
              </a:rPr>
              <a:t>“If you address as Father the One who impartially judges according to each one’s work, conduct yourselves in fear during the time of your stay on earth”</a:t>
            </a:r>
          </a:p>
          <a:p>
            <a:pPr algn="ctr"/>
            <a:r>
              <a:rPr lang="en-US" sz="3200" dirty="0" smtClean="0">
                <a:solidFill>
                  <a:srgbClr val="E4D9C7"/>
                </a:solidFill>
                <a:latin typeface="Adobe Garamond Pro" panose="02020502060506020403" pitchFamily="18" charset="0"/>
              </a:rPr>
              <a:t>(</a:t>
            </a:r>
            <a:r>
              <a:rPr lang="en-US" sz="3200" dirty="0" smtClean="0">
                <a:solidFill>
                  <a:srgbClr val="E4D9C7"/>
                </a:solidFill>
                <a:latin typeface="Adobe Garamond Pro" panose="02020502060506020403" pitchFamily="18" charset="0"/>
              </a:rPr>
              <a:t>1 Peter 1:17</a:t>
            </a:r>
            <a:r>
              <a:rPr lang="en-US" sz="3200" dirty="0" smtClean="0">
                <a:solidFill>
                  <a:srgbClr val="E4D9C7"/>
                </a:solidFill>
                <a:latin typeface="Adobe Garamond Pro" panose="02020502060506020403" pitchFamily="18" charset="0"/>
              </a:rPr>
              <a:t>)</a:t>
            </a:r>
          </a:p>
        </p:txBody>
      </p:sp>
      <p:sp>
        <p:nvSpPr>
          <p:cNvPr id="7" name="TextBox 6"/>
          <p:cNvSpPr txBox="1"/>
          <p:nvPr/>
        </p:nvSpPr>
        <p:spPr>
          <a:xfrm>
            <a:off x="0" y="0"/>
            <a:ext cx="9144000" cy="1200329"/>
          </a:xfrm>
          <a:prstGeom prst="rect">
            <a:avLst/>
          </a:prstGeom>
          <a:noFill/>
        </p:spPr>
        <p:txBody>
          <a:bodyPr wrap="square" rtlCol="0">
            <a:spAutoFit/>
          </a:bodyPr>
          <a:lstStyle/>
          <a:p>
            <a:r>
              <a:rPr lang="en-US" sz="7200" dirty="0" smtClean="0">
                <a:solidFill>
                  <a:srgbClr val="FFCC00"/>
                </a:solidFill>
                <a:effectLst>
                  <a:glow rad="38100">
                    <a:schemeClr val="accent3">
                      <a:satMod val="175000"/>
                      <a:alpha val="40000"/>
                    </a:schemeClr>
                  </a:glow>
                </a:effectLst>
                <a:latin typeface="Al Fresco" panose="02000807000000020002" pitchFamily="50" charset="0"/>
              </a:rPr>
              <a:t>We Are A Pilgrim</a:t>
            </a:r>
          </a:p>
        </p:txBody>
      </p:sp>
    </p:spTree>
    <p:extLst>
      <p:ext uri="{BB962C8B-B14F-4D97-AF65-F5344CB8AC3E}">
        <p14:creationId xmlns:p14="http://schemas.microsoft.com/office/powerpoint/2010/main" val="22593874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98916" y="5729467"/>
            <a:ext cx="3345084" cy="1200329"/>
            <a:chOff x="2876309" y="1145892"/>
            <a:chExt cx="3345084" cy="1200329"/>
          </a:xfrm>
        </p:grpSpPr>
        <p:sp>
          <p:nvSpPr>
            <p:cNvPr id="15" name="TextBox 14"/>
            <p:cNvSpPr txBox="1"/>
            <p:nvPr/>
          </p:nvSpPr>
          <p:spPr>
            <a:xfrm>
              <a:off x="2876309" y="1145892"/>
              <a:ext cx="3345084"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Belonging</a:t>
              </a:r>
            </a:p>
          </p:txBody>
        </p:sp>
        <p:sp>
          <p:nvSpPr>
            <p:cNvPr id="25" name="TextBox 24"/>
            <p:cNvSpPr txBox="1"/>
            <p:nvPr/>
          </p:nvSpPr>
          <p:spPr>
            <a:xfrm>
              <a:off x="3816313" y="1756693"/>
              <a:ext cx="1091353"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To The</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sp>
          <p:nvSpPr>
            <p:cNvPr id="26" name="TextBox 25"/>
            <p:cNvSpPr txBox="1"/>
            <p:nvPr/>
          </p:nvSpPr>
          <p:spPr>
            <a:xfrm>
              <a:off x="4662721" y="1756693"/>
              <a:ext cx="1365355"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Lord</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grpSp>
      <p:sp>
        <p:nvSpPr>
          <p:cNvPr id="12" name="TextBox 11"/>
          <p:cNvSpPr txBox="1"/>
          <p:nvPr/>
        </p:nvSpPr>
        <p:spPr>
          <a:xfrm>
            <a:off x="0" y="945201"/>
            <a:ext cx="9144000" cy="2554545"/>
          </a:xfrm>
          <a:prstGeom prst="rect">
            <a:avLst/>
          </a:prstGeom>
          <a:noFill/>
        </p:spPr>
        <p:txBody>
          <a:bodyPr wrap="square" rtlCol="0">
            <a:spAutoFit/>
          </a:bodyPr>
          <a:lstStyle/>
          <a:p>
            <a:pPr algn="ctr"/>
            <a:r>
              <a:rPr lang="en-US" sz="3200" dirty="0" smtClean="0">
                <a:solidFill>
                  <a:srgbClr val="E4D9C7"/>
                </a:solidFill>
                <a:latin typeface="Adobe Garamond Pro" panose="02020502060506020403" pitchFamily="18" charset="0"/>
              </a:rPr>
              <a:t>RESPONIBILITIES</a:t>
            </a:r>
          </a:p>
          <a:p>
            <a:pPr algn="ctr"/>
            <a:endParaRPr lang="en-US" sz="3200" dirty="0" smtClean="0">
              <a:solidFill>
                <a:srgbClr val="E4D9C7"/>
              </a:solidFill>
              <a:latin typeface="Adobe Garamond Pro" panose="02020502060506020403" pitchFamily="18" charset="0"/>
            </a:endParaRPr>
          </a:p>
          <a:p>
            <a:pPr algn="ctr"/>
            <a:r>
              <a:rPr lang="en-US" sz="3200" i="1" dirty="0" smtClean="0">
                <a:solidFill>
                  <a:srgbClr val="E4D9C7"/>
                </a:solidFill>
                <a:latin typeface="Adobe Garamond Pro" panose="02020502060506020403" pitchFamily="18" charset="0"/>
              </a:rPr>
              <a:t>“Beloved, I urge you as aliens and strangers to abstain from fleshly lusts which wage war against the soul.”</a:t>
            </a:r>
          </a:p>
          <a:p>
            <a:pPr algn="ctr"/>
            <a:r>
              <a:rPr lang="en-US" sz="3200" dirty="0" smtClean="0">
                <a:solidFill>
                  <a:srgbClr val="E4D9C7"/>
                </a:solidFill>
                <a:latin typeface="Adobe Garamond Pro" panose="02020502060506020403" pitchFamily="18" charset="0"/>
              </a:rPr>
              <a:t>(</a:t>
            </a:r>
            <a:r>
              <a:rPr lang="en-US" sz="3200" dirty="0" smtClean="0">
                <a:solidFill>
                  <a:srgbClr val="E4D9C7"/>
                </a:solidFill>
                <a:latin typeface="Adobe Garamond Pro" panose="02020502060506020403" pitchFamily="18" charset="0"/>
              </a:rPr>
              <a:t>1 Peter 2:11</a:t>
            </a:r>
            <a:r>
              <a:rPr lang="en-US" sz="3200" dirty="0" smtClean="0">
                <a:solidFill>
                  <a:srgbClr val="E4D9C7"/>
                </a:solidFill>
                <a:latin typeface="Adobe Garamond Pro" panose="02020502060506020403" pitchFamily="18" charset="0"/>
              </a:rPr>
              <a:t>)</a:t>
            </a:r>
          </a:p>
        </p:txBody>
      </p:sp>
      <p:sp>
        <p:nvSpPr>
          <p:cNvPr id="7" name="TextBox 6"/>
          <p:cNvSpPr txBox="1"/>
          <p:nvPr/>
        </p:nvSpPr>
        <p:spPr>
          <a:xfrm>
            <a:off x="0" y="0"/>
            <a:ext cx="9144000" cy="1200329"/>
          </a:xfrm>
          <a:prstGeom prst="rect">
            <a:avLst/>
          </a:prstGeom>
          <a:noFill/>
        </p:spPr>
        <p:txBody>
          <a:bodyPr wrap="square" rtlCol="0">
            <a:spAutoFit/>
          </a:bodyPr>
          <a:lstStyle/>
          <a:p>
            <a:r>
              <a:rPr lang="en-US" sz="7200" dirty="0" smtClean="0">
                <a:solidFill>
                  <a:srgbClr val="FFCC00"/>
                </a:solidFill>
                <a:effectLst>
                  <a:glow rad="38100">
                    <a:schemeClr val="accent3">
                      <a:satMod val="175000"/>
                      <a:alpha val="40000"/>
                    </a:schemeClr>
                  </a:glow>
                </a:effectLst>
                <a:latin typeface="Al Fresco" panose="02000807000000020002" pitchFamily="50" charset="0"/>
              </a:rPr>
              <a:t>We Are A Pilgrim</a:t>
            </a:r>
          </a:p>
        </p:txBody>
      </p:sp>
    </p:spTree>
    <p:extLst>
      <p:ext uri="{BB962C8B-B14F-4D97-AF65-F5344CB8AC3E}">
        <p14:creationId xmlns:p14="http://schemas.microsoft.com/office/powerpoint/2010/main" val="38223346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98916" y="5729467"/>
            <a:ext cx="3345084" cy="1200329"/>
            <a:chOff x="2876309" y="1145892"/>
            <a:chExt cx="3345084" cy="1200329"/>
          </a:xfrm>
        </p:grpSpPr>
        <p:sp>
          <p:nvSpPr>
            <p:cNvPr id="15" name="TextBox 14"/>
            <p:cNvSpPr txBox="1"/>
            <p:nvPr/>
          </p:nvSpPr>
          <p:spPr>
            <a:xfrm>
              <a:off x="2876309" y="1145892"/>
              <a:ext cx="3345084"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Belonging</a:t>
              </a:r>
            </a:p>
          </p:txBody>
        </p:sp>
        <p:sp>
          <p:nvSpPr>
            <p:cNvPr id="25" name="TextBox 24"/>
            <p:cNvSpPr txBox="1"/>
            <p:nvPr/>
          </p:nvSpPr>
          <p:spPr>
            <a:xfrm>
              <a:off x="3816313" y="1756693"/>
              <a:ext cx="1091353"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To The</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sp>
          <p:nvSpPr>
            <p:cNvPr id="26" name="TextBox 25"/>
            <p:cNvSpPr txBox="1"/>
            <p:nvPr/>
          </p:nvSpPr>
          <p:spPr>
            <a:xfrm>
              <a:off x="4662721" y="1756693"/>
              <a:ext cx="1365355"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Lord</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grpSp>
      <p:sp>
        <p:nvSpPr>
          <p:cNvPr id="12" name="TextBox 11"/>
          <p:cNvSpPr txBox="1"/>
          <p:nvPr/>
        </p:nvSpPr>
        <p:spPr>
          <a:xfrm>
            <a:off x="0" y="945201"/>
            <a:ext cx="9144000" cy="5016758"/>
          </a:xfrm>
          <a:prstGeom prst="rect">
            <a:avLst/>
          </a:prstGeom>
          <a:noFill/>
        </p:spPr>
        <p:txBody>
          <a:bodyPr wrap="square" rtlCol="0">
            <a:spAutoFit/>
          </a:bodyPr>
          <a:lstStyle/>
          <a:p>
            <a:pPr algn="ctr"/>
            <a:r>
              <a:rPr lang="en-US" sz="3200" dirty="0" smtClean="0">
                <a:solidFill>
                  <a:srgbClr val="E4D9C7"/>
                </a:solidFill>
                <a:latin typeface="Adobe Garamond Pro" panose="02020502060506020403" pitchFamily="18" charset="0"/>
              </a:rPr>
              <a:t>RESPONIBILITIES</a:t>
            </a:r>
          </a:p>
          <a:p>
            <a:pPr algn="ctr"/>
            <a:endParaRPr lang="en-US" sz="3200" dirty="0" smtClean="0">
              <a:solidFill>
                <a:srgbClr val="E4D9C7"/>
              </a:solidFill>
              <a:latin typeface="Adobe Garamond Pro" panose="02020502060506020403" pitchFamily="18" charset="0"/>
            </a:endParaRPr>
          </a:p>
          <a:p>
            <a:pPr algn="ctr"/>
            <a:r>
              <a:rPr lang="en-US" sz="3200" i="1" dirty="0" smtClean="0">
                <a:solidFill>
                  <a:srgbClr val="E4D9C7"/>
                </a:solidFill>
                <a:latin typeface="Adobe Garamond Pro" panose="02020502060506020403" pitchFamily="18" charset="0"/>
              </a:rPr>
              <a:t>“Do not love the world nor the things in the world. If anyone loves the world, the love of the Father is not in him. For all that is in the world, the lust of the flesh and the lust of the eyes and the boastful pride of life, is not from the Father, but is from the world. The world is passing away, and also its lusts; but the one who does the will of God   lives forever.”</a:t>
            </a:r>
          </a:p>
          <a:p>
            <a:pPr algn="ctr"/>
            <a:r>
              <a:rPr lang="en-US" sz="3200" dirty="0" smtClean="0">
                <a:solidFill>
                  <a:srgbClr val="E4D9C7"/>
                </a:solidFill>
                <a:latin typeface="Adobe Garamond Pro" panose="02020502060506020403" pitchFamily="18" charset="0"/>
              </a:rPr>
              <a:t>(</a:t>
            </a:r>
            <a:r>
              <a:rPr lang="en-US" sz="3200" dirty="0" smtClean="0">
                <a:solidFill>
                  <a:srgbClr val="E4D9C7"/>
                </a:solidFill>
                <a:latin typeface="Adobe Garamond Pro" panose="02020502060506020403" pitchFamily="18" charset="0"/>
              </a:rPr>
              <a:t>1 John 2:15-17</a:t>
            </a:r>
            <a:r>
              <a:rPr lang="en-US" sz="3200" dirty="0" smtClean="0">
                <a:solidFill>
                  <a:srgbClr val="E4D9C7"/>
                </a:solidFill>
                <a:latin typeface="Adobe Garamond Pro" panose="02020502060506020403" pitchFamily="18" charset="0"/>
              </a:rPr>
              <a:t>)</a:t>
            </a:r>
          </a:p>
        </p:txBody>
      </p:sp>
      <p:sp>
        <p:nvSpPr>
          <p:cNvPr id="7" name="TextBox 6"/>
          <p:cNvSpPr txBox="1"/>
          <p:nvPr/>
        </p:nvSpPr>
        <p:spPr>
          <a:xfrm>
            <a:off x="0" y="0"/>
            <a:ext cx="9144000" cy="1200329"/>
          </a:xfrm>
          <a:prstGeom prst="rect">
            <a:avLst/>
          </a:prstGeom>
          <a:noFill/>
        </p:spPr>
        <p:txBody>
          <a:bodyPr wrap="square" rtlCol="0">
            <a:spAutoFit/>
          </a:bodyPr>
          <a:lstStyle/>
          <a:p>
            <a:r>
              <a:rPr lang="en-US" sz="7200" dirty="0" smtClean="0">
                <a:solidFill>
                  <a:srgbClr val="FFCC00"/>
                </a:solidFill>
                <a:effectLst>
                  <a:glow rad="38100">
                    <a:schemeClr val="accent3">
                      <a:satMod val="175000"/>
                      <a:alpha val="40000"/>
                    </a:schemeClr>
                  </a:glow>
                </a:effectLst>
                <a:latin typeface="Al Fresco" panose="02000807000000020002" pitchFamily="50" charset="0"/>
              </a:rPr>
              <a:t>We Are A Pilgrim</a:t>
            </a:r>
          </a:p>
        </p:txBody>
      </p:sp>
    </p:spTree>
    <p:extLst>
      <p:ext uri="{BB962C8B-B14F-4D97-AF65-F5344CB8AC3E}">
        <p14:creationId xmlns:p14="http://schemas.microsoft.com/office/powerpoint/2010/main" val="23055357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98916" y="5729467"/>
            <a:ext cx="3345084" cy="1200329"/>
            <a:chOff x="2876309" y="1145892"/>
            <a:chExt cx="3345084" cy="1200329"/>
          </a:xfrm>
        </p:grpSpPr>
        <p:sp>
          <p:nvSpPr>
            <p:cNvPr id="15" name="TextBox 14"/>
            <p:cNvSpPr txBox="1"/>
            <p:nvPr/>
          </p:nvSpPr>
          <p:spPr>
            <a:xfrm>
              <a:off x="2876309" y="1145892"/>
              <a:ext cx="3345084"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Belonging</a:t>
              </a:r>
            </a:p>
          </p:txBody>
        </p:sp>
        <p:sp>
          <p:nvSpPr>
            <p:cNvPr id="25" name="TextBox 24"/>
            <p:cNvSpPr txBox="1"/>
            <p:nvPr/>
          </p:nvSpPr>
          <p:spPr>
            <a:xfrm>
              <a:off x="3816313" y="1756693"/>
              <a:ext cx="1091353"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To The</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sp>
          <p:nvSpPr>
            <p:cNvPr id="26" name="TextBox 25"/>
            <p:cNvSpPr txBox="1"/>
            <p:nvPr/>
          </p:nvSpPr>
          <p:spPr>
            <a:xfrm>
              <a:off x="4662721" y="1756693"/>
              <a:ext cx="1365355"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Lord</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grpSp>
      <p:sp>
        <p:nvSpPr>
          <p:cNvPr id="12" name="TextBox 11"/>
          <p:cNvSpPr txBox="1"/>
          <p:nvPr/>
        </p:nvSpPr>
        <p:spPr>
          <a:xfrm>
            <a:off x="0" y="945201"/>
            <a:ext cx="9144000" cy="3539430"/>
          </a:xfrm>
          <a:prstGeom prst="rect">
            <a:avLst/>
          </a:prstGeom>
          <a:noFill/>
        </p:spPr>
        <p:txBody>
          <a:bodyPr wrap="square" rtlCol="0">
            <a:spAutoFit/>
          </a:bodyPr>
          <a:lstStyle/>
          <a:p>
            <a:pPr algn="ctr"/>
            <a:r>
              <a:rPr lang="en-US" sz="3200" dirty="0" smtClean="0">
                <a:solidFill>
                  <a:srgbClr val="E4D9C7"/>
                </a:solidFill>
                <a:latin typeface="Adobe Garamond Pro" panose="02020502060506020403" pitchFamily="18" charset="0"/>
              </a:rPr>
              <a:t>RESPONIBILITIES</a:t>
            </a:r>
          </a:p>
          <a:p>
            <a:pPr algn="ctr"/>
            <a:endParaRPr lang="en-US" sz="3200" dirty="0" smtClean="0">
              <a:solidFill>
                <a:srgbClr val="E4D9C7"/>
              </a:solidFill>
              <a:latin typeface="Adobe Garamond Pro" panose="02020502060506020403" pitchFamily="18" charset="0"/>
            </a:endParaRPr>
          </a:p>
          <a:p>
            <a:pPr algn="ctr"/>
            <a:r>
              <a:rPr lang="en-US" sz="3200" i="1" dirty="0" smtClean="0">
                <a:solidFill>
                  <a:srgbClr val="E4D9C7"/>
                </a:solidFill>
                <a:latin typeface="Adobe Garamond Pro" panose="02020502060506020403" pitchFamily="18" charset="0"/>
              </a:rPr>
              <a:t>“Keep your behavior excellent among the Gentiles, so that in the thing in which they slander you as evildoers,               they may because of your good deeds, as they observe them, glorify God in the day of visitation”</a:t>
            </a:r>
          </a:p>
          <a:p>
            <a:pPr algn="ctr"/>
            <a:r>
              <a:rPr lang="en-US" sz="3200" dirty="0" smtClean="0">
                <a:solidFill>
                  <a:srgbClr val="E4D9C7"/>
                </a:solidFill>
                <a:latin typeface="Adobe Garamond Pro" panose="02020502060506020403" pitchFamily="18" charset="0"/>
              </a:rPr>
              <a:t>(</a:t>
            </a:r>
            <a:r>
              <a:rPr lang="en-US" sz="3200" dirty="0" smtClean="0">
                <a:solidFill>
                  <a:srgbClr val="E4D9C7"/>
                </a:solidFill>
                <a:latin typeface="Adobe Garamond Pro" panose="02020502060506020403" pitchFamily="18" charset="0"/>
              </a:rPr>
              <a:t>1 Peter 2:12</a:t>
            </a:r>
            <a:r>
              <a:rPr lang="en-US" sz="3200" dirty="0" smtClean="0">
                <a:solidFill>
                  <a:srgbClr val="E4D9C7"/>
                </a:solidFill>
                <a:latin typeface="Adobe Garamond Pro" panose="02020502060506020403" pitchFamily="18" charset="0"/>
              </a:rPr>
              <a:t>)</a:t>
            </a:r>
          </a:p>
        </p:txBody>
      </p:sp>
      <p:sp>
        <p:nvSpPr>
          <p:cNvPr id="7" name="TextBox 6"/>
          <p:cNvSpPr txBox="1"/>
          <p:nvPr/>
        </p:nvSpPr>
        <p:spPr>
          <a:xfrm>
            <a:off x="0" y="0"/>
            <a:ext cx="9144000" cy="1200329"/>
          </a:xfrm>
          <a:prstGeom prst="rect">
            <a:avLst/>
          </a:prstGeom>
          <a:noFill/>
        </p:spPr>
        <p:txBody>
          <a:bodyPr wrap="square" rtlCol="0">
            <a:spAutoFit/>
          </a:bodyPr>
          <a:lstStyle/>
          <a:p>
            <a:r>
              <a:rPr lang="en-US" sz="7200" dirty="0" smtClean="0">
                <a:solidFill>
                  <a:srgbClr val="FFCC00"/>
                </a:solidFill>
                <a:effectLst>
                  <a:glow rad="38100">
                    <a:schemeClr val="accent3">
                      <a:satMod val="175000"/>
                      <a:alpha val="40000"/>
                    </a:schemeClr>
                  </a:glow>
                </a:effectLst>
                <a:latin typeface="Al Fresco" panose="02000807000000020002" pitchFamily="50" charset="0"/>
              </a:rPr>
              <a:t>We Are A Pilgrim</a:t>
            </a:r>
          </a:p>
        </p:txBody>
      </p:sp>
    </p:spTree>
    <p:extLst>
      <p:ext uri="{BB962C8B-B14F-4D97-AF65-F5344CB8AC3E}">
        <p14:creationId xmlns:p14="http://schemas.microsoft.com/office/powerpoint/2010/main" val="7975166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0" y="85344"/>
            <a:ext cx="9103488" cy="2554545"/>
            <a:chOff x="0" y="503498"/>
            <a:chExt cx="9144000" cy="2554545"/>
          </a:xfrm>
        </p:grpSpPr>
        <p:sp>
          <p:nvSpPr>
            <p:cNvPr id="15" name="TextBox 14"/>
            <p:cNvSpPr txBox="1"/>
            <p:nvPr/>
          </p:nvSpPr>
          <p:spPr>
            <a:xfrm>
              <a:off x="0" y="503498"/>
              <a:ext cx="9144000" cy="2554545"/>
            </a:xfrm>
            <a:prstGeom prst="rect">
              <a:avLst/>
            </a:prstGeom>
            <a:noFill/>
          </p:spPr>
          <p:txBody>
            <a:bodyPr wrap="square" rtlCol="0">
              <a:spAutoFit/>
            </a:bodyPr>
            <a:lstStyle/>
            <a:p>
              <a:pPr algn="ctr"/>
              <a:r>
                <a:rPr lang="en-US" sz="16000" dirty="0" smtClean="0">
                  <a:solidFill>
                    <a:srgbClr val="FFCC00"/>
                  </a:solidFill>
                  <a:effectLst>
                    <a:glow rad="38100">
                      <a:schemeClr val="accent3">
                        <a:satMod val="175000"/>
                        <a:alpha val="40000"/>
                      </a:schemeClr>
                    </a:glow>
                  </a:effectLst>
                  <a:latin typeface="Al Fresco" panose="02000807000000020002" pitchFamily="50" charset="0"/>
                </a:rPr>
                <a:t>Belonging</a:t>
              </a:r>
            </a:p>
          </p:txBody>
        </p:sp>
        <p:sp>
          <p:nvSpPr>
            <p:cNvPr id="25" name="TextBox 24"/>
            <p:cNvSpPr txBox="1"/>
            <p:nvPr/>
          </p:nvSpPr>
          <p:spPr>
            <a:xfrm>
              <a:off x="2967145" y="1888492"/>
              <a:ext cx="2582914" cy="707886"/>
            </a:xfrm>
            <a:prstGeom prst="rect">
              <a:avLst/>
            </a:prstGeom>
            <a:noFill/>
          </p:spPr>
          <p:txBody>
            <a:bodyPr wrap="square" rtlCol="0">
              <a:spAutoFit/>
            </a:bodyPr>
            <a:lstStyle/>
            <a:p>
              <a:pPr algn="ctr"/>
              <a:r>
                <a:rPr lang="en-US" sz="4000" dirty="0" smtClean="0">
                  <a:solidFill>
                    <a:srgbClr val="FFCC00"/>
                  </a:solidFill>
                  <a:effectLst>
                    <a:glow rad="38100">
                      <a:schemeClr val="accent3">
                        <a:satMod val="175000"/>
                        <a:alpha val="40000"/>
                      </a:schemeClr>
                    </a:glow>
                  </a:effectLst>
                  <a:latin typeface="Adobe Garamond Pro" panose="02020502060506020403" pitchFamily="18" charset="0"/>
                </a:rPr>
                <a:t>To The</a:t>
              </a:r>
              <a:endParaRPr lang="en-US" sz="4000" dirty="0">
                <a:solidFill>
                  <a:srgbClr val="FFCC00"/>
                </a:solidFill>
                <a:effectLst>
                  <a:glow rad="38100">
                    <a:schemeClr val="accent3">
                      <a:satMod val="175000"/>
                      <a:alpha val="40000"/>
                    </a:schemeClr>
                  </a:glow>
                </a:effectLst>
                <a:latin typeface="Adobe Garamond Pro" panose="02020502060506020403" pitchFamily="18" charset="0"/>
              </a:endParaRPr>
            </a:p>
          </p:txBody>
        </p:sp>
        <p:sp>
          <p:nvSpPr>
            <p:cNvPr id="26" name="TextBox 25"/>
            <p:cNvSpPr txBox="1"/>
            <p:nvPr/>
          </p:nvSpPr>
          <p:spPr>
            <a:xfrm>
              <a:off x="5648444" y="1826937"/>
              <a:ext cx="1371431" cy="830997"/>
            </a:xfrm>
            <a:prstGeom prst="rect">
              <a:avLst/>
            </a:prstGeom>
            <a:noFill/>
          </p:spPr>
          <p:txBody>
            <a:bodyPr wrap="square" rtlCol="0">
              <a:spAutoFit/>
            </a:bodyPr>
            <a:lstStyle/>
            <a:p>
              <a:pPr algn="ctr"/>
              <a:r>
                <a:rPr lang="en-US" sz="4800" dirty="0" smtClean="0">
                  <a:solidFill>
                    <a:srgbClr val="FFCC00"/>
                  </a:solidFill>
                  <a:effectLst>
                    <a:glow rad="38100">
                      <a:schemeClr val="accent3">
                        <a:satMod val="175000"/>
                        <a:alpha val="40000"/>
                      </a:schemeClr>
                    </a:glow>
                  </a:effectLst>
                  <a:latin typeface="Adobe Garamond Pro" panose="02020502060506020403" pitchFamily="18" charset="0"/>
                </a:rPr>
                <a:t>Lord</a:t>
              </a:r>
              <a:endParaRPr lang="en-US" sz="4800" dirty="0">
                <a:solidFill>
                  <a:srgbClr val="FFCC00"/>
                </a:solidFill>
                <a:effectLst>
                  <a:glow rad="38100">
                    <a:schemeClr val="accent3">
                      <a:satMod val="175000"/>
                      <a:alpha val="40000"/>
                    </a:schemeClr>
                  </a:glow>
                </a:effectLst>
                <a:latin typeface="Adobe Garamond Pro" panose="02020502060506020403" pitchFamily="18" charset="0"/>
              </a:endParaRPr>
            </a:p>
          </p:txBody>
        </p:sp>
      </p:grpSp>
      <p:sp>
        <p:nvSpPr>
          <p:cNvPr id="31" name="TextBox 30"/>
          <p:cNvSpPr txBox="1"/>
          <p:nvPr/>
        </p:nvSpPr>
        <p:spPr>
          <a:xfrm>
            <a:off x="3796496" y="2213169"/>
            <a:ext cx="5347504" cy="4031873"/>
          </a:xfrm>
          <a:prstGeom prst="rect">
            <a:avLst/>
          </a:prstGeom>
          <a:noFill/>
        </p:spPr>
        <p:txBody>
          <a:bodyPr wrap="square" rtlCol="0">
            <a:spAutoFit/>
          </a:bodyPr>
          <a:lstStyle/>
          <a:p>
            <a:pPr algn="ctr"/>
            <a:r>
              <a:rPr lang="en-US" sz="3200" i="1" dirty="0" smtClean="0">
                <a:solidFill>
                  <a:srgbClr val="E4D9C7"/>
                </a:solidFill>
                <a:latin typeface="Adobe Garamond Pro" panose="02020502060506020403" pitchFamily="18" charset="0"/>
              </a:rPr>
              <a:t>“do you not know that your body is a temple of the Holy Spirit who is in you, whom you have from God, and that you are not your own? For you have been bought with a price: therefore glorify God in your body” </a:t>
            </a:r>
          </a:p>
          <a:p>
            <a:pPr algn="ctr"/>
            <a:r>
              <a:rPr lang="en-US" sz="3200" dirty="0" smtClean="0">
                <a:solidFill>
                  <a:srgbClr val="E4D9C7"/>
                </a:solidFill>
                <a:latin typeface="Adobe Garamond Pro" panose="02020502060506020403" pitchFamily="18" charset="0"/>
              </a:rPr>
              <a:t>(1 Corinthians 6:19-20)</a:t>
            </a:r>
            <a:endParaRPr lang="en-US" sz="3200" dirty="0">
              <a:solidFill>
                <a:srgbClr val="E4D9C7"/>
              </a:solidFill>
              <a:latin typeface="Adobe Garamond Pro" panose="02020502060506020403" pitchFamily="18" charset="0"/>
            </a:endParaRPr>
          </a:p>
        </p:txBody>
      </p:sp>
      <p:sp>
        <p:nvSpPr>
          <p:cNvPr id="2" name="Rectangle 1"/>
          <p:cNvSpPr/>
          <p:nvPr/>
        </p:nvSpPr>
        <p:spPr>
          <a:xfrm>
            <a:off x="-1" y="2274838"/>
            <a:ext cx="3999053" cy="3170099"/>
          </a:xfrm>
          <a:prstGeom prst="rect">
            <a:avLst/>
          </a:prstGeom>
        </p:spPr>
        <p:txBody>
          <a:bodyPr wrap="square">
            <a:spAutoFit/>
          </a:bodyPr>
          <a:lstStyle/>
          <a:p>
            <a:pPr lvl="0"/>
            <a:r>
              <a:rPr lang="en-US" sz="4000" dirty="0" smtClean="0">
                <a:solidFill>
                  <a:srgbClr val="FFCC00"/>
                </a:solidFill>
                <a:effectLst>
                  <a:glow rad="38100">
                    <a:srgbClr val="A5A5A5">
                      <a:satMod val="175000"/>
                      <a:alpha val="40000"/>
                    </a:srgbClr>
                  </a:glow>
                </a:effectLst>
                <a:latin typeface="Al Fresco" panose="02000807000000020002" pitchFamily="50" charset="0"/>
              </a:rPr>
              <a:t>We Are His People</a:t>
            </a:r>
          </a:p>
          <a:p>
            <a:pPr lvl="0"/>
            <a:endParaRPr lang="en-US" sz="4000" dirty="0" smtClean="0">
              <a:solidFill>
                <a:srgbClr val="FFCC00"/>
              </a:solidFill>
              <a:effectLst>
                <a:glow rad="38100">
                  <a:srgbClr val="A5A5A5">
                    <a:satMod val="175000"/>
                    <a:alpha val="40000"/>
                  </a:srgbClr>
                </a:glow>
              </a:effectLst>
              <a:latin typeface="Al Fresco" panose="02000807000000020002" pitchFamily="50" charset="0"/>
            </a:endParaRPr>
          </a:p>
          <a:p>
            <a:pPr lvl="0"/>
            <a:r>
              <a:rPr lang="en-US" sz="4000" dirty="0" smtClean="0">
                <a:solidFill>
                  <a:srgbClr val="FFCC00"/>
                </a:solidFill>
                <a:effectLst>
                  <a:glow rad="38100">
                    <a:srgbClr val="A5A5A5">
                      <a:satMod val="175000"/>
                      <a:alpha val="40000"/>
                    </a:srgbClr>
                  </a:glow>
                </a:effectLst>
                <a:latin typeface="Al Fresco" panose="02000807000000020002" pitchFamily="50" charset="0"/>
              </a:rPr>
              <a:t>We Are His Children</a:t>
            </a:r>
          </a:p>
          <a:p>
            <a:pPr lvl="0"/>
            <a:endParaRPr lang="en-US" sz="4000" dirty="0">
              <a:solidFill>
                <a:srgbClr val="FFCC00"/>
              </a:solidFill>
              <a:effectLst>
                <a:glow rad="38100">
                  <a:srgbClr val="A5A5A5">
                    <a:satMod val="175000"/>
                    <a:alpha val="40000"/>
                  </a:srgbClr>
                </a:glow>
              </a:effectLst>
              <a:latin typeface="Al Fresco" panose="02000807000000020002" pitchFamily="50" charset="0"/>
            </a:endParaRPr>
          </a:p>
          <a:p>
            <a:pPr lvl="0"/>
            <a:r>
              <a:rPr lang="en-US" sz="4000" dirty="0" smtClean="0">
                <a:solidFill>
                  <a:srgbClr val="FFCC00"/>
                </a:solidFill>
                <a:effectLst>
                  <a:glow rad="38100">
                    <a:srgbClr val="A5A5A5">
                      <a:satMod val="175000"/>
                      <a:alpha val="40000"/>
                    </a:srgbClr>
                  </a:glow>
                </a:effectLst>
                <a:latin typeface="Al Fresco" panose="02000807000000020002" pitchFamily="50" charset="0"/>
              </a:rPr>
              <a:t>We </a:t>
            </a:r>
            <a:r>
              <a:rPr lang="en-US" sz="4000" dirty="0">
                <a:solidFill>
                  <a:srgbClr val="FFCC00"/>
                </a:solidFill>
                <a:effectLst>
                  <a:glow rad="38100">
                    <a:srgbClr val="A5A5A5">
                      <a:satMod val="175000"/>
                      <a:alpha val="40000"/>
                    </a:srgbClr>
                  </a:glow>
                </a:effectLst>
                <a:latin typeface="Al Fresco" panose="02000807000000020002" pitchFamily="50" charset="0"/>
              </a:rPr>
              <a:t>Are A Pilgrim</a:t>
            </a:r>
          </a:p>
        </p:txBody>
      </p:sp>
    </p:spTree>
    <p:extLst>
      <p:ext uri="{BB962C8B-B14F-4D97-AF65-F5344CB8AC3E}">
        <p14:creationId xmlns:p14="http://schemas.microsoft.com/office/powerpoint/2010/main" val="110307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98916" y="5729467"/>
            <a:ext cx="3345084" cy="1200329"/>
            <a:chOff x="2876309" y="1145892"/>
            <a:chExt cx="3345084" cy="1200329"/>
          </a:xfrm>
        </p:grpSpPr>
        <p:sp>
          <p:nvSpPr>
            <p:cNvPr id="15" name="TextBox 14"/>
            <p:cNvSpPr txBox="1"/>
            <p:nvPr/>
          </p:nvSpPr>
          <p:spPr>
            <a:xfrm>
              <a:off x="2876309" y="1145892"/>
              <a:ext cx="3345084"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Belonging</a:t>
              </a:r>
            </a:p>
          </p:txBody>
        </p:sp>
        <p:sp>
          <p:nvSpPr>
            <p:cNvPr id="25" name="TextBox 24"/>
            <p:cNvSpPr txBox="1"/>
            <p:nvPr/>
          </p:nvSpPr>
          <p:spPr>
            <a:xfrm>
              <a:off x="3816313" y="1756693"/>
              <a:ext cx="1091353"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To The</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sp>
          <p:nvSpPr>
            <p:cNvPr id="26" name="TextBox 25"/>
            <p:cNvSpPr txBox="1"/>
            <p:nvPr/>
          </p:nvSpPr>
          <p:spPr>
            <a:xfrm>
              <a:off x="4662721" y="1756693"/>
              <a:ext cx="1365355"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Lord</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grpSp>
      <p:sp>
        <p:nvSpPr>
          <p:cNvPr id="12" name="TextBox 11"/>
          <p:cNvSpPr txBox="1"/>
          <p:nvPr/>
        </p:nvSpPr>
        <p:spPr>
          <a:xfrm>
            <a:off x="0" y="91761"/>
            <a:ext cx="9144000" cy="2062103"/>
          </a:xfrm>
          <a:prstGeom prst="rect">
            <a:avLst/>
          </a:prstGeom>
          <a:noFill/>
        </p:spPr>
        <p:txBody>
          <a:bodyPr wrap="square" rtlCol="0">
            <a:spAutoFit/>
          </a:bodyPr>
          <a:lstStyle/>
          <a:p>
            <a:pPr algn="ctr"/>
            <a:r>
              <a:rPr lang="en-US" sz="3200" i="1" dirty="0" smtClean="0">
                <a:solidFill>
                  <a:srgbClr val="E4D9C7"/>
                </a:solidFill>
                <a:latin typeface="Adobe Garamond Pro" panose="02020502060506020403" pitchFamily="18" charset="0"/>
              </a:rPr>
              <a:t>“But now having been freed from sin and enslaved to God, you derive your benefit, resulting in sanctification,             and the outcome, eternal life”</a:t>
            </a:r>
          </a:p>
          <a:p>
            <a:pPr algn="ctr"/>
            <a:r>
              <a:rPr lang="en-US" sz="3200" dirty="0" smtClean="0">
                <a:solidFill>
                  <a:srgbClr val="E4D9C7"/>
                </a:solidFill>
                <a:latin typeface="Adobe Garamond Pro" panose="02020502060506020403" pitchFamily="18" charset="0"/>
              </a:rPr>
              <a:t>(Romans 6:22)</a:t>
            </a:r>
            <a:endParaRPr lang="en-US" sz="3200" dirty="0">
              <a:solidFill>
                <a:srgbClr val="E4D9C7"/>
              </a:solidFill>
              <a:latin typeface="Adobe Garamond Pro" panose="02020502060506020403" pitchFamily="18" charset="0"/>
            </a:endParaRPr>
          </a:p>
        </p:txBody>
      </p:sp>
    </p:spTree>
    <p:extLst>
      <p:ext uri="{BB962C8B-B14F-4D97-AF65-F5344CB8AC3E}">
        <p14:creationId xmlns:p14="http://schemas.microsoft.com/office/powerpoint/2010/main" val="17784655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98916" y="5729467"/>
            <a:ext cx="3345084" cy="1200329"/>
            <a:chOff x="2876309" y="1145892"/>
            <a:chExt cx="3345084" cy="1200329"/>
          </a:xfrm>
        </p:grpSpPr>
        <p:sp>
          <p:nvSpPr>
            <p:cNvPr id="15" name="TextBox 14"/>
            <p:cNvSpPr txBox="1"/>
            <p:nvPr/>
          </p:nvSpPr>
          <p:spPr>
            <a:xfrm>
              <a:off x="2876309" y="1145892"/>
              <a:ext cx="3345084"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Belonging</a:t>
              </a:r>
            </a:p>
          </p:txBody>
        </p:sp>
        <p:sp>
          <p:nvSpPr>
            <p:cNvPr id="25" name="TextBox 24"/>
            <p:cNvSpPr txBox="1"/>
            <p:nvPr/>
          </p:nvSpPr>
          <p:spPr>
            <a:xfrm>
              <a:off x="3816313" y="1756693"/>
              <a:ext cx="1091353"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To The</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sp>
          <p:nvSpPr>
            <p:cNvPr id="26" name="TextBox 25"/>
            <p:cNvSpPr txBox="1"/>
            <p:nvPr/>
          </p:nvSpPr>
          <p:spPr>
            <a:xfrm>
              <a:off x="4662721" y="1756693"/>
              <a:ext cx="1365355"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Lord</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grpSp>
      <p:sp>
        <p:nvSpPr>
          <p:cNvPr id="12" name="TextBox 11"/>
          <p:cNvSpPr txBox="1"/>
          <p:nvPr/>
        </p:nvSpPr>
        <p:spPr>
          <a:xfrm>
            <a:off x="0" y="91761"/>
            <a:ext cx="9144000" cy="2062103"/>
          </a:xfrm>
          <a:prstGeom prst="rect">
            <a:avLst/>
          </a:prstGeom>
          <a:noFill/>
        </p:spPr>
        <p:txBody>
          <a:bodyPr wrap="square" rtlCol="0">
            <a:spAutoFit/>
          </a:bodyPr>
          <a:lstStyle/>
          <a:p>
            <a:pPr algn="ctr"/>
            <a:r>
              <a:rPr lang="en-US" sz="3200" i="1" dirty="0" smtClean="0">
                <a:solidFill>
                  <a:srgbClr val="E4D9C7"/>
                </a:solidFill>
                <a:latin typeface="Adobe Garamond Pro" panose="02020502060506020403" pitchFamily="18" charset="0"/>
              </a:rPr>
              <a:t>“Be on guard for yourselves and for all the flock, among which the Holy Spirit has made you overseers, to shepherd </a:t>
            </a:r>
            <a:r>
              <a:rPr lang="en-US" sz="3200" i="1" u="sng" dirty="0" smtClean="0">
                <a:solidFill>
                  <a:srgbClr val="E4D9C7"/>
                </a:solidFill>
                <a:latin typeface="Adobe Garamond Pro" panose="02020502060506020403" pitchFamily="18" charset="0"/>
              </a:rPr>
              <a:t>the church of God </a:t>
            </a:r>
            <a:r>
              <a:rPr lang="en-US" sz="3200" i="1" dirty="0" smtClean="0">
                <a:solidFill>
                  <a:srgbClr val="E4D9C7"/>
                </a:solidFill>
                <a:latin typeface="Adobe Garamond Pro" panose="02020502060506020403" pitchFamily="18" charset="0"/>
              </a:rPr>
              <a:t>which He </a:t>
            </a:r>
            <a:r>
              <a:rPr lang="en-US" sz="3200" i="1" u="sng" dirty="0" smtClean="0">
                <a:solidFill>
                  <a:srgbClr val="E4D9C7"/>
                </a:solidFill>
                <a:latin typeface="Adobe Garamond Pro" panose="02020502060506020403" pitchFamily="18" charset="0"/>
              </a:rPr>
              <a:t>purchased</a:t>
            </a:r>
            <a:r>
              <a:rPr lang="en-US" sz="3200" i="1" dirty="0" smtClean="0">
                <a:solidFill>
                  <a:srgbClr val="E4D9C7"/>
                </a:solidFill>
                <a:latin typeface="Adobe Garamond Pro" panose="02020502060506020403" pitchFamily="18" charset="0"/>
              </a:rPr>
              <a:t> with His own blood. </a:t>
            </a:r>
          </a:p>
          <a:p>
            <a:pPr algn="ctr"/>
            <a:r>
              <a:rPr lang="en-US" sz="3200" dirty="0" smtClean="0">
                <a:solidFill>
                  <a:srgbClr val="E4D9C7"/>
                </a:solidFill>
                <a:latin typeface="Adobe Garamond Pro" panose="02020502060506020403" pitchFamily="18" charset="0"/>
              </a:rPr>
              <a:t>(Acts 20:28)</a:t>
            </a:r>
            <a:endParaRPr lang="en-US" sz="3200" dirty="0">
              <a:solidFill>
                <a:srgbClr val="E4D9C7"/>
              </a:solidFill>
              <a:latin typeface="Adobe Garamond Pro" panose="02020502060506020403" pitchFamily="18" charset="0"/>
            </a:endParaRPr>
          </a:p>
        </p:txBody>
      </p:sp>
    </p:spTree>
    <p:extLst>
      <p:ext uri="{BB962C8B-B14F-4D97-AF65-F5344CB8AC3E}">
        <p14:creationId xmlns:p14="http://schemas.microsoft.com/office/powerpoint/2010/main" val="17981844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98916" y="5729467"/>
            <a:ext cx="3345084" cy="1200329"/>
            <a:chOff x="2876309" y="1145892"/>
            <a:chExt cx="3345084" cy="1200329"/>
          </a:xfrm>
        </p:grpSpPr>
        <p:sp>
          <p:nvSpPr>
            <p:cNvPr id="15" name="TextBox 14"/>
            <p:cNvSpPr txBox="1"/>
            <p:nvPr/>
          </p:nvSpPr>
          <p:spPr>
            <a:xfrm>
              <a:off x="2876309" y="1145892"/>
              <a:ext cx="3345084"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Belonging</a:t>
              </a:r>
            </a:p>
          </p:txBody>
        </p:sp>
        <p:sp>
          <p:nvSpPr>
            <p:cNvPr id="25" name="TextBox 24"/>
            <p:cNvSpPr txBox="1"/>
            <p:nvPr/>
          </p:nvSpPr>
          <p:spPr>
            <a:xfrm>
              <a:off x="3816313" y="1756693"/>
              <a:ext cx="1091353"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To The</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sp>
          <p:nvSpPr>
            <p:cNvPr id="26" name="TextBox 25"/>
            <p:cNvSpPr txBox="1"/>
            <p:nvPr/>
          </p:nvSpPr>
          <p:spPr>
            <a:xfrm>
              <a:off x="4662721" y="1756693"/>
              <a:ext cx="1365355"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Lord</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grpSp>
      <p:sp>
        <p:nvSpPr>
          <p:cNvPr id="12" name="TextBox 11"/>
          <p:cNvSpPr txBox="1"/>
          <p:nvPr/>
        </p:nvSpPr>
        <p:spPr>
          <a:xfrm>
            <a:off x="0" y="91761"/>
            <a:ext cx="9144000" cy="2554545"/>
          </a:xfrm>
          <a:prstGeom prst="rect">
            <a:avLst/>
          </a:prstGeom>
          <a:noFill/>
        </p:spPr>
        <p:txBody>
          <a:bodyPr wrap="square" rtlCol="0">
            <a:spAutoFit/>
          </a:bodyPr>
          <a:lstStyle/>
          <a:p>
            <a:pPr algn="ctr"/>
            <a:r>
              <a:rPr lang="en-US" sz="3200" i="1" dirty="0" smtClean="0">
                <a:solidFill>
                  <a:srgbClr val="E4D9C7"/>
                </a:solidFill>
                <a:latin typeface="Adobe Garamond Pro" panose="02020502060506020403" pitchFamily="18" charset="0"/>
              </a:rPr>
              <a:t>“And they sang a new song, saying,</a:t>
            </a:r>
          </a:p>
          <a:p>
            <a:pPr algn="ctr"/>
            <a:r>
              <a:rPr lang="en-US" sz="3200" i="1" dirty="0" smtClean="0">
                <a:solidFill>
                  <a:srgbClr val="E4D9C7"/>
                </a:solidFill>
                <a:latin typeface="Adobe Garamond Pro" panose="02020502060506020403" pitchFamily="18" charset="0"/>
              </a:rPr>
              <a:t>“Worthy are You to take the book and to break its seals; for You were slain, and purchased for God with Your blood men from every tribe and tongue and people and nation.”</a:t>
            </a:r>
          </a:p>
          <a:p>
            <a:pPr algn="ctr"/>
            <a:r>
              <a:rPr lang="en-US" sz="3200" dirty="0" smtClean="0">
                <a:solidFill>
                  <a:srgbClr val="E4D9C7"/>
                </a:solidFill>
                <a:latin typeface="Adobe Garamond Pro" panose="02020502060506020403" pitchFamily="18" charset="0"/>
              </a:rPr>
              <a:t>(Revelation 5:9)</a:t>
            </a:r>
            <a:endParaRPr lang="en-US" sz="3200" dirty="0">
              <a:solidFill>
                <a:srgbClr val="E4D9C7"/>
              </a:solidFill>
              <a:latin typeface="Adobe Garamond Pro" panose="02020502060506020403" pitchFamily="18" charset="0"/>
            </a:endParaRPr>
          </a:p>
        </p:txBody>
      </p:sp>
    </p:spTree>
    <p:extLst>
      <p:ext uri="{BB962C8B-B14F-4D97-AF65-F5344CB8AC3E}">
        <p14:creationId xmlns:p14="http://schemas.microsoft.com/office/powerpoint/2010/main" val="2079964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98916" y="5729467"/>
            <a:ext cx="3345084" cy="1200329"/>
            <a:chOff x="2876309" y="1145892"/>
            <a:chExt cx="3345084" cy="1200329"/>
          </a:xfrm>
        </p:grpSpPr>
        <p:sp>
          <p:nvSpPr>
            <p:cNvPr id="15" name="TextBox 14"/>
            <p:cNvSpPr txBox="1"/>
            <p:nvPr/>
          </p:nvSpPr>
          <p:spPr>
            <a:xfrm>
              <a:off x="2876309" y="1145892"/>
              <a:ext cx="3345084"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Belonging</a:t>
              </a:r>
            </a:p>
          </p:txBody>
        </p:sp>
        <p:sp>
          <p:nvSpPr>
            <p:cNvPr id="25" name="TextBox 24"/>
            <p:cNvSpPr txBox="1"/>
            <p:nvPr/>
          </p:nvSpPr>
          <p:spPr>
            <a:xfrm>
              <a:off x="3816313" y="1756693"/>
              <a:ext cx="1091353"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To The</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sp>
          <p:nvSpPr>
            <p:cNvPr id="26" name="TextBox 25"/>
            <p:cNvSpPr txBox="1"/>
            <p:nvPr/>
          </p:nvSpPr>
          <p:spPr>
            <a:xfrm>
              <a:off x="4662721" y="1756693"/>
              <a:ext cx="1365355"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Lord</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grpSp>
      <p:sp>
        <p:nvSpPr>
          <p:cNvPr id="12" name="TextBox 11"/>
          <p:cNvSpPr txBox="1"/>
          <p:nvPr/>
        </p:nvSpPr>
        <p:spPr>
          <a:xfrm>
            <a:off x="0" y="91761"/>
            <a:ext cx="9144000" cy="2062103"/>
          </a:xfrm>
          <a:prstGeom prst="rect">
            <a:avLst/>
          </a:prstGeom>
          <a:noFill/>
        </p:spPr>
        <p:txBody>
          <a:bodyPr wrap="square" rtlCol="0">
            <a:spAutoFit/>
          </a:bodyPr>
          <a:lstStyle/>
          <a:p>
            <a:pPr algn="ctr"/>
            <a:r>
              <a:rPr lang="en-US" sz="3200" i="1" dirty="0" smtClean="0">
                <a:solidFill>
                  <a:srgbClr val="E4D9C7"/>
                </a:solidFill>
                <a:latin typeface="Adobe Garamond Pro" panose="02020502060506020403" pitchFamily="18" charset="0"/>
              </a:rPr>
              <a:t>“It was for freedom that Christ set us free;                 therefore keep standing firm and do not be subject again          to a yoke of slavery.”</a:t>
            </a:r>
          </a:p>
          <a:p>
            <a:pPr algn="ctr"/>
            <a:r>
              <a:rPr lang="en-US" sz="3200" dirty="0" smtClean="0">
                <a:solidFill>
                  <a:srgbClr val="E4D9C7"/>
                </a:solidFill>
                <a:latin typeface="Adobe Garamond Pro" panose="02020502060506020403" pitchFamily="18" charset="0"/>
              </a:rPr>
              <a:t>(Galatians 5:1)</a:t>
            </a:r>
            <a:endParaRPr lang="en-US" sz="3200" dirty="0">
              <a:solidFill>
                <a:srgbClr val="E4D9C7"/>
              </a:solidFill>
              <a:latin typeface="Adobe Garamond Pro" panose="02020502060506020403" pitchFamily="18" charset="0"/>
            </a:endParaRPr>
          </a:p>
        </p:txBody>
      </p:sp>
    </p:spTree>
    <p:extLst>
      <p:ext uri="{BB962C8B-B14F-4D97-AF65-F5344CB8AC3E}">
        <p14:creationId xmlns:p14="http://schemas.microsoft.com/office/powerpoint/2010/main" val="741519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98916" y="5729467"/>
            <a:ext cx="3345084" cy="1200329"/>
            <a:chOff x="2876309" y="1145892"/>
            <a:chExt cx="3345084" cy="1200329"/>
          </a:xfrm>
        </p:grpSpPr>
        <p:sp>
          <p:nvSpPr>
            <p:cNvPr id="15" name="TextBox 14"/>
            <p:cNvSpPr txBox="1"/>
            <p:nvPr/>
          </p:nvSpPr>
          <p:spPr>
            <a:xfrm>
              <a:off x="2876309" y="1145892"/>
              <a:ext cx="3345084" cy="1200329"/>
            </a:xfrm>
            <a:prstGeom prst="rect">
              <a:avLst/>
            </a:prstGeom>
            <a:noFill/>
          </p:spPr>
          <p:txBody>
            <a:bodyPr wrap="square" rtlCol="0">
              <a:spAutoFit/>
            </a:bodyPr>
            <a:lstStyle/>
            <a:p>
              <a:pPr algn="ctr"/>
              <a:r>
                <a:rPr lang="en-US" sz="7200" dirty="0" smtClean="0">
                  <a:solidFill>
                    <a:srgbClr val="FFCC00"/>
                  </a:solidFill>
                  <a:effectLst>
                    <a:glow rad="38100">
                      <a:schemeClr val="accent3">
                        <a:satMod val="175000"/>
                        <a:alpha val="40000"/>
                      </a:schemeClr>
                    </a:glow>
                  </a:effectLst>
                  <a:latin typeface="Al Fresco" panose="02000807000000020002" pitchFamily="50" charset="0"/>
                </a:rPr>
                <a:t>Belonging</a:t>
              </a:r>
            </a:p>
          </p:txBody>
        </p:sp>
        <p:sp>
          <p:nvSpPr>
            <p:cNvPr id="25" name="TextBox 24"/>
            <p:cNvSpPr txBox="1"/>
            <p:nvPr/>
          </p:nvSpPr>
          <p:spPr>
            <a:xfrm>
              <a:off x="3816313" y="1756693"/>
              <a:ext cx="1091353"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To The</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sp>
          <p:nvSpPr>
            <p:cNvPr id="26" name="TextBox 25"/>
            <p:cNvSpPr txBox="1"/>
            <p:nvPr/>
          </p:nvSpPr>
          <p:spPr>
            <a:xfrm>
              <a:off x="4662721" y="1756693"/>
              <a:ext cx="1365355" cy="400110"/>
            </a:xfrm>
            <a:prstGeom prst="rect">
              <a:avLst/>
            </a:prstGeom>
            <a:noFill/>
          </p:spPr>
          <p:txBody>
            <a:bodyPr wrap="square" rtlCol="0">
              <a:spAutoFit/>
            </a:bodyPr>
            <a:lstStyle/>
            <a:p>
              <a:pPr algn="ctr"/>
              <a:r>
                <a:rPr lang="en-US" sz="2000" dirty="0" smtClean="0">
                  <a:solidFill>
                    <a:srgbClr val="FFCC00"/>
                  </a:solidFill>
                  <a:effectLst>
                    <a:glow rad="38100">
                      <a:schemeClr val="accent3">
                        <a:satMod val="175000"/>
                        <a:alpha val="40000"/>
                      </a:schemeClr>
                    </a:glow>
                  </a:effectLst>
                  <a:latin typeface="Adobe Garamond Pro" panose="02020502060506020403" pitchFamily="18" charset="0"/>
                </a:rPr>
                <a:t>Lord</a:t>
              </a:r>
              <a:endParaRPr lang="en-US" sz="2000" dirty="0">
                <a:solidFill>
                  <a:srgbClr val="FFCC00"/>
                </a:solidFill>
                <a:effectLst>
                  <a:glow rad="38100">
                    <a:schemeClr val="accent3">
                      <a:satMod val="175000"/>
                      <a:alpha val="40000"/>
                    </a:schemeClr>
                  </a:glow>
                </a:effectLst>
                <a:latin typeface="Adobe Garamond Pro" panose="02020502060506020403" pitchFamily="18" charset="0"/>
              </a:endParaRPr>
            </a:p>
          </p:txBody>
        </p:sp>
      </p:grpSp>
      <p:sp>
        <p:nvSpPr>
          <p:cNvPr id="12" name="TextBox 11"/>
          <p:cNvSpPr txBox="1"/>
          <p:nvPr/>
        </p:nvSpPr>
        <p:spPr>
          <a:xfrm>
            <a:off x="0" y="91761"/>
            <a:ext cx="9144000" cy="2062103"/>
          </a:xfrm>
          <a:prstGeom prst="rect">
            <a:avLst/>
          </a:prstGeom>
          <a:noFill/>
        </p:spPr>
        <p:txBody>
          <a:bodyPr wrap="square" rtlCol="0">
            <a:spAutoFit/>
          </a:bodyPr>
          <a:lstStyle/>
          <a:p>
            <a:pPr algn="ctr"/>
            <a:r>
              <a:rPr lang="en-US" sz="3200" i="1" dirty="0" smtClean="0">
                <a:solidFill>
                  <a:srgbClr val="E4D9C7"/>
                </a:solidFill>
                <a:latin typeface="Adobe Garamond Pro" panose="02020502060506020403" pitchFamily="18" charset="0"/>
              </a:rPr>
              <a:t>“It was for freedom that Christ set us free;                 therefore keep standing firm and do not be subject again          to a yoke of slavery.”</a:t>
            </a:r>
          </a:p>
          <a:p>
            <a:pPr algn="ctr"/>
            <a:r>
              <a:rPr lang="en-US" sz="3200" dirty="0" smtClean="0">
                <a:solidFill>
                  <a:srgbClr val="E4D9C7"/>
                </a:solidFill>
                <a:latin typeface="Adobe Garamond Pro" panose="02020502060506020403" pitchFamily="18" charset="0"/>
              </a:rPr>
              <a:t>(Romans 8:2)</a:t>
            </a:r>
            <a:endParaRPr lang="en-US" sz="3200" dirty="0">
              <a:solidFill>
                <a:srgbClr val="E4D9C7"/>
              </a:solidFill>
              <a:latin typeface="Adobe Garamond Pro" panose="02020502060506020403" pitchFamily="18" charset="0"/>
            </a:endParaRPr>
          </a:p>
        </p:txBody>
      </p:sp>
    </p:spTree>
    <p:extLst>
      <p:ext uri="{BB962C8B-B14F-4D97-AF65-F5344CB8AC3E}">
        <p14:creationId xmlns:p14="http://schemas.microsoft.com/office/powerpoint/2010/main" val="39176681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1082</TotalTime>
  <Words>2772</Words>
  <Application>Microsoft Office PowerPoint</Application>
  <PresentationFormat>On-screen Show (4:3)</PresentationFormat>
  <Paragraphs>294</Paragraphs>
  <Slides>45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Calibri</vt:lpstr>
      <vt:lpstr>Al Fresco</vt:lpstr>
      <vt:lpstr>Adobe Garamond Pro</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21</cp:revision>
  <dcterms:created xsi:type="dcterms:W3CDTF">2026-02-16T22:01:59Z</dcterms:created>
  <dcterms:modified xsi:type="dcterms:W3CDTF">2026-02-17T16:04:03Z</dcterms:modified>
</cp:coreProperties>
</file>