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Light" panose="020F0302020204030204" pitchFamily="34" charset="0"/>
      <p:regular r:id="rId12"/>
      <p:italic r:id="rId13"/>
    </p:embeddedFont>
    <p:embeddedFont>
      <p:font typeface="Century Gothic" panose="020B0502020202020204" pitchFamily="34" charset="0"/>
      <p:regular r:id="rId14"/>
      <p:bold r:id="rId15"/>
      <p:italic r:id="rId16"/>
      <p:boldItalic r:id="rId17"/>
    </p:embeddedFont>
    <p:embeddedFont>
      <p:font typeface="Adobe Garamond Pro" panose="02020502060506020403" pitchFamily="18" charset="0"/>
      <p:regular r:id="rId18"/>
      <p: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568"/>
    <a:srgbClr val="577F9B"/>
    <a:srgbClr val="97B2C5"/>
    <a:srgbClr val="C7D5DF"/>
    <a:srgbClr val="000000"/>
    <a:srgbClr val="19252D"/>
    <a:srgbClr val="263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5" d="100"/>
          <a:sy n="165" d="100"/>
        </p:scale>
        <p:origin x="109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9D1967-0C41-4F3B-A83D-021C304222C8}"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745039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9D1967-0C41-4F3B-A83D-021C304222C8}"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1044805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9D1967-0C41-4F3B-A83D-021C304222C8}"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2761228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9D1967-0C41-4F3B-A83D-021C304222C8}"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1846869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D1967-0C41-4F3B-A83D-021C304222C8}"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528401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9D1967-0C41-4F3B-A83D-021C304222C8}"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3920126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9D1967-0C41-4F3B-A83D-021C304222C8}"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3318148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9D1967-0C41-4F3B-A83D-021C304222C8}"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383545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D1967-0C41-4F3B-A83D-021C304222C8}"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2640710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D1967-0C41-4F3B-A83D-021C304222C8}"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3111137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D1967-0C41-4F3B-A83D-021C304222C8}"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9722A-F613-4013-8149-E61E34970C92}" type="slidenum">
              <a:rPr lang="en-US" smtClean="0"/>
              <a:t>‹#›</a:t>
            </a:fld>
            <a:endParaRPr lang="en-US"/>
          </a:p>
        </p:txBody>
      </p:sp>
    </p:spTree>
    <p:extLst>
      <p:ext uri="{BB962C8B-B14F-4D97-AF65-F5344CB8AC3E}">
        <p14:creationId xmlns:p14="http://schemas.microsoft.com/office/powerpoint/2010/main" val="255952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D1967-0C41-4F3B-A83D-021C304222C8}" type="datetimeFigureOut">
              <a:rPr lang="en-US" smtClean="0"/>
              <a:t>1/6/2026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9722A-F613-4013-8149-E61E34970C92}" type="slidenum">
              <a:rPr lang="en-US" smtClean="0"/>
              <a:t>‹#›</a:t>
            </a:fld>
            <a:endParaRPr lang="en-US"/>
          </a:p>
        </p:txBody>
      </p:sp>
    </p:spTree>
    <p:extLst>
      <p:ext uri="{BB962C8B-B14F-4D97-AF65-F5344CB8AC3E}">
        <p14:creationId xmlns:p14="http://schemas.microsoft.com/office/powerpoint/2010/main" val="2139097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822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510"/>
            <a:ext cx="9144000" cy="991488"/>
          </a:xfrm>
          <a:prstGeom prst="rect">
            <a:avLst/>
          </a:prstGeom>
        </p:spPr>
      </p:pic>
      <p:sp>
        <p:nvSpPr>
          <p:cNvPr id="3" name="TextBox 2"/>
          <p:cNvSpPr txBox="1"/>
          <p:nvPr/>
        </p:nvSpPr>
        <p:spPr>
          <a:xfrm>
            <a:off x="0" y="188088"/>
            <a:ext cx="9144000" cy="646331"/>
          </a:xfrm>
          <a:prstGeom prst="rect">
            <a:avLst/>
          </a:prstGeom>
          <a:noFill/>
        </p:spPr>
        <p:txBody>
          <a:bodyPr wrap="square" rtlCol="0">
            <a:spAutoFit/>
          </a:bodyPr>
          <a:lstStyle/>
          <a:p>
            <a:pPr algn="ctr"/>
            <a:r>
              <a:rPr lang="en-US" sz="3600" b="1" dirty="0" smtClean="0">
                <a:ln w="28575">
                  <a:solidFill>
                    <a:srgbClr val="19252D"/>
                  </a:solidFill>
                </a:ln>
                <a:solidFill>
                  <a:srgbClr val="97B2C5"/>
                </a:solidFill>
                <a:latin typeface="Century Gothic" panose="020B0502020202020204" pitchFamily="34" charset="0"/>
              </a:rPr>
              <a:t>CONCLUSION</a:t>
            </a:r>
            <a:endParaRPr lang="en-US" sz="3600" b="1" dirty="0">
              <a:ln w="28575">
                <a:solidFill>
                  <a:srgbClr val="19252D"/>
                </a:solidFill>
              </a:ln>
              <a:solidFill>
                <a:srgbClr val="97B2C5"/>
              </a:solidFill>
              <a:latin typeface="Century Gothic" panose="020B0502020202020204" pitchFamily="34" charset="0"/>
            </a:endParaRPr>
          </a:p>
        </p:txBody>
      </p:sp>
      <p:sp>
        <p:nvSpPr>
          <p:cNvPr id="4" name="TextBox 3"/>
          <p:cNvSpPr txBox="1"/>
          <p:nvPr/>
        </p:nvSpPr>
        <p:spPr>
          <a:xfrm>
            <a:off x="0" y="1006997"/>
            <a:ext cx="9144000" cy="5078313"/>
          </a:xfrm>
          <a:prstGeom prst="rect">
            <a:avLst/>
          </a:prstGeom>
          <a:noFill/>
        </p:spPr>
        <p:txBody>
          <a:bodyPr wrap="square" rtlCol="0">
            <a:spAutoFit/>
          </a:bodyPr>
          <a:lstStyle/>
          <a:p>
            <a:pPr algn="ctr"/>
            <a:r>
              <a:rPr lang="en-US" sz="3600" b="1" i="1" dirty="0" smtClean="0">
                <a:ln w="28575">
                  <a:noFill/>
                </a:ln>
                <a:solidFill>
                  <a:srgbClr val="C7D5DF"/>
                </a:solidFill>
                <a:effectLst>
                  <a:glow rad="63500">
                    <a:srgbClr val="000000"/>
                  </a:glow>
                </a:effectLst>
                <a:latin typeface="Adobe Garamond Pro" panose="02020502060506020403" pitchFamily="18" charset="0"/>
              </a:rPr>
              <a:t>“We must all appear before the judgment seat of Christ, so that each one may be recompensed for his deeds in the body, according to what he has done, whether good or bad”</a:t>
            </a:r>
          </a:p>
          <a:p>
            <a:pPr algn="ctr"/>
            <a:r>
              <a:rPr lang="en-US" sz="3600" b="1" dirty="0" smtClean="0">
                <a:ln w="28575">
                  <a:noFill/>
                </a:ln>
                <a:solidFill>
                  <a:srgbClr val="C7D5DF"/>
                </a:solidFill>
                <a:effectLst>
                  <a:glow rad="63500">
                    <a:srgbClr val="000000"/>
                  </a:glow>
                </a:effectLst>
                <a:latin typeface="Century Gothic" panose="020B0502020202020204" pitchFamily="34" charset="0"/>
              </a:rPr>
              <a:t>2 Corinthians 5:10</a:t>
            </a:r>
          </a:p>
          <a:p>
            <a:pPr algn="ctr"/>
            <a:endParaRPr lang="en-US" sz="3600" b="1" dirty="0">
              <a:ln w="28575">
                <a:noFill/>
              </a:ln>
              <a:solidFill>
                <a:srgbClr val="C7D5DF"/>
              </a:solidFill>
              <a:effectLst>
                <a:glow rad="63500">
                  <a:srgbClr val="000000"/>
                </a:glow>
              </a:effectLst>
              <a:latin typeface="Century Gothic" panose="020B0502020202020204" pitchFamily="34" charset="0"/>
            </a:endParaRPr>
          </a:p>
          <a:p>
            <a:pPr algn="ctr"/>
            <a:r>
              <a:rPr lang="en-US" sz="3600" b="1" dirty="0" smtClean="0">
                <a:ln w="28575">
                  <a:noFill/>
                </a:ln>
                <a:solidFill>
                  <a:srgbClr val="C7D5DF"/>
                </a:solidFill>
                <a:effectLst>
                  <a:glow rad="63500">
                    <a:srgbClr val="000000"/>
                  </a:glow>
                </a:effectLst>
                <a:latin typeface="Century Gothic" panose="020B0502020202020204" pitchFamily="34" charset="0"/>
              </a:rPr>
              <a:t>Who and What you listen to MATTERS!</a:t>
            </a:r>
          </a:p>
          <a:p>
            <a:pPr algn="ctr"/>
            <a:endParaRPr lang="en-US" sz="3600" b="1" dirty="0">
              <a:ln w="28575">
                <a:noFill/>
              </a:ln>
              <a:solidFill>
                <a:srgbClr val="C7D5DF"/>
              </a:solidFill>
              <a:effectLst>
                <a:glow rad="63500">
                  <a:srgbClr val="000000"/>
                </a:glow>
              </a:effectLst>
              <a:latin typeface="Century Gothic" panose="020B0502020202020204" pitchFamily="34" charset="0"/>
            </a:endParaRPr>
          </a:p>
          <a:p>
            <a:pPr algn="ctr"/>
            <a:r>
              <a:rPr lang="en-US" sz="3600" b="1" dirty="0" smtClean="0">
                <a:ln w="28575">
                  <a:noFill/>
                </a:ln>
                <a:solidFill>
                  <a:srgbClr val="C7D5DF"/>
                </a:solidFill>
                <a:effectLst>
                  <a:glow rad="63500">
                    <a:srgbClr val="000000"/>
                  </a:glow>
                </a:effectLst>
                <a:latin typeface="Century Gothic" panose="020B0502020202020204" pitchFamily="34" charset="0"/>
              </a:rPr>
              <a:t>DECIDE TODAY</a:t>
            </a:r>
          </a:p>
        </p:txBody>
      </p:sp>
    </p:spTree>
    <p:extLst>
      <p:ext uri="{BB962C8B-B14F-4D97-AF65-F5344CB8AC3E}">
        <p14:creationId xmlns:p14="http://schemas.microsoft.com/office/powerpoint/2010/main" val="738842194"/>
      </p:ext>
    </p:extLst>
  </p:cSld>
  <p:clrMapOvr>
    <a:masterClrMapping/>
  </p:clrMapOvr>
  <mc:AlternateContent xmlns:mc="http://schemas.openxmlformats.org/markup-compatibility/2006">
    <mc:Choice xmlns:p14="http://schemas.microsoft.com/office/powerpoint/2010/main" Requires="p14">
      <p:transition spd="slow" p14:dur="2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19245"/>
            <a:ext cx="9144000" cy="1579945"/>
          </a:xfrm>
          <a:prstGeom prst="rect">
            <a:avLst/>
          </a:prstGeom>
        </p:spPr>
      </p:pic>
      <p:sp>
        <p:nvSpPr>
          <p:cNvPr id="3" name="TextBox 2"/>
          <p:cNvSpPr txBox="1"/>
          <p:nvPr/>
        </p:nvSpPr>
        <p:spPr>
          <a:xfrm>
            <a:off x="0" y="949123"/>
            <a:ext cx="9144000" cy="923330"/>
          </a:xfrm>
          <a:prstGeom prst="rect">
            <a:avLst/>
          </a:prstGeom>
          <a:noFill/>
        </p:spPr>
        <p:txBody>
          <a:bodyPr wrap="square" rtlCol="0">
            <a:spAutoFit/>
          </a:bodyPr>
          <a:lstStyle/>
          <a:p>
            <a:pPr algn="ctr"/>
            <a:r>
              <a:rPr lang="en-US" sz="5400" b="1" dirty="0" smtClean="0">
                <a:ln w="28575">
                  <a:solidFill>
                    <a:srgbClr val="19252D"/>
                  </a:solidFill>
                </a:ln>
                <a:solidFill>
                  <a:srgbClr val="97B2C5"/>
                </a:solidFill>
                <a:latin typeface="Century Gothic" panose="020B0502020202020204" pitchFamily="34" charset="0"/>
              </a:rPr>
              <a:t>I Will Not Believe Unless…</a:t>
            </a:r>
            <a:endParaRPr lang="en-US" sz="5400" b="1" dirty="0">
              <a:ln w="28575">
                <a:solidFill>
                  <a:srgbClr val="19252D"/>
                </a:solidFill>
              </a:ln>
              <a:solidFill>
                <a:srgbClr val="97B2C5"/>
              </a:solidFill>
              <a:latin typeface="Century Gothic" panose="020B0502020202020204" pitchFamily="34" charset="0"/>
            </a:endParaRPr>
          </a:p>
        </p:txBody>
      </p:sp>
    </p:spTree>
    <p:extLst>
      <p:ext uri="{BB962C8B-B14F-4D97-AF65-F5344CB8AC3E}">
        <p14:creationId xmlns:p14="http://schemas.microsoft.com/office/powerpoint/2010/main" val="916630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600075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ln w="12700">
                  <a:solidFill>
                    <a:srgbClr val="C7D5DF"/>
                  </a:solidFill>
                </a:ln>
                <a:solidFill>
                  <a:srgbClr val="3A5568"/>
                </a:solidFill>
                <a:latin typeface="Century Gothic" panose="020B0502020202020204" pitchFamily="34" charset="0"/>
              </a:rPr>
              <a:t>Unless You See A Sign</a:t>
            </a:r>
            <a:endParaRPr lang="en-US" sz="4800" b="1" dirty="0">
              <a:ln w="12700">
                <a:solidFill>
                  <a:srgbClr val="C7D5DF"/>
                </a:solidFill>
              </a:ln>
              <a:solidFill>
                <a:srgbClr val="3A5568"/>
              </a:solidFill>
              <a:latin typeface="Century Gothic" panose="020B0502020202020204" pitchFamily="34" charset="0"/>
            </a:endParaRPr>
          </a:p>
        </p:txBody>
      </p:sp>
      <p:sp>
        <p:nvSpPr>
          <p:cNvPr id="4" name="TextBox 3"/>
          <p:cNvSpPr txBox="1"/>
          <p:nvPr/>
        </p:nvSpPr>
        <p:spPr>
          <a:xfrm>
            <a:off x="0" y="857250"/>
            <a:ext cx="9144000" cy="5016758"/>
          </a:xfrm>
          <a:prstGeom prst="rect">
            <a:avLst/>
          </a:prstGeom>
          <a:noFill/>
        </p:spPr>
        <p:txBody>
          <a:bodyPr wrap="square" rtlCol="0">
            <a:spAutoFit/>
          </a:bodyPr>
          <a:lstStyle/>
          <a:p>
            <a:pPr algn="ctr"/>
            <a:r>
              <a:rPr lang="en-US" sz="4000" b="1" dirty="0" smtClean="0">
                <a:ln w="28575">
                  <a:noFill/>
                </a:ln>
                <a:solidFill>
                  <a:srgbClr val="C7D5DF"/>
                </a:solidFill>
                <a:effectLst>
                  <a:glow rad="63500">
                    <a:srgbClr val="000000"/>
                  </a:glow>
                </a:effectLst>
                <a:latin typeface="Century Gothic" panose="020B0502020202020204" pitchFamily="34" charset="0"/>
              </a:rPr>
              <a:t>John 4:48</a:t>
            </a:r>
          </a:p>
          <a:p>
            <a:pPr algn="ctr"/>
            <a:r>
              <a:rPr lang="en-US" sz="3600" b="1" dirty="0" smtClean="0">
                <a:ln w="28575">
                  <a:noFill/>
                </a:ln>
                <a:solidFill>
                  <a:srgbClr val="C7D5DF"/>
                </a:solidFill>
                <a:effectLst>
                  <a:glow rad="63500">
                    <a:srgbClr val="000000"/>
                  </a:glow>
                </a:effectLst>
                <a:latin typeface="Century Gothic" panose="020B0502020202020204" pitchFamily="34" charset="0"/>
              </a:rPr>
              <a:t>(John 6; Matthew 9:5-8)</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Matthew 12:38-40</a:t>
            </a:r>
          </a:p>
          <a:p>
            <a:pPr algn="ctr"/>
            <a:r>
              <a:rPr lang="en-US" sz="3600" b="1" dirty="0" smtClean="0">
                <a:ln w="28575">
                  <a:noFill/>
                </a:ln>
                <a:solidFill>
                  <a:srgbClr val="C7D5DF"/>
                </a:solidFill>
                <a:effectLst>
                  <a:glow rad="63500">
                    <a:srgbClr val="000000"/>
                  </a:glow>
                </a:effectLst>
                <a:latin typeface="Century Gothic" panose="020B0502020202020204" pitchFamily="34" charset="0"/>
              </a:rPr>
              <a:t>(Ps. 78:21-32)</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1 Corinthians 1:18-24</a:t>
            </a:r>
          </a:p>
          <a:p>
            <a:pPr algn="ctr"/>
            <a:r>
              <a:rPr lang="en-US" sz="3600" b="1" dirty="0" smtClean="0">
                <a:ln w="28575">
                  <a:noFill/>
                </a:ln>
                <a:solidFill>
                  <a:srgbClr val="C7D5DF"/>
                </a:solidFill>
                <a:effectLst>
                  <a:glow rad="63500">
                    <a:srgbClr val="000000"/>
                  </a:glow>
                </a:effectLst>
                <a:latin typeface="Century Gothic" panose="020B0502020202020204" pitchFamily="34" charset="0"/>
              </a:rPr>
              <a:t>(1 Cor. 13)</a:t>
            </a:r>
            <a:endParaRPr lang="en-US" sz="3600" b="1" dirty="0">
              <a:ln w="28575">
                <a:noFill/>
              </a:ln>
              <a:solidFill>
                <a:srgbClr val="C7D5DF"/>
              </a:solidFill>
              <a:effectLst>
                <a:glow rad="63500">
                  <a:srgbClr val="000000"/>
                </a:glow>
              </a:effectLst>
              <a:latin typeface="Century Gothic" panose="020B0502020202020204" pitchFamily="34" charset="0"/>
            </a:endParaRPr>
          </a:p>
        </p:txBody>
      </p:sp>
    </p:spTree>
    <p:extLst>
      <p:ext uri="{BB962C8B-B14F-4D97-AF65-F5344CB8AC3E}">
        <p14:creationId xmlns:p14="http://schemas.microsoft.com/office/powerpoint/2010/main" val="175786472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600075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spc="-300" dirty="0" smtClean="0">
                <a:ln w="12700">
                  <a:solidFill>
                    <a:srgbClr val="C7D5DF"/>
                  </a:solidFill>
                </a:ln>
                <a:solidFill>
                  <a:srgbClr val="3A5568"/>
                </a:solidFill>
                <a:latin typeface="Century Gothic" panose="020B0502020202020204" pitchFamily="34" charset="0"/>
              </a:rPr>
              <a:t>Unless You Have More Than Word</a:t>
            </a:r>
            <a:endParaRPr lang="en-US" sz="4800" b="1" spc="-300" dirty="0">
              <a:ln w="12700">
                <a:solidFill>
                  <a:srgbClr val="C7D5DF"/>
                </a:solidFill>
              </a:ln>
              <a:solidFill>
                <a:srgbClr val="3A5568"/>
              </a:solidFill>
              <a:latin typeface="Century Gothic" panose="020B0502020202020204" pitchFamily="34" charset="0"/>
            </a:endParaRPr>
          </a:p>
        </p:txBody>
      </p:sp>
      <p:sp>
        <p:nvSpPr>
          <p:cNvPr id="4" name="TextBox 3"/>
          <p:cNvSpPr txBox="1"/>
          <p:nvPr/>
        </p:nvSpPr>
        <p:spPr>
          <a:xfrm>
            <a:off x="0" y="857250"/>
            <a:ext cx="9144000" cy="4832092"/>
          </a:xfrm>
          <a:prstGeom prst="rect">
            <a:avLst/>
          </a:prstGeom>
          <a:noFill/>
        </p:spPr>
        <p:txBody>
          <a:bodyPr wrap="square" rtlCol="0">
            <a:spAutoFit/>
          </a:bodyPr>
          <a:lstStyle/>
          <a:p>
            <a:pPr algn="ctr"/>
            <a:r>
              <a:rPr lang="en-US" sz="4000" b="1" dirty="0" smtClean="0">
                <a:ln w="28575">
                  <a:noFill/>
                </a:ln>
                <a:solidFill>
                  <a:srgbClr val="C7D5DF"/>
                </a:solidFill>
                <a:effectLst>
                  <a:glow rad="63500">
                    <a:srgbClr val="000000"/>
                  </a:glow>
                </a:effectLst>
                <a:latin typeface="Century Gothic" panose="020B0502020202020204" pitchFamily="34" charset="0"/>
              </a:rPr>
              <a:t>Luke 16:27-31</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Jesus rose from the dead</a:t>
            </a:r>
          </a:p>
          <a:p>
            <a:pPr algn="ctr"/>
            <a:r>
              <a:rPr lang="en-US" sz="3600" b="1" spc="-150" dirty="0" smtClean="0">
                <a:ln w="28575">
                  <a:noFill/>
                </a:ln>
                <a:solidFill>
                  <a:srgbClr val="C7D5DF"/>
                </a:solidFill>
                <a:effectLst>
                  <a:glow rad="63500">
                    <a:srgbClr val="000000"/>
                  </a:glow>
                </a:effectLst>
                <a:latin typeface="Century Gothic" panose="020B0502020202020204" pitchFamily="34" charset="0"/>
              </a:rPr>
              <a:t>(Luke 24:22; John 20:24-25; Matt. 28:16-17)</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John 20:30-31</a:t>
            </a:r>
          </a:p>
          <a:p>
            <a:pPr algn="ctr"/>
            <a:endParaRPr lang="en-US" sz="3600" b="1" dirty="0">
              <a:ln w="28575">
                <a:noFill/>
              </a:ln>
              <a:solidFill>
                <a:srgbClr val="C7D5DF"/>
              </a:solidFill>
              <a:effectLst>
                <a:glow rad="63500">
                  <a:srgbClr val="000000"/>
                </a:glow>
              </a:effectLst>
              <a:latin typeface="Century Gothic" panose="020B0502020202020204" pitchFamily="34" charset="0"/>
            </a:endParaRPr>
          </a:p>
          <a:p>
            <a:pPr algn="ctr"/>
            <a:r>
              <a:rPr lang="en-US" sz="3600" b="1" dirty="0" smtClean="0">
                <a:ln w="28575">
                  <a:noFill/>
                </a:ln>
                <a:solidFill>
                  <a:srgbClr val="C7D5DF"/>
                </a:solidFill>
                <a:effectLst>
                  <a:glow rad="63500">
                    <a:srgbClr val="000000"/>
                  </a:glow>
                </a:effectLst>
                <a:latin typeface="Century Gothic" panose="020B0502020202020204" pitchFamily="34" charset="0"/>
              </a:rPr>
              <a:t>Hebrews 4:12</a:t>
            </a:r>
            <a:endParaRPr lang="en-US" sz="3600" b="1" dirty="0">
              <a:ln w="28575">
                <a:noFill/>
              </a:ln>
              <a:solidFill>
                <a:srgbClr val="C7D5DF"/>
              </a:solidFill>
              <a:effectLst>
                <a:glow rad="63500">
                  <a:srgbClr val="000000"/>
                </a:glow>
              </a:effectLst>
              <a:latin typeface="Century Gothic" panose="020B0502020202020204" pitchFamily="34" charset="0"/>
            </a:endParaRPr>
          </a:p>
        </p:txBody>
      </p:sp>
    </p:spTree>
    <p:extLst>
      <p:ext uri="{BB962C8B-B14F-4D97-AF65-F5344CB8AC3E}">
        <p14:creationId xmlns:p14="http://schemas.microsoft.com/office/powerpoint/2010/main" val="2605547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600075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ln w="12700">
                  <a:solidFill>
                    <a:srgbClr val="C7D5DF"/>
                  </a:solidFill>
                </a:ln>
                <a:solidFill>
                  <a:srgbClr val="3A5568"/>
                </a:solidFill>
                <a:latin typeface="Century Gothic" panose="020B0502020202020204" pitchFamily="34" charset="0"/>
              </a:rPr>
              <a:t>Unless The Majority Believes</a:t>
            </a:r>
            <a:endParaRPr lang="en-US" sz="4800" b="1" dirty="0">
              <a:ln w="12700">
                <a:solidFill>
                  <a:srgbClr val="C7D5DF"/>
                </a:solidFill>
              </a:ln>
              <a:solidFill>
                <a:srgbClr val="3A5568"/>
              </a:solidFill>
              <a:latin typeface="Century Gothic" panose="020B0502020202020204" pitchFamily="34" charset="0"/>
            </a:endParaRPr>
          </a:p>
        </p:txBody>
      </p:sp>
      <p:sp>
        <p:nvSpPr>
          <p:cNvPr id="4" name="TextBox 3"/>
          <p:cNvSpPr txBox="1"/>
          <p:nvPr/>
        </p:nvSpPr>
        <p:spPr>
          <a:xfrm>
            <a:off x="0" y="857250"/>
            <a:ext cx="9144000" cy="2492990"/>
          </a:xfrm>
          <a:prstGeom prst="rect">
            <a:avLst/>
          </a:prstGeom>
          <a:noFill/>
        </p:spPr>
        <p:txBody>
          <a:bodyPr wrap="square" rtlCol="0">
            <a:spAutoFit/>
          </a:bodyPr>
          <a:lstStyle/>
          <a:p>
            <a:pPr algn="ctr"/>
            <a:r>
              <a:rPr lang="en-US" sz="4000" b="1" dirty="0" smtClean="0">
                <a:ln w="28575">
                  <a:noFill/>
                </a:ln>
                <a:solidFill>
                  <a:srgbClr val="C7D5DF"/>
                </a:solidFill>
                <a:effectLst>
                  <a:glow rad="63500">
                    <a:srgbClr val="000000"/>
                  </a:glow>
                </a:effectLst>
                <a:latin typeface="Century Gothic" panose="020B0502020202020204" pitchFamily="34" charset="0"/>
              </a:rPr>
              <a:t>Romans 12:2</a:t>
            </a:r>
          </a:p>
          <a:p>
            <a:pPr algn="ctr"/>
            <a:r>
              <a:rPr lang="en-US" sz="3600" b="1" dirty="0" smtClean="0">
                <a:ln w="28575">
                  <a:noFill/>
                </a:ln>
                <a:solidFill>
                  <a:srgbClr val="C7D5DF"/>
                </a:solidFill>
                <a:effectLst>
                  <a:glow rad="63500">
                    <a:srgbClr val="000000"/>
                  </a:glow>
                </a:effectLst>
                <a:latin typeface="Century Gothic" panose="020B0502020202020204" pitchFamily="34" charset="0"/>
              </a:rPr>
              <a:t>(1 Peter 4:4)</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Matthew 7:13-14</a:t>
            </a:r>
          </a:p>
        </p:txBody>
      </p:sp>
    </p:spTree>
    <p:extLst>
      <p:ext uri="{BB962C8B-B14F-4D97-AF65-F5344CB8AC3E}">
        <p14:creationId xmlns:p14="http://schemas.microsoft.com/office/powerpoint/2010/main" val="3676436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600075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ln w="12700">
                  <a:solidFill>
                    <a:srgbClr val="C7D5DF"/>
                  </a:solidFill>
                </a:ln>
                <a:solidFill>
                  <a:srgbClr val="3A5568"/>
                </a:solidFill>
                <a:latin typeface="Century Gothic" panose="020B0502020202020204" pitchFamily="34" charset="0"/>
              </a:rPr>
              <a:t>Unless You Want To Believe It</a:t>
            </a:r>
            <a:endParaRPr lang="en-US" sz="4800" b="1" dirty="0">
              <a:ln w="12700">
                <a:solidFill>
                  <a:srgbClr val="C7D5DF"/>
                </a:solidFill>
              </a:ln>
              <a:solidFill>
                <a:srgbClr val="3A5568"/>
              </a:solidFill>
              <a:latin typeface="Century Gothic" panose="020B0502020202020204" pitchFamily="34" charset="0"/>
            </a:endParaRPr>
          </a:p>
        </p:txBody>
      </p:sp>
      <p:sp>
        <p:nvSpPr>
          <p:cNvPr id="4" name="TextBox 3"/>
          <p:cNvSpPr txBox="1"/>
          <p:nvPr/>
        </p:nvSpPr>
        <p:spPr>
          <a:xfrm>
            <a:off x="0" y="857250"/>
            <a:ext cx="9144000" cy="4955203"/>
          </a:xfrm>
          <a:prstGeom prst="rect">
            <a:avLst/>
          </a:prstGeom>
          <a:noFill/>
        </p:spPr>
        <p:txBody>
          <a:bodyPr wrap="square" rtlCol="0">
            <a:spAutoFit/>
          </a:bodyPr>
          <a:lstStyle/>
          <a:p>
            <a:pPr algn="ctr"/>
            <a:r>
              <a:rPr lang="en-US" sz="4000" b="1" dirty="0" smtClean="0">
                <a:ln w="28575">
                  <a:noFill/>
                </a:ln>
                <a:solidFill>
                  <a:srgbClr val="C7D5DF"/>
                </a:solidFill>
                <a:effectLst>
                  <a:glow rad="63500">
                    <a:srgbClr val="000000"/>
                  </a:glow>
                </a:effectLst>
                <a:latin typeface="Century Gothic" panose="020B0502020202020204" pitchFamily="34" charset="0"/>
              </a:rPr>
              <a:t>Confirmation Bias</a:t>
            </a:r>
          </a:p>
          <a:p>
            <a:pPr algn="ctr"/>
            <a:r>
              <a:rPr lang="en-US" sz="3600" b="1" dirty="0" smtClean="0">
                <a:ln w="28575">
                  <a:noFill/>
                </a:ln>
                <a:solidFill>
                  <a:srgbClr val="C7D5DF"/>
                </a:solidFill>
                <a:effectLst>
                  <a:glow rad="63500">
                    <a:srgbClr val="000000"/>
                  </a:glow>
                </a:effectLst>
                <a:latin typeface="Century Gothic" panose="020B0502020202020204" pitchFamily="34" charset="0"/>
              </a:rPr>
              <a:t>(Jer. 31:31; Is. 29:13; Mk 7:9)</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2 Thessalonians 2:10-12</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Colossians 2:8</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2 Timothy 3:16-17</a:t>
            </a:r>
          </a:p>
        </p:txBody>
      </p:sp>
    </p:spTree>
    <p:extLst>
      <p:ext uri="{BB962C8B-B14F-4D97-AF65-F5344CB8AC3E}">
        <p14:creationId xmlns:p14="http://schemas.microsoft.com/office/powerpoint/2010/main" val="1672445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600075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ln w="12700">
                  <a:solidFill>
                    <a:srgbClr val="C7D5DF"/>
                  </a:solidFill>
                </a:ln>
                <a:solidFill>
                  <a:srgbClr val="3A5568"/>
                </a:solidFill>
                <a:latin typeface="Century Gothic" panose="020B0502020202020204" pitchFamily="34" charset="0"/>
              </a:rPr>
              <a:t>Unless You Have Approval</a:t>
            </a:r>
            <a:endParaRPr lang="en-US" sz="4800" b="1" dirty="0">
              <a:ln w="12700">
                <a:solidFill>
                  <a:srgbClr val="C7D5DF"/>
                </a:solidFill>
              </a:ln>
              <a:solidFill>
                <a:srgbClr val="3A5568"/>
              </a:solidFill>
              <a:latin typeface="Century Gothic" panose="020B0502020202020204" pitchFamily="34" charset="0"/>
            </a:endParaRPr>
          </a:p>
        </p:txBody>
      </p:sp>
      <p:sp>
        <p:nvSpPr>
          <p:cNvPr id="4" name="TextBox 3"/>
          <p:cNvSpPr txBox="1"/>
          <p:nvPr/>
        </p:nvSpPr>
        <p:spPr>
          <a:xfrm>
            <a:off x="0" y="857250"/>
            <a:ext cx="9144000" cy="3170099"/>
          </a:xfrm>
          <a:prstGeom prst="rect">
            <a:avLst/>
          </a:prstGeom>
          <a:noFill/>
        </p:spPr>
        <p:txBody>
          <a:bodyPr wrap="square" rtlCol="0">
            <a:spAutoFit/>
          </a:bodyPr>
          <a:lstStyle/>
          <a:p>
            <a:pPr algn="ctr"/>
            <a:r>
              <a:rPr lang="en-US" sz="4000" b="1" dirty="0" smtClean="0">
                <a:ln w="28575">
                  <a:noFill/>
                </a:ln>
                <a:solidFill>
                  <a:srgbClr val="C7D5DF"/>
                </a:solidFill>
                <a:effectLst>
                  <a:glow rad="63500">
                    <a:srgbClr val="000000"/>
                  </a:glow>
                </a:effectLst>
                <a:latin typeface="Century Gothic" panose="020B0502020202020204" pitchFamily="34" charset="0"/>
              </a:rPr>
              <a:t>John 17:17 “Your word is truth”</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Acts 18:8</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Matthew 10:34-39</a:t>
            </a:r>
          </a:p>
        </p:txBody>
      </p:sp>
    </p:spTree>
    <p:extLst>
      <p:ext uri="{BB962C8B-B14F-4D97-AF65-F5344CB8AC3E}">
        <p14:creationId xmlns:p14="http://schemas.microsoft.com/office/powerpoint/2010/main" val="3112595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600075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ln w="12700">
                  <a:solidFill>
                    <a:srgbClr val="C7D5DF"/>
                  </a:solidFill>
                </a:ln>
                <a:solidFill>
                  <a:srgbClr val="3A5568"/>
                </a:solidFill>
                <a:latin typeface="Century Gothic" panose="020B0502020202020204" pitchFamily="34" charset="0"/>
              </a:rPr>
              <a:t>Unless It Is Easy</a:t>
            </a:r>
            <a:endParaRPr lang="en-US" sz="4800" b="1" dirty="0">
              <a:ln w="12700">
                <a:solidFill>
                  <a:srgbClr val="C7D5DF"/>
                </a:solidFill>
              </a:ln>
              <a:solidFill>
                <a:srgbClr val="3A5568"/>
              </a:solidFill>
              <a:latin typeface="Century Gothic" panose="020B0502020202020204" pitchFamily="34" charset="0"/>
            </a:endParaRPr>
          </a:p>
        </p:txBody>
      </p:sp>
      <p:sp>
        <p:nvSpPr>
          <p:cNvPr id="4" name="TextBox 3"/>
          <p:cNvSpPr txBox="1"/>
          <p:nvPr/>
        </p:nvSpPr>
        <p:spPr>
          <a:xfrm>
            <a:off x="0" y="857250"/>
            <a:ext cx="9144000" cy="4893647"/>
          </a:xfrm>
          <a:prstGeom prst="rect">
            <a:avLst/>
          </a:prstGeom>
          <a:noFill/>
        </p:spPr>
        <p:txBody>
          <a:bodyPr wrap="square" rtlCol="0">
            <a:spAutoFit/>
          </a:bodyPr>
          <a:lstStyle/>
          <a:p>
            <a:pPr algn="ctr"/>
            <a:r>
              <a:rPr lang="en-US" sz="4000" b="1" dirty="0" smtClean="0">
                <a:ln w="28575">
                  <a:noFill/>
                </a:ln>
                <a:solidFill>
                  <a:srgbClr val="C7D5DF"/>
                </a:solidFill>
                <a:effectLst>
                  <a:glow rad="63500">
                    <a:srgbClr val="000000"/>
                  </a:glow>
                </a:effectLst>
                <a:latin typeface="Century Gothic" panose="020B0502020202020204" pitchFamily="34" charset="0"/>
              </a:rPr>
              <a:t>Matthew 16:24-25</a:t>
            </a:r>
          </a:p>
          <a:p>
            <a:pPr algn="ctr"/>
            <a:endParaRPr lang="en-US" sz="28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Matthew 12:50</a:t>
            </a:r>
          </a:p>
          <a:p>
            <a:pPr algn="ctr"/>
            <a:endParaRPr lang="en-US" sz="28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Romans 12:2</a:t>
            </a:r>
          </a:p>
          <a:p>
            <a:pPr algn="ctr"/>
            <a:endParaRPr lang="en-US" sz="28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Ephesians 6:6</a:t>
            </a:r>
          </a:p>
          <a:p>
            <a:pPr algn="ctr"/>
            <a:endParaRPr lang="en-US" sz="28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Hebrews 10:36</a:t>
            </a:r>
          </a:p>
        </p:txBody>
      </p:sp>
    </p:spTree>
    <p:extLst>
      <p:ext uri="{BB962C8B-B14F-4D97-AF65-F5344CB8AC3E}">
        <p14:creationId xmlns:p14="http://schemas.microsoft.com/office/powerpoint/2010/main" val="2183421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600075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ln w="12700">
                  <a:solidFill>
                    <a:srgbClr val="C7D5DF"/>
                  </a:solidFill>
                </a:ln>
                <a:solidFill>
                  <a:srgbClr val="3A5568"/>
                </a:solidFill>
                <a:latin typeface="Century Gothic" panose="020B0502020202020204" pitchFamily="34" charset="0"/>
              </a:rPr>
              <a:t>Unless It Is Convenient</a:t>
            </a:r>
            <a:endParaRPr lang="en-US" sz="4800" b="1" dirty="0">
              <a:ln w="12700">
                <a:solidFill>
                  <a:srgbClr val="C7D5DF"/>
                </a:solidFill>
              </a:ln>
              <a:solidFill>
                <a:srgbClr val="3A5568"/>
              </a:solidFill>
              <a:latin typeface="Century Gothic" panose="020B0502020202020204" pitchFamily="34" charset="0"/>
            </a:endParaRPr>
          </a:p>
        </p:txBody>
      </p:sp>
      <p:sp>
        <p:nvSpPr>
          <p:cNvPr id="4" name="TextBox 3"/>
          <p:cNvSpPr txBox="1"/>
          <p:nvPr/>
        </p:nvSpPr>
        <p:spPr>
          <a:xfrm>
            <a:off x="0" y="857250"/>
            <a:ext cx="9144000" cy="1938992"/>
          </a:xfrm>
          <a:prstGeom prst="rect">
            <a:avLst/>
          </a:prstGeom>
          <a:noFill/>
        </p:spPr>
        <p:txBody>
          <a:bodyPr wrap="square" rtlCol="0">
            <a:spAutoFit/>
          </a:bodyPr>
          <a:lstStyle/>
          <a:p>
            <a:pPr algn="ctr"/>
            <a:r>
              <a:rPr lang="en-US" sz="4000" b="1" dirty="0" smtClean="0">
                <a:ln w="28575">
                  <a:noFill/>
                </a:ln>
                <a:solidFill>
                  <a:srgbClr val="C7D5DF"/>
                </a:solidFill>
                <a:effectLst>
                  <a:glow rad="63500">
                    <a:srgbClr val="000000"/>
                  </a:glow>
                </a:effectLst>
                <a:latin typeface="Century Gothic" panose="020B0502020202020204" pitchFamily="34" charset="0"/>
              </a:rPr>
              <a:t>Acts 24:25</a:t>
            </a:r>
          </a:p>
          <a:p>
            <a:pPr algn="ctr"/>
            <a:endParaRPr lang="en-US" sz="4000" b="1" dirty="0">
              <a:ln w="28575">
                <a:noFill/>
              </a:ln>
              <a:solidFill>
                <a:srgbClr val="C7D5DF"/>
              </a:solidFill>
              <a:effectLst>
                <a:glow rad="63500">
                  <a:srgbClr val="000000"/>
                </a:glow>
              </a:effectLst>
              <a:latin typeface="Century Gothic" panose="020B0502020202020204" pitchFamily="34" charset="0"/>
            </a:endParaRPr>
          </a:p>
          <a:p>
            <a:pPr algn="ctr"/>
            <a:r>
              <a:rPr lang="en-US" sz="4000" b="1" dirty="0" smtClean="0">
                <a:ln w="28575">
                  <a:noFill/>
                </a:ln>
                <a:solidFill>
                  <a:srgbClr val="C7D5DF"/>
                </a:solidFill>
                <a:effectLst>
                  <a:glow rad="63500">
                    <a:srgbClr val="000000"/>
                  </a:glow>
                </a:effectLst>
                <a:latin typeface="Century Gothic" panose="020B0502020202020204" pitchFamily="34" charset="0"/>
              </a:rPr>
              <a:t>2 Corinthians 6:2</a:t>
            </a:r>
          </a:p>
        </p:txBody>
      </p:sp>
    </p:spTree>
    <p:extLst>
      <p:ext uri="{BB962C8B-B14F-4D97-AF65-F5344CB8AC3E}">
        <p14:creationId xmlns:p14="http://schemas.microsoft.com/office/powerpoint/2010/main" val="3660803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196</Words>
  <Application>Microsoft Office PowerPoint</Application>
  <PresentationFormat>On-screen Show (4:3)</PresentationFormat>
  <Paragraphs>60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 Light</vt:lpstr>
      <vt:lpstr>Arial</vt:lpstr>
      <vt:lpstr>Century Gothic</vt:lpstr>
      <vt:lpstr>Adobe Garamond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7</cp:revision>
  <dcterms:created xsi:type="dcterms:W3CDTF">2026-01-06T17:29:49Z</dcterms:created>
  <dcterms:modified xsi:type="dcterms:W3CDTF">2026-01-06T18:23:02Z</dcterms:modified>
</cp:coreProperties>
</file>