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Arno Pro" panose="02020502040506020403" pitchFamily="18" charset="0"/>
      <p:regular r:id="rId8"/>
      <p:bold r:id="rId9"/>
      <p:italic r:id="rId10"/>
      <p:boldItalic r:id="rId11"/>
    </p:embeddedFont>
    <p:embeddedFont>
      <p:font typeface="Chaparral Pro" panose="02060803050505090203" pitchFamily="18" charset="0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220E"/>
    <a:srgbClr val="93A7C8"/>
    <a:srgbClr val="271D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80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3EEB-5993-4393-B6A7-01A2D1A513E9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6FC-26CA-4992-AB3A-637EE1489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3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3EEB-5993-4393-B6A7-01A2D1A513E9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6FC-26CA-4992-AB3A-637EE1489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3EEB-5993-4393-B6A7-01A2D1A513E9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6FC-26CA-4992-AB3A-637EE1489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3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3EEB-5993-4393-B6A7-01A2D1A513E9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6FC-26CA-4992-AB3A-637EE1489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3EEB-5993-4393-B6A7-01A2D1A513E9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6FC-26CA-4992-AB3A-637EE1489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3EEB-5993-4393-B6A7-01A2D1A513E9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6FC-26CA-4992-AB3A-637EE1489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3EEB-5993-4393-B6A7-01A2D1A513E9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6FC-26CA-4992-AB3A-637EE1489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7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3EEB-5993-4393-B6A7-01A2D1A513E9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6FC-26CA-4992-AB3A-637EE1489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0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3EEB-5993-4393-B6A7-01A2D1A513E9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6FC-26CA-4992-AB3A-637EE1489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1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3EEB-5993-4393-B6A7-01A2D1A513E9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6FC-26CA-4992-AB3A-637EE1489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0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3EEB-5993-4393-B6A7-01A2D1A513E9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6FC-26CA-4992-AB3A-637EE1489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5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03EEB-5993-4393-B6A7-01A2D1A513E9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0F6FC-26CA-4992-AB3A-637EE1489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8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0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1667"/>
          <a:stretch/>
        </p:blipFill>
        <p:spPr>
          <a:xfrm>
            <a:off x="-214132" y="0"/>
            <a:ext cx="9578051" cy="71835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9028" y="1329021"/>
            <a:ext cx="4473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3D220E"/>
                </a:solidFill>
                <a:latin typeface="Chaparral Pro" panose="02060803050505090203" pitchFamily="18" charset="0"/>
              </a:rPr>
              <a:t>Remember Lot’s Wife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7413" y="3591769"/>
            <a:ext cx="3387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3D220E"/>
                </a:solidFill>
                <a:latin typeface="Chaparral Pro" panose="02060803050505090203" pitchFamily="18" charset="0"/>
              </a:rPr>
              <a:t>Genesis 19:1-29</a:t>
            </a:r>
          </a:p>
        </p:txBody>
      </p:sp>
    </p:spTree>
    <p:extLst>
      <p:ext uri="{BB962C8B-B14F-4D97-AF65-F5344CB8AC3E}">
        <p14:creationId xmlns:p14="http://schemas.microsoft.com/office/powerpoint/2010/main" val="20754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3A7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67406"/>
          <a:stretch/>
        </p:blipFill>
        <p:spPr>
          <a:xfrm>
            <a:off x="7459883" y="3328387"/>
            <a:ext cx="1932972" cy="3928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60916" r="67406" b="5794"/>
          <a:stretch/>
        </p:blipFill>
        <p:spPr>
          <a:xfrm rot="19752341" flipH="1" flipV="1">
            <a:off x="6218645" y="6204030"/>
            <a:ext cx="1932972" cy="13079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3D220E"/>
                </a:solidFill>
                <a:latin typeface="Chaparral Pro" panose="02060803050505090203" pitchFamily="18" charset="0"/>
              </a:rPr>
              <a:t>Genesis 19:1-29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70749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3D220E"/>
                </a:solidFill>
                <a:latin typeface="Arno Pro" panose="02020502040506020403" pitchFamily="18" charset="0"/>
              </a:rPr>
              <a:t>Homosexuality is sin.</a:t>
            </a:r>
          </a:p>
          <a:p>
            <a:pPr algn="ctr"/>
            <a:r>
              <a:rPr lang="en-US" sz="3600" dirty="0">
                <a:solidFill>
                  <a:srgbClr val="3D220E"/>
                </a:solidFill>
                <a:latin typeface="Arno Pro" panose="02020502040506020403" pitchFamily="18" charset="0"/>
              </a:rPr>
              <a:t>1 Timothy 1:9-10</a:t>
            </a:r>
          </a:p>
          <a:p>
            <a:pPr algn="ctr"/>
            <a:r>
              <a:rPr lang="en-US" sz="3600" dirty="0">
                <a:solidFill>
                  <a:srgbClr val="3D220E"/>
                </a:solidFill>
                <a:latin typeface="Arno Pro" panose="02020502040506020403" pitchFamily="18" charset="0"/>
              </a:rPr>
              <a:t>Romans 1:26-27</a:t>
            </a:r>
          </a:p>
          <a:p>
            <a:pPr algn="ctr"/>
            <a:r>
              <a:rPr lang="en-US" sz="3600" dirty="0">
                <a:solidFill>
                  <a:srgbClr val="3D220E"/>
                </a:solidFill>
                <a:latin typeface="Arno Pro" panose="02020502040506020403" pitchFamily="18" charset="0"/>
              </a:rPr>
              <a:t>1 Corinthians 6:9-11</a:t>
            </a:r>
          </a:p>
          <a:p>
            <a:pPr algn="ctr"/>
            <a:r>
              <a:rPr lang="en-US" sz="3600" i="1" dirty="0">
                <a:solidFill>
                  <a:srgbClr val="3D220E"/>
                </a:solidFill>
                <a:latin typeface="Arno Pro" panose="02020502040506020403" pitchFamily="18" charset="0"/>
              </a:rPr>
              <a:t>“such were some of you”</a:t>
            </a:r>
          </a:p>
          <a:p>
            <a:pPr algn="ctr"/>
            <a:r>
              <a:rPr lang="en-US" sz="3600" dirty="0">
                <a:solidFill>
                  <a:srgbClr val="3D220E"/>
                </a:solidFill>
                <a:latin typeface="Arno Pro" panose="02020502040506020403" pitchFamily="18" charset="0"/>
              </a:rPr>
              <a:t>Washed away - Acts 22:16; Ephesians 5:25-27</a:t>
            </a:r>
          </a:p>
          <a:p>
            <a:pPr algn="ctr"/>
            <a:r>
              <a:rPr lang="en-US" sz="3600" dirty="0">
                <a:solidFill>
                  <a:srgbClr val="3D220E"/>
                </a:solidFill>
                <a:latin typeface="Arno Pro" panose="02020502040506020403" pitchFamily="18" charset="0"/>
              </a:rPr>
              <a:t>No spot or wrinkle/sanctified</a:t>
            </a:r>
          </a:p>
          <a:p>
            <a:pPr algn="ctr"/>
            <a:r>
              <a:rPr lang="en-US" sz="3600" dirty="0">
                <a:solidFill>
                  <a:srgbClr val="3D220E"/>
                </a:solidFill>
                <a:latin typeface="Arno Pro" panose="02020502040506020403" pitchFamily="18" charset="0"/>
              </a:rPr>
              <a:t>Romans 3:23 </a:t>
            </a:r>
            <a:r>
              <a:rPr lang="en-US" sz="3600" i="1" dirty="0">
                <a:solidFill>
                  <a:srgbClr val="3D220E"/>
                </a:solidFill>
                <a:latin typeface="Arno Pro" panose="02020502040506020403" pitchFamily="18" charset="0"/>
              </a:rPr>
              <a:t>“all have sinned…”</a:t>
            </a:r>
          </a:p>
        </p:txBody>
      </p:sp>
    </p:spTree>
    <p:extLst>
      <p:ext uri="{BB962C8B-B14F-4D97-AF65-F5344CB8AC3E}">
        <p14:creationId xmlns:p14="http://schemas.microsoft.com/office/powerpoint/2010/main" val="258369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3A7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67406"/>
          <a:stretch/>
        </p:blipFill>
        <p:spPr>
          <a:xfrm>
            <a:off x="7459883" y="3328387"/>
            <a:ext cx="1932972" cy="3928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60916" r="67406" b="5794"/>
          <a:stretch/>
        </p:blipFill>
        <p:spPr>
          <a:xfrm rot="19752341" flipH="1" flipV="1">
            <a:off x="6218645" y="6204030"/>
            <a:ext cx="1932972" cy="13079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3D220E"/>
                </a:solidFill>
                <a:latin typeface="Chaparral Pro" panose="02060803050505090203" pitchFamily="18" charset="0"/>
              </a:rPr>
              <a:t>Luke 17:28-32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707495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rgbClr val="3D220E"/>
                </a:solidFill>
                <a:latin typeface="Arno Pro" panose="02020502040506020403" pitchFamily="18" charset="0"/>
              </a:rPr>
              <a:t>“when the Son of Man is revealed…”</a:t>
            </a:r>
          </a:p>
          <a:p>
            <a:pPr algn="ctr"/>
            <a:r>
              <a:rPr lang="en-US" sz="3600" dirty="0">
                <a:solidFill>
                  <a:srgbClr val="3D220E"/>
                </a:solidFill>
                <a:latin typeface="Arno Pro" panose="02020502040506020403" pitchFamily="18" charset="0"/>
              </a:rPr>
              <a:t>The end will come suddenly. Luke 17:24</a:t>
            </a:r>
          </a:p>
          <a:p>
            <a:pPr algn="ctr"/>
            <a:r>
              <a:rPr lang="en-US" sz="3600" i="1" dirty="0">
                <a:solidFill>
                  <a:srgbClr val="3D220E"/>
                </a:solidFill>
                <a:latin typeface="Arno Pro" panose="02020502040506020403" pitchFamily="18" charset="0"/>
              </a:rPr>
              <a:t>“Remember Lot’s wife”</a:t>
            </a:r>
          </a:p>
          <a:p>
            <a:pPr algn="ctr"/>
            <a:r>
              <a:rPr lang="en-US" sz="3600" dirty="0">
                <a:solidFill>
                  <a:srgbClr val="3D220E"/>
                </a:solidFill>
                <a:latin typeface="Arno Pro" panose="02020502040506020403" pitchFamily="18" charset="0"/>
              </a:rPr>
              <a:t>Luke 9:62 </a:t>
            </a:r>
            <a:r>
              <a:rPr lang="en-US" sz="3600" i="1" dirty="0">
                <a:solidFill>
                  <a:srgbClr val="3D220E"/>
                </a:solidFill>
                <a:latin typeface="Arno Pro" panose="02020502040506020403" pitchFamily="18" charset="0"/>
              </a:rPr>
              <a:t>“No one, after putting his hand to the plow and looking back, is fit for the kingdom of God”</a:t>
            </a:r>
          </a:p>
          <a:p>
            <a:pPr algn="ctr"/>
            <a:r>
              <a:rPr lang="en-US" sz="3600" dirty="0">
                <a:solidFill>
                  <a:srgbClr val="3D220E"/>
                </a:solidFill>
                <a:latin typeface="Arno Pro" panose="02020502040506020403" pitchFamily="18" charset="0"/>
              </a:rPr>
              <a:t>Colossians 3:1-2</a:t>
            </a:r>
          </a:p>
          <a:p>
            <a:pPr algn="ctr"/>
            <a:r>
              <a:rPr lang="en-US" sz="3600" dirty="0">
                <a:solidFill>
                  <a:srgbClr val="3D220E"/>
                </a:solidFill>
                <a:latin typeface="Arno Pro" panose="02020502040506020403" pitchFamily="18" charset="0"/>
              </a:rPr>
              <a:t>2 Peter 2:20-22</a:t>
            </a:r>
          </a:p>
        </p:txBody>
      </p:sp>
    </p:spTree>
    <p:extLst>
      <p:ext uri="{BB962C8B-B14F-4D97-AF65-F5344CB8AC3E}">
        <p14:creationId xmlns:p14="http://schemas.microsoft.com/office/powerpoint/2010/main" val="204827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3A7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67406"/>
          <a:stretch/>
        </p:blipFill>
        <p:spPr>
          <a:xfrm>
            <a:off x="7459883" y="3328387"/>
            <a:ext cx="1932972" cy="3928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60916" r="67406" b="5794"/>
          <a:stretch/>
        </p:blipFill>
        <p:spPr>
          <a:xfrm rot="19752341" flipH="1" flipV="1">
            <a:off x="6218645" y="6204030"/>
            <a:ext cx="1932972" cy="13079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3D220E"/>
                </a:solidFill>
                <a:latin typeface="Chaparral Pro" panose="02060803050505090203" pitchFamily="18" charset="0"/>
              </a:rPr>
              <a:t>2 Peter 2:4-10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707495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3D220E"/>
                </a:solidFill>
                <a:latin typeface="Arno Pro" panose="02020502040506020403" pitchFamily="18" charset="0"/>
              </a:rPr>
              <a:t>Genesis 18:20</a:t>
            </a:r>
          </a:p>
          <a:p>
            <a:pPr algn="ctr"/>
            <a:r>
              <a:rPr lang="en-US" sz="3600" dirty="0">
                <a:solidFill>
                  <a:srgbClr val="3D220E"/>
                </a:solidFill>
                <a:latin typeface="Arno Pro" panose="02020502040506020403" pitchFamily="18" charset="0"/>
              </a:rPr>
              <a:t>Lot was </a:t>
            </a:r>
            <a:r>
              <a:rPr lang="en-US" sz="3600" i="1" dirty="0">
                <a:solidFill>
                  <a:srgbClr val="3D220E"/>
                </a:solidFill>
                <a:latin typeface="Arno Pro" panose="02020502040506020403" pitchFamily="18" charset="0"/>
              </a:rPr>
              <a:t>“oppressed by the sensual conduct of unprincipled men” </a:t>
            </a:r>
            <a:r>
              <a:rPr lang="en-US" sz="3600" dirty="0">
                <a:solidFill>
                  <a:srgbClr val="3D220E"/>
                </a:solidFill>
                <a:latin typeface="Arno Pro" panose="02020502040506020403" pitchFamily="18" charset="0"/>
              </a:rPr>
              <a:t>and his soul was </a:t>
            </a:r>
            <a:r>
              <a:rPr lang="en-US" sz="3600" i="1" dirty="0">
                <a:solidFill>
                  <a:srgbClr val="3D220E"/>
                </a:solidFill>
                <a:latin typeface="Arno Pro" panose="02020502040506020403" pitchFamily="18" charset="0"/>
              </a:rPr>
              <a:t>“tormented day after day by their lawless deeds”</a:t>
            </a:r>
          </a:p>
          <a:p>
            <a:pPr algn="ctr"/>
            <a:r>
              <a:rPr lang="en-US" sz="3600" dirty="0">
                <a:solidFill>
                  <a:srgbClr val="3D220E"/>
                </a:solidFill>
                <a:latin typeface="Arno Pro" panose="02020502040506020403" pitchFamily="18" charset="0"/>
              </a:rPr>
              <a:t>Are we?</a:t>
            </a:r>
          </a:p>
          <a:p>
            <a:pPr algn="ctr"/>
            <a:r>
              <a:rPr lang="en-US" sz="3600" dirty="0">
                <a:solidFill>
                  <a:srgbClr val="3D220E"/>
                </a:solidFill>
                <a:latin typeface="Arno Pro" panose="02020502040506020403" pitchFamily="18" charset="0"/>
              </a:rPr>
              <a:t>Prov. 4:23 </a:t>
            </a:r>
            <a:r>
              <a:rPr lang="en-US" sz="3600" i="1" dirty="0">
                <a:solidFill>
                  <a:srgbClr val="3D220E"/>
                </a:solidFill>
                <a:latin typeface="Arno Pro" panose="02020502040506020403" pitchFamily="18" charset="0"/>
              </a:rPr>
              <a:t>“Watch over your heart with all diligence”</a:t>
            </a:r>
          </a:p>
          <a:p>
            <a:pPr algn="ctr"/>
            <a:r>
              <a:rPr lang="en-US" sz="3600" dirty="0">
                <a:solidFill>
                  <a:srgbClr val="3D220E"/>
                </a:solidFill>
                <a:latin typeface="Arno Pro" panose="02020502040506020403" pitchFamily="18" charset="0"/>
              </a:rPr>
              <a:t>Ps. 119:9</a:t>
            </a:r>
          </a:p>
          <a:p>
            <a:pPr algn="ctr"/>
            <a:r>
              <a:rPr lang="en-US" sz="3600" dirty="0">
                <a:solidFill>
                  <a:srgbClr val="3D220E"/>
                </a:solidFill>
                <a:latin typeface="Arno Pro" panose="02020502040506020403" pitchFamily="18" charset="0"/>
              </a:rPr>
              <a:t>Heb. 3:13 </a:t>
            </a:r>
            <a:r>
              <a:rPr lang="en-US" sz="3600" i="1" dirty="0">
                <a:solidFill>
                  <a:srgbClr val="3D220E"/>
                </a:solidFill>
                <a:latin typeface="Arno Pro" panose="02020502040506020403" pitchFamily="18" charset="0"/>
              </a:rPr>
              <a:t>“hardened by the deceitfulness of sin”</a:t>
            </a:r>
          </a:p>
          <a:p>
            <a:pPr algn="ctr"/>
            <a:r>
              <a:rPr lang="en-US" sz="3600" dirty="0">
                <a:solidFill>
                  <a:srgbClr val="3D220E"/>
                </a:solidFill>
                <a:latin typeface="Arno Pro" panose="02020502040506020403" pitchFamily="18" charset="0"/>
              </a:rPr>
              <a:t>Matthew 15:18-20</a:t>
            </a:r>
          </a:p>
          <a:p>
            <a:pPr algn="ctr"/>
            <a:r>
              <a:rPr lang="en-US" sz="3600" dirty="0">
                <a:solidFill>
                  <a:srgbClr val="3D220E"/>
                </a:solidFill>
                <a:latin typeface="Arno Pro" panose="02020502040506020403" pitchFamily="18" charset="0"/>
              </a:rPr>
              <a:t>Matthew 24:11-12</a:t>
            </a:r>
          </a:p>
        </p:txBody>
      </p:sp>
    </p:spTree>
    <p:extLst>
      <p:ext uri="{BB962C8B-B14F-4D97-AF65-F5344CB8AC3E}">
        <p14:creationId xmlns:p14="http://schemas.microsoft.com/office/powerpoint/2010/main" val="322906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166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8557" y="1236424"/>
            <a:ext cx="48497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3D220E"/>
                </a:solidFill>
                <a:latin typeface="Chaparral Pro" panose="02060803050505090203" pitchFamily="18" charset="0"/>
              </a:rPr>
              <a:t>Where is your heart?</a:t>
            </a:r>
          </a:p>
        </p:txBody>
      </p:sp>
    </p:spTree>
    <p:extLst>
      <p:ext uri="{BB962C8B-B14F-4D97-AF65-F5344CB8AC3E}">
        <p14:creationId xmlns:p14="http://schemas.microsoft.com/office/powerpoint/2010/main" val="403604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170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Chaparral Pro</vt:lpstr>
      <vt:lpstr>Calibri Light</vt:lpstr>
      <vt:lpstr>Calibri</vt:lpstr>
      <vt:lpstr>Arial</vt:lpstr>
      <vt:lpstr>Arno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Charles Willis</cp:lastModifiedBy>
  <cp:revision>7</cp:revision>
  <dcterms:created xsi:type="dcterms:W3CDTF">2025-12-08T22:04:52Z</dcterms:created>
  <dcterms:modified xsi:type="dcterms:W3CDTF">2025-12-15T15:05:53Z</dcterms:modified>
</cp:coreProperties>
</file>