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embeddedFontLst>
    <p:embeddedFont>
      <p:font typeface="Adobe Garamond Pro" panose="02020502060506020403" charset="0"/>
      <p:regular r:id="rId10"/>
      <p:italic r:id="rId11"/>
    </p:embeddedFont>
    <p:embeddedFont>
      <p:font typeface="Al Fresco" panose="02000507070000020002" pitchFamily="2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8E7F"/>
    <a:srgbClr val="88A498"/>
    <a:srgbClr val="E3C87D"/>
    <a:srgbClr val="445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7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4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9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9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7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8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9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6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5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2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4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C16A4-5BA4-4EF4-999F-C130D799C2A0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E72B7-8363-4308-A385-DD411DA71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3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81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212" y="-46299"/>
            <a:ext cx="9294471" cy="69737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-235088" y="41094"/>
            <a:ext cx="91386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>
                <a:solidFill>
                  <a:srgbClr val="E3C87D"/>
                </a:solidFill>
                <a:latin typeface="Al Fresco" panose="02000807000000020002" pitchFamily="50" charset="0"/>
                <a:cs typeface="Alisha" panose="02000505000000020003" pitchFamily="50" charset="0"/>
              </a:rPr>
              <a:t>Jesus</a:t>
            </a:r>
          </a:p>
        </p:txBody>
      </p:sp>
      <p:sp>
        <p:nvSpPr>
          <p:cNvPr id="4" name="Diamond 3"/>
          <p:cNvSpPr/>
          <p:nvPr/>
        </p:nvSpPr>
        <p:spPr>
          <a:xfrm>
            <a:off x="4146629" y="1522071"/>
            <a:ext cx="850739" cy="428263"/>
          </a:xfrm>
          <a:prstGeom prst="diamond">
            <a:avLst/>
          </a:prstGeom>
          <a:solidFill>
            <a:srgbClr val="6C8E7F"/>
          </a:solidFill>
          <a:ln w="19050">
            <a:solidFill>
              <a:srgbClr val="E3C8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09959" y="1736202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699" y="1828799"/>
            <a:ext cx="9138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The Savior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087508" y="1736202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11"/>
          <p:cNvSpPr/>
          <p:nvPr/>
        </p:nvSpPr>
        <p:spPr>
          <a:xfrm>
            <a:off x="4146629" y="2888815"/>
            <a:ext cx="850739" cy="428263"/>
          </a:xfrm>
          <a:prstGeom prst="diamond">
            <a:avLst/>
          </a:prstGeom>
          <a:solidFill>
            <a:srgbClr val="6C8E7F"/>
          </a:solidFill>
          <a:ln w="19050">
            <a:solidFill>
              <a:srgbClr val="E3C8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09959" y="3102946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087508" y="3102946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99" y="4091701"/>
            <a:ext cx="9138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Luke 2:7-11</a:t>
            </a:r>
          </a:p>
        </p:txBody>
      </p:sp>
    </p:spTree>
    <p:extLst>
      <p:ext uri="{BB962C8B-B14F-4D97-AF65-F5344CB8AC3E}">
        <p14:creationId xmlns:p14="http://schemas.microsoft.com/office/powerpoint/2010/main" val="288842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6299"/>
            <a:ext cx="9294471" cy="6962172"/>
          </a:xfrm>
          <a:prstGeom prst="rect">
            <a:avLst/>
          </a:prstGeom>
          <a:ln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B30E49D7-1712-83C0-5DA9-CD788D0092D2}"/>
              </a:ext>
            </a:extLst>
          </p:cNvPr>
          <p:cNvGrpSpPr/>
          <p:nvPr/>
        </p:nvGrpSpPr>
        <p:grpSpPr>
          <a:xfrm>
            <a:off x="6834850" y="5188368"/>
            <a:ext cx="2160610" cy="1571729"/>
            <a:chOff x="6834850" y="5188368"/>
            <a:chExt cx="2160610" cy="1571729"/>
          </a:xfrm>
        </p:grpSpPr>
        <p:sp>
          <p:nvSpPr>
            <p:cNvPr id="8" name="TextBox 7"/>
            <p:cNvSpPr txBox="1"/>
            <p:nvPr/>
          </p:nvSpPr>
          <p:spPr>
            <a:xfrm>
              <a:off x="6834850" y="5188368"/>
              <a:ext cx="21606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E3C87D"/>
                  </a:solidFill>
                  <a:latin typeface="Al Fresco" panose="02000807000000020002" pitchFamily="50" charset="0"/>
                  <a:cs typeface="Alisha" panose="02000505000000020003" pitchFamily="50" charset="0"/>
                </a:rPr>
                <a:t>Jesus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6834850" y="6012010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834850" y="6093666"/>
              <a:ext cx="216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E3C87D"/>
                  </a:solidFill>
                  <a:latin typeface="Adobe Garamond Pro" panose="02020502060506020403" pitchFamily="18" charset="0"/>
                  <a:cs typeface="Alisha" panose="02000505000000020003" pitchFamily="50" charset="0"/>
                </a:rPr>
                <a:t>The Savior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flipH="1">
              <a:off x="6834850" y="6678441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ADAAAA0-B532-9D9B-7B1E-1EBCA421437F}"/>
                </a:ext>
              </a:extLst>
            </p:cNvPr>
            <p:cNvGrpSpPr/>
            <p:nvPr/>
          </p:nvGrpSpPr>
          <p:grpSpPr>
            <a:xfrm>
              <a:off x="7751498" y="5930354"/>
              <a:ext cx="1243961" cy="829743"/>
              <a:chOff x="7751498" y="5930354"/>
              <a:chExt cx="1243961" cy="829743"/>
            </a:xfrm>
          </p:grpSpPr>
          <p:sp>
            <p:nvSpPr>
              <p:cNvPr id="4" name="Diamond 3"/>
              <p:cNvSpPr/>
              <p:nvPr/>
            </p:nvSpPr>
            <p:spPr>
              <a:xfrm>
                <a:off x="7751498" y="5930354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 flipH="1">
                <a:off x="8150506" y="6012010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Diamond 15"/>
              <p:cNvSpPr/>
              <p:nvPr/>
            </p:nvSpPr>
            <p:spPr>
              <a:xfrm>
                <a:off x="7751498" y="6596785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 flipH="1">
                <a:off x="8150506" y="6678441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9" name="Straight Connector 18"/>
          <p:cNvCxnSpPr/>
          <p:nvPr/>
        </p:nvCxnSpPr>
        <p:spPr>
          <a:xfrm flipH="1">
            <a:off x="52087" y="653969"/>
            <a:ext cx="9022465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8" y="0"/>
            <a:ext cx="9138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Today has been born a Savior </a:t>
            </a:r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(Lk 2:10)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817282"/>
            <a:ext cx="832419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Name Him Jesus 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(Matthew 1:21)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The Savior of the World 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(John 4:42; 1 John 4:14)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Preached and Proclaimed as the Savior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(Acts 5:29-31; 26:23; Romans 1:16; 2 Peter 1:1 Philippians 3:20; Titus 2:13-14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2 Timothy 1:10)</a:t>
            </a:r>
          </a:p>
        </p:txBody>
      </p:sp>
    </p:spTree>
    <p:extLst>
      <p:ext uri="{BB962C8B-B14F-4D97-AF65-F5344CB8AC3E}">
        <p14:creationId xmlns:p14="http://schemas.microsoft.com/office/powerpoint/2010/main" val="219958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6299"/>
            <a:ext cx="9294471" cy="6962172"/>
          </a:xfrm>
          <a:prstGeom prst="rect">
            <a:avLst/>
          </a:prstGeom>
          <a:ln>
            <a:noFill/>
          </a:ln>
        </p:spPr>
      </p:pic>
      <p:cxnSp>
        <p:nvCxnSpPr>
          <p:cNvPr id="19" name="Straight Connector 18"/>
          <p:cNvCxnSpPr/>
          <p:nvPr/>
        </p:nvCxnSpPr>
        <p:spPr>
          <a:xfrm flipH="1">
            <a:off x="52087" y="653969"/>
            <a:ext cx="9022465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8" y="0"/>
            <a:ext cx="9138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Jesus Came To Save </a:t>
            </a:r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(Lk 19:10)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817282"/>
            <a:ext cx="91440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Save His People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(Matthew 1:21; John 1:11-12)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Save Sinners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(1 Timothy 1:15; 1 John 3:4; Romans 3:23)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We ALL Need A Savior!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(John 12:46; 2 Corinthians 5:15;                              John 3:17; 1 John 2:2)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9FA2A4-467B-CD75-F081-097B8A537CEB}"/>
              </a:ext>
            </a:extLst>
          </p:cNvPr>
          <p:cNvGrpSpPr/>
          <p:nvPr/>
        </p:nvGrpSpPr>
        <p:grpSpPr>
          <a:xfrm>
            <a:off x="6834850" y="5188368"/>
            <a:ext cx="2160610" cy="1571729"/>
            <a:chOff x="6834850" y="5188368"/>
            <a:chExt cx="2160610" cy="15717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380D48C-DBEB-6263-7139-B6AE141E6563}"/>
                </a:ext>
              </a:extLst>
            </p:cNvPr>
            <p:cNvSpPr txBox="1"/>
            <p:nvPr/>
          </p:nvSpPr>
          <p:spPr>
            <a:xfrm>
              <a:off x="6834850" y="5188368"/>
              <a:ext cx="21606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E3C87D"/>
                  </a:solidFill>
                  <a:latin typeface="Al Fresco" panose="02000807000000020002" pitchFamily="50" charset="0"/>
                  <a:cs typeface="Alisha" panose="02000505000000020003" pitchFamily="50" charset="0"/>
                </a:rPr>
                <a:t>Jesus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8A34E3F-31C4-A58E-C086-912930A33A11}"/>
                </a:ext>
              </a:extLst>
            </p:cNvPr>
            <p:cNvCxnSpPr/>
            <p:nvPr/>
          </p:nvCxnSpPr>
          <p:spPr>
            <a:xfrm flipH="1">
              <a:off x="6834850" y="6012010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3AF9B26-321D-7EA3-8123-CFA36369C637}"/>
                </a:ext>
              </a:extLst>
            </p:cNvPr>
            <p:cNvSpPr txBox="1"/>
            <p:nvPr/>
          </p:nvSpPr>
          <p:spPr>
            <a:xfrm>
              <a:off x="6834850" y="6093666"/>
              <a:ext cx="216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E3C87D"/>
                  </a:solidFill>
                  <a:latin typeface="Adobe Garamond Pro" panose="02020502060506020403" pitchFamily="18" charset="0"/>
                  <a:cs typeface="Alisha" panose="02000505000000020003" pitchFamily="50" charset="0"/>
                </a:rPr>
                <a:t>The Savior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ED75346-F5CA-4F94-7A1B-94DC5502466B}"/>
                </a:ext>
              </a:extLst>
            </p:cNvPr>
            <p:cNvCxnSpPr/>
            <p:nvPr/>
          </p:nvCxnSpPr>
          <p:spPr>
            <a:xfrm flipH="1">
              <a:off x="6834850" y="6678441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C938C66-B325-D33C-1C5C-FF8C2661202E}"/>
                </a:ext>
              </a:extLst>
            </p:cNvPr>
            <p:cNvGrpSpPr/>
            <p:nvPr/>
          </p:nvGrpSpPr>
          <p:grpSpPr>
            <a:xfrm>
              <a:off x="7751498" y="5930354"/>
              <a:ext cx="1243961" cy="829743"/>
              <a:chOff x="7751498" y="5930354"/>
              <a:chExt cx="1243961" cy="829743"/>
            </a:xfrm>
          </p:grpSpPr>
          <p:sp>
            <p:nvSpPr>
              <p:cNvPr id="14" name="Diamond 13">
                <a:extLst>
                  <a:ext uri="{FF2B5EF4-FFF2-40B4-BE49-F238E27FC236}">
                    <a16:creationId xmlns:a16="http://schemas.microsoft.com/office/drawing/2014/main" id="{3C4714C8-3C56-51DD-01DD-5E86378FE110}"/>
                  </a:ext>
                </a:extLst>
              </p:cNvPr>
              <p:cNvSpPr/>
              <p:nvPr/>
            </p:nvSpPr>
            <p:spPr>
              <a:xfrm>
                <a:off x="7751498" y="5930354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50A1806-338C-5E0D-6E14-9736AFBF0B2F}"/>
                  </a:ext>
                </a:extLst>
              </p:cNvPr>
              <p:cNvCxnSpPr/>
              <p:nvPr/>
            </p:nvCxnSpPr>
            <p:spPr>
              <a:xfrm flipH="1">
                <a:off x="8150506" y="6012010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Diamond 22">
                <a:extLst>
                  <a:ext uri="{FF2B5EF4-FFF2-40B4-BE49-F238E27FC236}">
                    <a16:creationId xmlns:a16="http://schemas.microsoft.com/office/drawing/2014/main" id="{A0EFA0D2-5016-63DD-8240-90BABFB75D8C}"/>
                  </a:ext>
                </a:extLst>
              </p:cNvPr>
              <p:cNvSpPr/>
              <p:nvPr/>
            </p:nvSpPr>
            <p:spPr>
              <a:xfrm>
                <a:off x="7751498" y="6596785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BCEA287F-790F-0558-A6B5-7F4A2D989128}"/>
                  </a:ext>
                </a:extLst>
              </p:cNvPr>
              <p:cNvCxnSpPr/>
              <p:nvPr/>
            </p:nvCxnSpPr>
            <p:spPr>
              <a:xfrm flipH="1">
                <a:off x="8150506" y="6678441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463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6299"/>
            <a:ext cx="9294471" cy="6962172"/>
          </a:xfrm>
          <a:prstGeom prst="rect">
            <a:avLst/>
          </a:prstGeom>
          <a:ln>
            <a:noFill/>
          </a:ln>
        </p:spPr>
      </p:pic>
      <p:cxnSp>
        <p:nvCxnSpPr>
          <p:cNvPr id="19" name="Straight Connector 18"/>
          <p:cNvCxnSpPr/>
          <p:nvPr/>
        </p:nvCxnSpPr>
        <p:spPr>
          <a:xfrm flipH="1">
            <a:off x="52087" y="653969"/>
            <a:ext cx="9022465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8" y="0"/>
            <a:ext cx="9138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Jesus Came To Save </a:t>
            </a:r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(Lk 19:10)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817282"/>
            <a:ext cx="9144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Salvation Is Conditional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(Hebrews 2:9; John 8:24; 3:36)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Salvation For ALL The World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(Hebrews 2:9; 7:25; John 1:29; Revelation 5:9)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E8E07C-0858-2AED-BCDB-57FA79A8EC12}"/>
              </a:ext>
            </a:extLst>
          </p:cNvPr>
          <p:cNvGrpSpPr/>
          <p:nvPr/>
        </p:nvGrpSpPr>
        <p:grpSpPr>
          <a:xfrm>
            <a:off x="6834850" y="5188368"/>
            <a:ext cx="2160610" cy="1571729"/>
            <a:chOff x="6834850" y="5188368"/>
            <a:chExt cx="2160610" cy="15717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3E92B3E-8242-1CE3-06E9-56C0C2729329}"/>
                </a:ext>
              </a:extLst>
            </p:cNvPr>
            <p:cNvSpPr txBox="1"/>
            <p:nvPr/>
          </p:nvSpPr>
          <p:spPr>
            <a:xfrm>
              <a:off x="6834850" y="5188368"/>
              <a:ext cx="21606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E3C87D"/>
                  </a:solidFill>
                  <a:latin typeface="Al Fresco" panose="02000807000000020002" pitchFamily="50" charset="0"/>
                  <a:cs typeface="Alisha" panose="02000505000000020003" pitchFamily="50" charset="0"/>
                </a:rPr>
                <a:t>Jesus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A5C5640-A3BF-DFA2-6D68-C27BC60C86A6}"/>
                </a:ext>
              </a:extLst>
            </p:cNvPr>
            <p:cNvCxnSpPr/>
            <p:nvPr/>
          </p:nvCxnSpPr>
          <p:spPr>
            <a:xfrm flipH="1">
              <a:off x="6834850" y="6012010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538173C-2336-5947-A82F-65254204D453}"/>
                </a:ext>
              </a:extLst>
            </p:cNvPr>
            <p:cNvSpPr txBox="1"/>
            <p:nvPr/>
          </p:nvSpPr>
          <p:spPr>
            <a:xfrm>
              <a:off x="6834850" y="6093666"/>
              <a:ext cx="216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E3C87D"/>
                  </a:solidFill>
                  <a:latin typeface="Adobe Garamond Pro" panose="02020502060506020403" pitchFamily="18" charset="0"/>
                  <a:cs typeface="Alisha" panose="02000505000000020003" pitchFamily="50" charset="0"/>
                </a:rPr>
                <a:t>The Savior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CA86CB5-80E8-9E56-25FD-4604D1FE5DDC}"/>
                </a:ext>
              </a:extLst>
            </p:cNvPr>
            <p:cNvCxnSpPr/>
            <p:nvPr/>
          </p:nvCxnSpPr>
          <p:spPr>
            <a:xfrm flipH="1">
              <a:off x="6834850" y="6678441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89F5CB9-82A7-1024-8D13-8B1245C3F140}"/>
                </a:ext>
              </a:extLst>
            </p:cNvPr>
            <p:cNvGrpSpPr/>
            <p:nvPr/>
          </p:nvGrpSpPr>
          <p:grpSpPr>
            <a:xfrm>
              <a:off x="7751498" y="5930354"/>
              <a:ext cx="1243961" cy="829743"/>
              <a:chOff x="7751498" y="5930354"/>
              <a:chExt cx="1243961" cy="829743"/>
            </a:xfrm>
          </p:grpSpPr>
          <p:sp>
            <p:nvSpPr>
              <p:cNvPr id="14" name="Diamond 13">
                <a:extLst>
                  <a:ext uri="{FF2B5EF4-FFF2-40B4-BE49-F238E27FC236}">
                    <a16:creationId xmlns:a16="http://schemas.microsoft.com/office/drawing/2014/main" id="{94CDFE70-12DA-3E94-E6D0-559D4F7CC2B3}"/>
                  </a:ext>
                </a:extLst>
              </p:cNvPr>
              <p:cNvSpPr/>
              <p:nvPr/>
            </p:nvSpPr>
            <p:spPr>
              <a:xfrm>
                <a:off x="7751498" y="5930354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10CDF938-ECEC-0387-E590-A5C27F3FDF73}"/>
                  </a:ext>
                </a:extLst>
              </p:cNvPr>
              <p:cNvCxnSpPr/>
              <p:nvPr/>
            </p:nvCxnSpPr>
            <p:spPr>
              <a:xfrm flipH="1">
                <a:off x="8150506" y="6012010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Diamond 22">
                <a:extLst>
                  <a:ext uri="{FF2B5EF4-FFF2-40B4-BE49-F238E27FC236}">
                    <a16:creationId xmlns:a16="http://schemas.microsoft.com/office/drawing/2014/main" id="{850457A7-8A60-A574-BE54-AE61C441EA7C}"/>
                  </a:ext>
                </a:extLst>
              </p:cNvPr>
              <p:cNvSpPr/>
              <p:nvPr/>
            </p:nvSpPr>
            <p:spPr>
              <a:xfrm>
                <a:off x="7751498" y="6596785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BE8A4910-4B52-0819-7D92-09DFCEDFFC36}"/>
                  </a:ext>
                </a:extLst>
              </p:cNvPr>
              <p:cNvCxnSpPr/>
              <p:nvPr/>
            </p:nvCxnSpPr>
            <p:spPr>
              <a:xfrm flipH="1">
                <a:off x="8150506" y="6678441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3651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6299"/>
            <a:ext cx="9294471" cy="6962172"/>
          </a:xfrm>
          <a:prstGeom prst="rect">
            <a:avLst/>
          </a:prstGeom>
          <a:ln>
            <a:noFill/>
          </a:ln>
        </p:spPr>
      </p:pic>
      <p:cxnSp>
        <p:nvCxnSpPr>
          <p:cNvPr id="19" name="Straight Connector 18"/>
          <p:cNvCxnSpPr/>
          <p:nvPr/>
        </p:nvCxnSpPr>
        <p:spPr>
          <a:xfrm flipH="1">
            <a:off x="52087" y="653969"/>
            <a:ext cx="9022465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8" y="0"/>
            <a:ext cx="9138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How Does Jesus Save?</a:t>
            </a:r>
            <a:endParaRPr lang="en-US" sz="36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817282"/>
            <a:ext cx="9144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By His Blood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(Ephesians 1:7; 2 Timothy 2:10                           Romans 5:9-10; Revelation 1:5)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Through The Gospel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(2 Thessalonians 1:7-8; Romans 1:16                   1 Corinthians 1:18; James 1:21)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B799ADC-1771-C9F8-132C-4CED48A31F86}"/>
              </a:ext>
            </a:extLst>
          </p:cNvPr>
          <p:cNvGrpSpPr/>
          <p:nvPr/>
        </p:nvGrpSpPr>
        <p:grpSpPr>
          <a:xfrm>
            <a:off x="6834850" y="5188368"/>
            <a:ext cx="2160610" cy="1571729"/>
            <a:chOff x="6834850" y="5188368"/>
            <a:chExt cx="2160610" cy="15717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E419A61-AAA6-91BD-B438-F4AE4468266E}"/>
                </a:ext>
              </a:extLst>
            </p:cNvPr>
            <p:cNvSpPr txBox="1"/>
            <p:nvPr/>
          </p:nvSpPr>
          <p:spPr>
            <a:xfrm>
              <a:off x="6834850" y="5188368"/>
              <a:ext cx="21606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E3C87D"/>
                  </a:solidFill>
                  <a:latin typeface="Al Fresco" panose="02000807000000020002" pitchFamily="50" charset="0"/>
                  <a:cs typeface="Alisha" panose="02000505000000020003" pitchFamily="50" charset="0"/>
                </a:rPr>
                <a:t>Jesus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2E12C37-ECD9-656B-EE4C-9DA55F3E4A59}"/>
                </a:ext>
              </a:extLst>
            </p:cNvPr>
            <p:cNvCxnSpPr/>
            <p:nvPr/>
          </p:nvCxnSpPr>
          <p:spPr>
            <a:xfrm flipH="1">
              <a:off x="6834850" y="6012010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B101352-C62B-5A6D-EF39-D5FDCECC1292}"/>
                </a:ext>
              </a:extLst>
            </p:cNvPr>
            <p:cNvSpPr txBox="1"/>
            <p:nvPr/>
          </p:nvSpPr>
          <p:spPr>
            <a:xfrm>
              <a:off x="6834850" y="6093666"/>
              <a:ext cx="216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E3C87D"/>
                  </a:solidFill>
                  <a:latin typeface="Adobe Garamond Pro" panose="02020502060506020403" pitchFamily="18" charset="0"/>
                  <a:cs typeface="Alisha" panose="02000505000000020003" pitchFamily="50" charset="0"/>
                </a:rPr>
                <a:t>The Savior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0AA0D2C-A050-3523-8860-71D9281B092E}"/>
                </a:ext>
              </a:extLst>
            </p:cNvPr>
            <p:cNvCxnSpPr/>
            <p:nvPr/>
          </p:nvCxnSpPr>
          <p:spPr>
            <a:xfrm flipH="1">
              <a:off x="6834850" y="6678441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5C26189-45F1-A36C-5D5B-DF259334B834}"/>
                </a:ext>
              </a:extLst>
            </p:cNvPr>
            <p:cNvGrpSpPr/>
            <p:nvPr/>
          </p:nvGrpSpPr>
          <p:grpSpPr>
            <a:xfrm>
              <a:off x="7751498" y="5930354"/>
              <a:ext cx="1243961" cy="829743"/>
              <a:chOff x="7751498" y="5930354"/>
              <a:chExt cx="1243961" cy="829743"/>
            </a:xfrm>
          </p:grpSpPr>
          <p:sp>
            <p:nvSpPr>
              <p:cNvPr id="14" name="Diamond 13">
                <a:extLst>
                  <a:ext uri="{FF2B5EF4-FFF2-40B4-BE49-F238E27FC236}">
                    <a16:creationId xmlns:a16="http://schemas.microsoft.com/office/drawing/2014/main" id="{3CEA083B-0401-19C9-41EF-DB3A5AD046F7}"/>
                  </a:ext>
                </a:extLst>
              </p:cNvPr>
              <p:cNvSpPr/>
              <p:nvPr/>
            </p:nvSpPr>
            <p:spPr>
              <a:xfrm>
                <a:off x="7751498" y="5930354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6C8C0F41-F349-43B2-19BE-3D88CD5F7564}"/>
                  </a:ext>
                </a:extLst>
              </p:cNvPr>
              <p:cNvCxnSpPr/>
              <p:nvPr/>
            </p:nvCxnSpPr>
            <p:spPr>
              <a:xfrm flipH="1">
                <a:off x="8150506" y="6012010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Diamond 22">
                <a:extLst>
                  <a:ext uri="{FF2B5EF4-FFF2-40B4-BE49-F238E27FC236}">
                    <a16:creationId xmlns:a16="http://schemas.microsoft.com/office/drawing/2014/main" id="{B82AC4DB-60AA-2167-7160-E3587423B9B2}"/>
                  </a:ext>
                </a:extLst>
              </p:cNvPr>
              <p:cNvSpPr/>
              <p:nvPr/>
            </p:nvSpPr>
            <p:spPr>
              <a:xfrm>
                <a:off x="7751498" y="6596785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1351FC7D-35EA-6E32-D504-4EAD18E90A9A}"/>
                  </a:ext>
                </a:extLst>
              </p:cNvPr>
              <p:cNvCxnSpPr/>
              <p:nvPr/>
            </p:nvCxnSpPr>
            <p:spPr>
              <a:xfrm flipH="1">
                <a:off x="8150506" y="6678441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6414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023" y="-46299"/>
            <a:ext cx="9294471" cy="6962172"/>
          </a:xfrm>
          <a:prstGeom prst="rect">
            <a:avLst/>
          </a:prstGeom>
          <a:ln>
            <a:noFill/>
          </a:ln>
        </p:spPr>
      </p:pic>
      <p:cxnSp>
        <p:nvCxnSpPr>
          <p:cNvPr id="19" name="Straight Connector 18"/>
          <p:cNvCxnSpPr/>
          <p:nvPr/>
        </p:nvCxnSpPr>
        <p:spPr>
          <a:xfrm flipH="1">
            <a:off x="52087" y="653969"/>
            <a:ext cx="9022465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8" y="0"/>
            <a:ext cx="9138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How Does Jesus Save?</a:t>
            </a:r>
            <a:endParaRPr lang="en-US" sz="36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817282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Through Faith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(2 Timothy 3:15                                                 Romans 10:9-11)</a:t>
            </a:r>
          </a:p>
          <a:p>
            <a:pPr algn="ctr"/>
            <a:endParaRPr lang="en-US" sz="2000" b="1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  <a:p>
            <a:pPr algn="ctr"/>
            <a:r>
              <a:rPr lang="en-US" sz="3600" b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Through Baptism</a:t>
            </a:r>
          </a:p>
          <a:p>
            <a:pPr algn="ctr"/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(1 Peter 3:21; Acts 2:38; Mark 16:16)</a:t>
            </a:r>
          </a:p>
          <a:p>
            <a:pPr algn="ctr"/>
            <a:endParaRPr lang="en-US" sz="2000" dirty="0">
              <a:solidFill>
                <a:srgbClr val="E3C87D"/>
              </a:solidFill>
              <a:latin typeface="Adobe Garamond Pro" panose="02020502060506020403" pitchFamily="18" charset="0"/>
              <a:cs typeface="Alisha" panose="02000505000000020003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3ED49DA-A193-0F63-0D5A-10B7D5EC9F61}"/>
              </a:ext>
            </a:extLst>
          </p:cNvPr>
          <p:cNvGrpSpPr/>
          <p:nvPr/>
        </p:nvGrpSpPr>
        <p:grpSpPr>
          <a:xfrm>
            <a:off x="6834850" y="5188368"/>
            <a:ext cx="2160610" cy="1571729"/>
            <a:chOff x="6834850" y="5188368"/>
            <a:chExt cx="2160610" cy="15717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D50125D-EA9D-C652-C5AE-CD1ABEFDC9D4}"/>
                </a:ext>
              </a:extLst>
            </p:cNvPr>
            <p:cNvSpPr txBox="1"/>
            <p:nvPr/>
          </p:nvSpPr>
          <p:spPr>
            <a:xfrm>
              <a:off x="6834850" y="5188368"/>
              <a:ext cx="21606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solidFill>
                    <a:srgbClr val="E3C87D"/>
                  </a:solidFill>
                  <a:latin typeface="Al Fresco" panose="02000807000000020002" pitchFamily="50" charset="0"/>
                  <a:cs typeface="Alisha" panose="02000505000000020003" pitchFamily="50" charset="0"/>
                </a:rPr>
                <a:t>Jesus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8380E8-A2E4-9AC3-A065-442C69DD373D}"/>
                </a:ext>
              </a:extLst>
            </p:cNvPr>
            <p:cNvCxnSpPr/>
            <p:nvPr/>
          </p:nvCxnSpPr>
          <p:spPr>
            <a:xfrm flipH="1">
              <a:off x="6834850" y="6012010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F274FCA-2BF0-CF3D-EC72-FDAA1DB52242}"/>
                </a:ext>
              </a:extLst>
            </p:cNvPr>
            <p:cNvSpPr txBox="1"/>
            <p:nvPr/>
          </p:nvSpPr>
          <p:spPr>
            <a:xfrm>
              <a:off x="6834850" y="6093666"/>
              <a:ext cx="216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E3C87D"/>
                  </a:solidFill>
                  <a:latin typeface="Adobe Garamond Pro" panose="02020502060506020403" pitchFamily="18" charset="0"/>
                  <a:cs typeface="Alisha" panose="02000505000000020003" pitchFamily="50" charset="0"/>
                </a:rPr>
                <a:t>The Savior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76D0CFB-B010-E1DF-ADFF-FB09078254EF}"/>
                </a:ext>
              </a:extLst>
            </p:cNvPr>
            <p:cNvCxnSpPr/>
            <p:nvPr/>
          </p:nvCxnSpPr>
          <p:spPr>
            <a:xfrm flipH="1">
              <a:off x="6834850" y="6678441"/>
              <a:ext cx="844953" cy="0"/>
            </a:xfrm>
            <a:prstGeom prst="line">
              <a:avLst/>
            </a:prstGeom>
            <a:ln w="19050">
              <a:solidFill>
                <a:srgbClr val="E3C87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CD237BA-8B5D-18C6-F51F-68A76104DBF8}"/>
                </a:ext>
              </a:extLst>
            </p:cNvPr>
            <p:cNvGrpSpPr/>
            <p:nvPr/>
          </p:nvGrpSpPr>
          <p:grpSpPr>
            <a:xfrm>
              <a:off x="7751498" y="5930354"/>
              <a:ext cx="1243961" cy="829743"/>
              <a:chOff x="7751498" y="5930354"/>
              <a:chExt cx="1243961" cy="829743"/>
            </a:xfrm>
          </p:grpSpPr>
          <p:sp>
            <p:nvSpPr>
              <p:cNvPr id="14" name="Diamond 13">
                <a:extLst>
                  <a:ext uri="{FF2B5EF4-FFF2-40B4-BE49-F238E27FC236}">
                    <a16:creationId xmlns:a16="http://schemas.microsoft.com/office/drawing/2014/main" id="{81B34D40-22A6-9E7D-2C17-33919B0E633B}"/>
                  </a:ext>
                </a:extLst>
              </p:cNvPr>
              <p:cNvSpPr/>
              <p:nvPr/>
            </p:nvSpPr>
            <p:spPr>
              <a:xfrm>
                <a:off x="7751498" y="5930354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122BD64E-AB38-3C4F-7E4C-01834262D566}"/>
                  </a:ext>
                </a:extLst>
              </p:cNvPr>
              <p:cNvCxnSpPr/>
              <p:nvPr/>
            </p:nvCxnSpPr>
            <p:spPr>
              <a:xfrm flipH="1">
                <a:off x="8150506" y="6012010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Diamond 22">
                <a:extLst>
                  <a:ext uri="{FF2B5EF4-FFF2-40B4-BE49-F238E27FC236}">
                    <a16:creationId xmlns:a16="http://schemas.microsoft.com/office/drawing/2014/main" id="{B67777FE-7B65-77B1-AFFB-A028C2A0B1D1}"/>
                  </a:ext>
                </a:extLst>
              </p:cNvPr>
              <p:cNvSpPr/>
              <p:nvPr/>
            </p:nvSpPr>
            <p:spPr>
              <a:xfrm>
                <a:off x="7751498" y="6596785"/>
                <a:ext cx="324416" cy="163312"/>
              </a:xfrm>
              <a:prstGeom prst="diamond">
                <a:avLst/>
              </a:prstGeom>
              <a:solidFill>
                <a:srgbClr val="88A498"/>
              </a:solidFill>
              <a:ln w="19050">
                <a:solidFill>
                  <a:srgbClr val="E3C8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34C5448-0542-A852-E765-1438CEF66B50}"/>
                  </a:ext>
                </a:extLst>
              </p:cNvPr>
              <p:cNvCxnSpPr/>
              <p:nvPr/>
            </p:nvCxnSpPr>
            <p:spPr>
              <a:xfrm flipH="1">
                <a:off x="8150506" y="6678441"/>
                <a:ext cx="844953" cy="0"/>
              </a:xfrm>
              <a:prstGeom prst="line">
                <a:avLst/>
              </a:prstGeom>
              <a:ln w="19050">
                <a:solidFill>
                  <a:srgbClr val="E3C8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41440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212" y="-46299"/>
            <a:ext cx="9294471" cy="69737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-120660" y="-309758"/>
            <a:ext cx="91386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>
                <a:solidFill>
                  <a:srgbClr val="E3C87D"/>
                </a:solidFill>
                <a:latin typeface="Al Fresco" panose="02000807000000020002" pitchFamily="50" charset="0"/>
                <a:cs typeface="Alisha" panose="02000505000000020003" pitchFamily="50" charset="0"/>
              </a:rPr>
              <a:t>Jesus</a:t>
            </a:r>
          </a:p>
        </p:txBody>
      </p:sp>
      <p:sp>
        <p:nvSpPr>
          <p:cNvPr id="4" name="Diamond 3"/>
          <p:cNvSpPr/>
          <p:nvPr/>
        </p:nvSpPr>
        <p:spPr>
          <a:xfrm>
            <a:off x="4135930" y="1138243"/>
            <a:ext cx="850739" cy="428263"/>
          </a:xfrm>
          <a:prstGeom prst="diamond">
            <a:avLst/>
          </a:prstGeom>
          <a:solidFill>
            <a:srgbClr val="88A498"/>
          </a:solidFill>
          <a:ln w="19050">
            <a:solidFill>
              <a:srgbClr val="E3C8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C8E7F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99260" y="1352374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1444971"/>
            <a:ext cx="9138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The Savior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076809" y="1352374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11"/>
          <p:cNvSpPr/>
          <p:nvPr/>
        </p:nvSpPr>
        <p:spPr>
          <a:xfrm>
            <a:off x="4135930" y="2504987"/>
            <a:ext cx="850739" cy="428263"/>
          </a:xfrm>
          <a:prstGeom prst="diamond">
            <a:avLst/>
          </a:prstGeom>
          <a:solidFill>
            <a:srgbClr val="88A498"/>
          </a:solidFill>
          <a:ln w="19050">
            <a:solidFill>
              <a:srgbClr val="E3C8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C8E7F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99260" y="2719118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076809" y="2719118"/>
            <a:ext cx="3941181" cy="0"/>
          </a:xfrm>
          <a:prstGeom prst="line">
            <a:avLst/>
          </a:prstGeom>
          <a:ln w="19050">
            <a:solidFill>
              <a:srgbClr val="E3C8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50" y="3011183"/>
            <a:ext cx="9138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“And there is salvation in no one else; for there is no other name under heaven that has been given among men by which we must be saved” </a:t>
            </a:r>
            <a:r>
              <a:rPr lang="en-US" sz="3600" dirty="0">
                <a:solidFill>
                  <a:srgbClr val="E3C87D"/>
                </a:solidFill>
                <a:latin typeface="Adobe Garamond Pro" panose="02020502060506020403" pitchFamily="18" charset="0"/>
                <a:cs typeface="Alisha" panose="02000505000000020003" pitchFamily="50" charset="0"/>
              </a:rPr>
              <a:t>(Acts 2:42)</a:t>
            </a:r>
          </a:p>
        </p:txBody>
      </p:sp>
    </p:spTree>
    <p:extLst>
      <p:ext uri="{BB962C8B-B14F-4D97-AF65-F5344CB8AC3E}">
        <p14:creationId xmlns:p14="http://schemas.microsoft.com/office/powerpoint/2010/main" val="245599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270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Adobe Garamond Pro</vt:lpstr>
      <vt:lpstr>Calibri</vt:lpstr>
      <vt:lpstr>Al Fresco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Charles Willis</cp:lastModifiedBy>
  <cp:revision>11</cp:revision>
  <dcterms:created xsi:type="dcterms:W3CDTF">2025-12-16T16:01:09Z</dcterms:created>
  <dcterms:modified xsi:type="dcterms:W3CDTF">2025-12-21T18:04:47Z</dcterms:modified>
</cp:coreProperties>
</file>