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69" r:id="rId3"/>
    <p:sldId id="256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8F8F8"/>
    <a:srgbClr val="000000"/>
    <a:srgbClr val="535251"/>
    <a:srgbClr val="6C6B57"/>
    <a:srgbClr val="D6E0E3"/>
    <a:srgbClr val="240F0A"/>
    <a:srgbClr val="D7E2E6"/>
    <a:srgbClr val="B6C2C2"/>
    <a:srgbClr val="3F8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708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03F3B3A-0DE0-40FF-8161-F1657D4DBCD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2F2DE37-2BBC-44DB-8422-B6830F6E3B8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77506346-0485-4117-A7A5-7D38F582EF8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80DC257-CAAD-4015-8C8B-A9C9C5B48AA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D87D5D59-2037-4775-9B8E-3C304D16C7B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EDADDE27-ED20-4F0B-8428-CFBD03C14B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5B9CF3-9FFA-4529-8657-9256E7D505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4D736FC-E12D-456C-AA98-663C119658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13FA08-594A-4ACB-8B5E-197BFCCA1874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1E081A32-34F2-446A-9911-FBE90B3130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E5A5674-C0BB-48F8-883D-BB71CF21B7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C030041-C66B-42D8-8AFE-3280166434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47DBF-7559-4B1E-84EA-F4B76BD33E49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0B188D4F-9CA6-4438-9262-1EA6E7B6AD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70C917F-2CFD-4FEC-871C-92407F294F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B21B540-D93E-4716-B3F1-7E412E108D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3B8A77-46B5-41B5-8836-88093F61F740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23B0907B-598B-4CA0-9FF8-D6704E03A4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0081DA3-DBE3-4DF3-9EFB-EDA60E9B95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F3353CF-23D6-4A3D-8C33-F8F344BE9E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C6DE2A-53DC-49A6-9A37-D05AB5B92DBB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087D462E-A039-4426-AAFF-EFEFA97662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588800C-53DC-419D-BDA2-267D3F7901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FA1EE60-9857-43CC-AF76-48722B487F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982B9-F511-4E10-8FD9-75CB78874A73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9675CEF5-FA75-4577-B34D-D0892495EE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9584A5A-DC14-4D14-947B-D6C338EEA5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5F5296A-55DA-41BE-92DF-0AEB84A1E2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CE252C-774E-4219-94B6-8A8F1A7B79F1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72C66955-D224-49B0-A0BC-944B2884BF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FC7F523-1770-4FA9-B433-7A507C1EBE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C4C0FE5-1DB1-470C-93ED-147E9F4E3E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B1D45-67E3-40DF-A60A-7DB63B0FAAC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9FE66656-0A21-48CE-9072-6B94D1CCC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0E26AD20-362C-46AC-96C8-E982A7ED98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C52FB5D-B72B-442A-BAA5-52A69088A4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DA9C8C-E7A0-4808-8AF9-EDF02B32E9BF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58835CBE-5034-412F-91ED-FC8406F6E2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D45291D-9B82-4220-871E-24E8682F7D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2AD8526-AF27-4AD0-BBB7-D33D0AA439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1D37A-A8AF-4B80-A91F-7A04A69D3CD3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8C6083CF-F697-492D-ACA3-254FFE4B71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9F87C58-80D6-46CC-BFE8-27ADD87BDC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00F2589-A9DC-4B55-8AAB-2CFB8CC521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D9A99D-43D9-417E-81A8-C9A845BF08C8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E94D5320-9260-4518-A7A0-28287AD280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2DA2B07-7F80-4178-9E5B-6CD855C5FC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5DA5090-DB85-4252-9983-FA9184D523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B111CE-D8D5-4581-882B-5631A948D5A6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0A5F993D-9D28-48F2-8A98-4C8C6027AD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60EA47B-94B6-473B-AB4F-B074187D92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C7555-CA17-4B7C-8C6B-31F8B9B98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C681E2-4E6B-4F9F-8242-E7CE42414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83EA3-7874-40A6-9900-E6835708F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146FC-41DB-45CB-8AAC-A081ADA9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8030C-AE27-49FF-967D-CA68570F0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E0CDD-C88F-4CA4-B5DD-F322857A09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3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C7DC6-AD83-43DB-9500-FB7E98D9F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612F7C-8B2F-44DE-8967-79A23624A0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1D0E2-3615-4D2F-9EB8-DC51B7302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20E6F-9E33-4358-A61E-C6726B4DD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9F777-AD4D-4520-9BB2-660BA9767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B1440-CF85-4B74-9211-A0EB5E5E44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50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48AFC3-94E2-4BE1-BDDC-4C5F06F2B1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E1D663-5007-44D8-91A4-BCB600D7A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02AFC-78FC-4CEF-9F5A-0B0F8F01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BC209-4B78-4CEF-8273-3980C7C1D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625F8-F693-4318-9790-417E209D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8FA12-9496-4BA7-B1E3-C9958CD671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17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E93E5-E8D8-4898-8C42-85D15F72F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D351A-22F5-424F-8AA5-2201265F2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066A0-92FD-4BFF-932D-0FF797E03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0E030-F74A-44A2-920D-88B0A2E2E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37555-90F7-40B4-B716-263D4E668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12589-1B4D-4D7A-B263-733D09B6AD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51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25EFA-C44F-4668-84B4-90BE74915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D136B-FE05-4F97-B3B3-C1F4BC0CF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16AC3-9F45-4D3E-AE22-A96025D2D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907FD-D136-4514-BE67-E5930C8A7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85737-6F88-4D14-AB09-D1588143D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6AE93-81BF-493E-A27E-50373A4E73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54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06965-6F61-4FE2-BA1D-A7A4DAF3B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59852-2463-4239-8AB1-024BB44388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3891A-5A14-4901-BF71-48C777073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F4EC9-71B4-4335-B75C-210A10869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D7C96-C97A-492D-92C3-A9EFB6270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4DFDBE-F3DE-4AF0-94FA-A1CC68BAE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4E0A4-22D5-4C33-9053-798459025B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0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8D672-7D64-48E3-A6A8-EE2204E42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83DD8-7C9E-4A06-9C1B-00A5D4E6A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3FDE3-9503-4215-BB53-A569B5AC8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DF5FB9-6741-490C-B9DD-871A6D8590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AE7FAA-D1C0-46DB-9B52-735D363561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9FF593-7747-400F-93DC-9DCF7EBFC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43E0EB-D45C-4642-8EC8-A0901BEF7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2E7CC4-1868-40A6-AA8B-6846C4B68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C8919-E7A6-4042-96AC-26869B0A7E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286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5927C-001A-4AF5-A3B0-DE1D82311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584C02-EECF-4ECE-AFA5-A5E1041F7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44FCCA-F822-4198-84CA-EB92282A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A89BB-AB6F-4CCD-A9E9-D44F704FA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7A1F5-470A-4DF4-9F4F-F42328926B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709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44FD1-EC6C-452C-99B9-CA90F4ED8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BFFFEE-28F1-4D38-A926-5C016230E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097BD-A895-4068-A8E0-199140C43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17EE6-59E0-4141-B0D3-3D63D3405C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698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73EEB-1431-417F-9EE5-46557345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8582A-EE87-416E-9C39-2F4B85CC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92DB32-92FD-42AD-A741-57125DB098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12897-E40E-4F21-8B80-FE43A1B00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B737D-BF76-4C60-8766-5F9EDE674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8B91A-1CE1-46A6-BD44-D94607A75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45CFC-E576-4887-9BA9-309532C1D6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05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E12A2-440C-4927-815E-240FB8993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5B1DE8-778F-4C5E-9845-40F4FE1177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93490D-3DB1-4655-851F-91F1F7B19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445394-C22E-4826-A06C-9457827D7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7B31B-D367-4E56-8E46-FBD176179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1EE2FB-B192-4E1F-813E-70D620D94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57180-F983-4FB3-BC06-7C80AB2438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852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C580B13-BFF2-435E-B5B4-70CBAA459A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B4233F2-5D7B-472A-86B1-E39E8A8B69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DB59E36-29D1-4F01-B297-338E652B424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F18AFEA-259B-4F87-9B5B-463169D3EB9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E07E6E2-0991-4343-BB54-D42AB1AFE6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AEDAE1-B78D-4D13-8283-B1097781FFD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617B17C8-D822-49E4-A05E-6F381B1E0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43213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Text Box 7">
            <a:extLst>
              <a:ext uri="{FF2B5EF4-FFF2-40B4-BE49-F238E27FC236}">
                <a16:creationId xmlns:a16="http://schemas.microsoft.com/office/drawing/2014/main" id="{E83D7892-C425-4EA2-B52A-9DA4F82AF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2263" y="0"/>
            <a:ext cx="6281737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Garamond" panose="02020404030301010803" pitchFamily="18" charset="0"/>
              </a:rPr>
              <a:t>A Requirement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Learn from Me </a:t>
            </a:r>
            <a:r>
              <a:rPr lang="en-US" altLang="en-US" sz="3200" b="1" dirty="0">
                <a:solidFill>
                  <a:srgbClr val="FFFF99"/>
                </a:solidFill>
                <a:latin typeface="Garamond" panose="02020404030301010803" pitchFamily="18" charset="0"/>
              </a:rPr>
              <a:t>(John 13:15-16;        1 Peter 2:21; 1 John 2:6)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Gentle and Humble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	John 4 – woman at well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	John 8 – woman in adultery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	Phil. 2:5-8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33D18B83-EE66-4D36-9AC7-DD865EA9D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0"/>
            <a:ext cx="2843213" cy="698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rgbClr val="000000"/>
                </a:solidFill>
                <a:latin typeface="Garamond" panose="02020404030301010803" pitchFamily="18" charset="0"/>
              </a:rPr>
              <a:t>Come to Me, all who are weary  and heavy-laden,      and I will give   you rest. Take My yoke upon you  and learn from  Me, </a:t>
            </a:r>
            <a:r>
              <a:rPr lang="en-US" altLang="en-US" sz="2800" u="sng" dirty="0">
                <a:solidFill>
                  <a:srgbClr val="000000"/>
                </a:solidFill>
                <a:latin typeface="Garamond" panose="02020404030301010803" pitchFamily="18" charset="0"/>
              </a:rPr>
              <a:t>for I am  gentle and   humble in heart</a:t>
            </a:r>
            <a:r>
              <a:rPr lang="en-US" altLang="en-US" sz="2800" dirty="0">
                <a:solidFill>
                  <a:srgbClr val="000000"/>
                </a:solidFill>
                <a:latin typeface="Garamond" panose="02020404030301010803" pitchFamily="18" charset="0"/>
              </a:rPr>
              <a:t>, and you will find rest for your souls. For My yoke is easy and My burden is light.</a:t>
            </a:r>
            <a:r>
              <a:rPr lang="en-US" altLang="en-US" sz="2800" b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Garamond" panose="02020404030301010803" pitchFamily="18" charset="0"/>
              </a:rPr>
              <a:t>Matthew 11:28-30</a:t>
            </a:r>
            <a:endParaRPr lang="en-US" altLang="en-US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A592E13E-5CBE-4FA5-AA3D-4D026BA73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43213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id="{D4D3D769-E5B7-4DF4-805E-1F06A3A15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2263" y="0"/>
            <a:ext cx="6281737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Garamond" panose="02020404030301010803" pitchFamily="18" charset="0"/>
              </a:rPr>
              <a:t>A Requirement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Do we FIND rest or is it GIVEN?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Quote from Jeremiah 6:16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FF99"/>
                </a:solidFill>
                <a:latin typeface="Garamond" panose="02020404030301010803" pitchFamily="18" charset="0"/>
              </a:rPr>
              <a:t>“You will find” </a:t>
            </a:r>
            <a:r>
              <a:rPr lang="en-US" altLang="en-US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From one Greek word:</a:t>
            </a:r>
          </a:p>
          <a:p>
            <a:r>
              <a:rPr lang="en-US" alt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a. to find by enquiry, thought, examination, scrutiny, </a:t>
            </a:r>
          </a:p>
          <a:p>
            <a:r>
              <a:rPr lang="en-US" alt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    observation, to find out by practice and experience</a:t>
            </a:r>
          </a:p>
          <a:p>
            <a:r>
              <a:rPr lang="en-US" alt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b. to see, learn, discover, understand</a:t>
            </a:r>
          </a:p>
          <a:p>
            <a:r>
              <a:rPr lang="en-US" alt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c. to be found i.e. to be seen, be present</a:t>
            </a:r>
          </a:p>
          <a:p>
            <a:r>
              <a:rPr lang="en-US" alt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d. to be discovered, recognized, detected, to show  </a:t>
            </a:r>
          </a:p>
          <a:p>
            <a:r>
              <a:rPr lang="en-US" alt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   one's  self out, of one's character or state as found</a:t>
            </a:r>
          </a:p>
          <a:p>
            <a:r>
              <a:rPr lang="en-US" alt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   out by others (men, God, or both)</a:t>
            </a:r>
          </a:p>
          <a:p>
            <a:r>
              <a:rPr lang="en-US" alt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e. to get knowledge of, come to know, God</a:t>
            </a:r>
          </a:p>
          <a:p>
            <a:r>
              <a:rPr lang="en-US" alt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f.  To find out for one's self, to acquire, get, obtain, </a:t>
            </a:r>
          </a:p>
          <a:p>
            <a:r>
              <a:rPr lang="en-US" alt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   procure</a:t>
            </a:r>
          </a:p>
        </p:txBody>
      </p:sp>
      <p:sp>
        <p:nvSpPr>
          <p:cNvPr id="15368" name="Oval 8">
            <a:extLst>
              <a:ext uri="{FF2B5EF4-FFF2-40B4-BE49-F238E27FC236}">
                <a16:creationId xmlns:a16="http://schemas.microsoft.com/office/drawing/2014/main" id="{02FFEA6C-BA4C-4021-9757-96F8361E6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98563"/>
            <a:ext cx="2519363" cy="995362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B67940BC-BF9E-4CC1-B3C3-96BFAB71C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0"/>
            <a:ext cx="2843213" cy="698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rgbClr val="000000"/>
                </a:solidFill>
                <a:latin typeface="Garamond" panose="02020404030301010803" pitchFamily="18" charset="0"/>
              </a:rPr>
              <a:t>Come to Me, all who are weary  and heavy-laden,      and I will give   you rest. Take My yoke upon you  and learn from  Me, for I am  gentle and   humble in heart, </a:t>
            </a:r>
            <a:r>
              <a:rPr lang="en-US" altLang="en-US" sz="2800" u="sng" dirty="0">
                <a:solidFill>
                  <a:srgbClr val="000000"/>
                </a:solidFill>
                <a:latin typeface="Garamond" panose="02020404030301010803" pitchFamily="18" charset="0"/>
              </a:rPr>
              <a:t>and you will find rest for your souls. </a:t>
            </a:r>
            <a:r>
              <a:rPr lang="en-US" altLang="en-US" sz="2800" dirty="0">
                <a:solidFill>
                  <a:srgbClr val="000000"/>
                </a:solidFill>
                <a:latin typeface="Garamond" panose="02020404030301010803" pitchFamily="18" charset="0"/>
              </a:rPr>
              <a:t>For My yoke is easy and My burden is light.</a:t>
            </a:r>
            <a:r>
              <a:rPr lang="en-US" altLang="en-US" sz="2800" b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Garamond" panose="02020404030301010803" pitchFamily="18" charset="0"/>
              </a:rPr>
              <a:t>Matthew 11:28-30</a:t>
            </a:r>
            <a:endParaRPr lang="en-US" altLang="en-US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3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3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3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3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3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3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3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3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3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3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3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3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3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3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3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0241F2BA-580C-4774-B9E9-7ED878201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43213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8E51B2C9-1DE1-4803-9423-5E45D26A0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2263" y="0"/>
            <a:ext cx="6281737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Garamond" panose="02020404030301010803" pitchFamily="18" charset="0"/>
              </a:rPr>
              <a:t>A True Perspective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Some strange attitudes:                  	</a:t>
            </a:r>
            <a:r>
              <a:rPr lang="en-US" altLang="en-US" sz="3200" b="1" dirty="0">
                <a:solidFill>
                  <a:srgbClr val="FFFF99"/>
                </a:solidFill>
                <a:latin typeface="Garamond" panose="02020404030301010803" pitchFamily="18" charset="0"/>
              </a:rPr>
              <a:t>Impossible to fully obey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FF99"/>
                </a:solidFill>
                <a:latin typeface="Garamond" panose="02020404030301010803" pitchFamily="18" charset="0"/>
              </a:rPr>
              <a:t>	Too Restrictive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FF99"/>
                </a:solidFill>
                <a:latin typeface="Garamond" panose="02020404030301010803" pitchFamily="18" charset="0"/>
              </a:rPr>
              <a:t>	Cruel or Mean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Compared with Old Covenant                </a:t>
            </a:r>
            <a:endParaRPr lang="en-US" altLang="en-US" sz="3200" b="1" dirty="0">
              <a:solidFill>
                <a:srgbClr val="33CCCC"/>
              </a:solidFill>
              <a:latin typeface="Garamond" panose="02020404030301010803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In Light of the Judgment to come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9C7F964D-FC4D-47D1-8FD4-6244FAE1E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0"/>
            <a:ext cx="2843213" cy="698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rgbClr val="000000"/>
                </a:solidFill>
                <a:latin typeface="Garamond" panose="02020404030301010803" pitchFamily="18" charset="0"/>
              </a:rPr>
              <a:t>Come to Me, all who are weary  and heavy-laden,      and I will give   you rest. Take My yoke upon you  and learn from  Me, for I am  gentle and   humble in heart, and you will find rest for your souls. </a:t>
            </a:r>
            <a:r>
              <a:rPr lang="en-US" altLang="en-US" sz="2800" u="sng" dirty="0">
                <a:solidFill>
                  <a:srgbClr val="000000"/>
                </a:solidFill>
                <a:latin typeface="Garamond" panose="02020404030301010803" pitchFamily="18" charset="0"/>
              </a:rPr>
              <a:t>For My yoke is easy and My burden is light</a:t>
            </a:r>
            <a:r>
              <a:rPr lang="en-US" altLang="en-US" sz="2800" dirty="0">
                <a:solidFill>
                  <a:srgbClr val="000000"/>
                </a:solidFill>
                <a:latin typeface="Garamond" panose="02020404030301010803" pitchFamily="18" charset="0"/>
              </a:rPr>
              <a:t>.</a:t>
            </a:r>
            <a:r>
              <a:rPr lang="en-US" altLang="en-US" sz="2800" b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Garamond" panose="02020404030301010803" pitchFamily="18" charset="0"/>
              </a:rPr>
              <a:t>Matthew 11:28-30</a:t>
            </a:r>
            <a:endParaRPr lang="en-US" altLang="en-US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54095082-C029-4C52-B8C6-DAA4ABD17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43213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2344747A-9DB4-482C-8D07-2740B648D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2263" y="0"/>
            <a:ext cx="6281737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FF99"/>
                </a:solidFill>
                <a:latin typeface="Garamond" panose="02020404030301010803" pitchFamily="18" charset="0"/>
              </a:rPr>
              <a:t>The Gospel</a:t>
            </a:r>
            <a:r>
              <a:rPr lang="en-US" altLang="en-US" sz="3200" b="1" u="sng">
                <a:solidFill>
                  <a:srgbClr val="FFFF99"/>
                </a:solidFill>
                <a:latin typeface="Garamond" panose="02020404030301010803" pitchFamily="18" charset="0"/>
              </a:rPr>
              <a:t>                         Encapsulated In Three Verses</a:t>
            </a:r>
          </a:p>
          <a:p>
            <a:pPr algn="ctr">
              <a:spcBef>
                <a:spcPct val="50000"/>
              </a:spcBef>
            </a:pPr>
            <a:endParaRPr lang="en-US" altLang="en-US" sz="3200" b="1" u="sng">
              <a:solidFill>
                <a:srgbClr val="FFFF99"/>
              </a:solidFill>
              <a:latin typeface="Garamond" panose="02020404030301010803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chemeClr val="bg1"/>
                </a:solidFill>
                <a:latin typeface="Garamond" panose="02020404030301010803" pitchFamily="18" charset="0"/>
              </a:rPr>
              <a:t>Are you weary and  heavy-laden as                 a result of sin?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E3DD4A06-1081-46B4-8A2B-3E7B7D8E1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0"/>
            <a:ext cx="2843213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rgbClr val="000000"/>
                </a:solidFill>
                <a:latin typeface="Garamond" panose="02020404030301010803" pitchFamily="18" charset="0"/>
              </a:rPr>
              <a:t>Come to Me, all who are weary  and heavy-laden,      and I will give   you rest. Take My yoke upon you  and learn from  Me, for I am  gentle and   humble in heart, and you will find rest for your souls. For My yoke is easy and My burden is light.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611A25-2364-436F-ACEB-3E15D058FD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03" r="21683" b="22978"/>
          <a:stretch/>
        </p:blipFill>
        <p:spPr>
          <a:xfrm>
            <a:off x="0" y="0"/>
            <a:ext cx="4162045" cy="68598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6CD041-0AA3-4667-8004-B1E83F78AC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879"/>
          <a:stretch/>
        </p:blipFill>
        <p:spPr>
          <a:xfrm>
            <a:off x="4162045" y="893239"/>
            <a:ext cx="4981955" cy="405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900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24DD46-2D8C-45E9-816E-FA54BDEDBA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91"/>
          <a:stretch/>
        </p:blipFill>
        <p:spPr>
          <a:xfrm>
            <a:off x="0" y="0"/>
            <a:ext cx="6374167" cy="6858000"/>
          </a:xfrm>
          <a:prstGeom prst="rect">
            <a:avLst/>
          </a:prstGeom>
        </p:spPr>
      </p:pic>
      <p:sp>
        <p:nvSpPr>
          <p:cNvPr id="2055" name="Text Box 7">
            <a:extLst>
              <a:ext uri="{FF2B5EF4-FFF2-40B4-BE49-F238E27FC236}">
                <a16:creationId xmlns:a16="http://schemas.microsoft.com/office/drawing/2014/main" id="{8FE0F309-BC44-4B50-B422-A7B63ADFC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6276" y="1616537"/>
            <a:ext cx="531772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7200" b="1" i="1" dirty="0">
                <a:solidFill>
                  <a:srgbClr val="B6C2C2"/>
                </a:solidFill>
                <a:latin typeface="Garamond" panose="02020404030301010803" pitchFamily="18" charset="0"/>
              </a:rPr>
              <a:t>Come To Me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B6C2C2"/>
                </a:solidFill>
                <a:latin typeface="Garamond" panose="02020404030301010803" pitchFamily="18" charset="0"/>
              </a:rPr>
              <a:t>Matthew 11:28-30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>
            <a:extLst>
              <a:ext uri="{FF2B5EF4-FFF2-40B4-BE49-F238E27FC236}">
                <a16:creationId xmlns:a16="http://schemas.microsoft.com/office/drawing/2014/main" id="{1D6E684B-89C2-421C-A8A2-C57F61048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43213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A9ACFE1E-20B9-4084-9688-4F84C7B13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0"/>
            <a:ext cx="2843213" cy="698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rgbClr val="000000"/>
                </a:solidFill>
                <a:latin typeface="Garamond" panose="02020404030301010803" pitchFamily="18" charset="0"/>
              </a:rPr>
              <a:t>Come to Me, all who are weary  and heavy-laden,      and I will give   you rest. Take My yoke upon you  and learn from  Me, for I am  gentle and   humble in heart, and you will find rest for your souls. For My yoke is easy and My burden is light. </a:t>
            </a:r>
            <a:r>
              <a:rPr lang="en-US" altLang="en-US" b="1" dirty="0">
                <a:solidFill>
                  <a:srgbClr val="000000"/>
                </a:solidFill>
                <a:latin typeface="Garamond" panose="02020404030301010803" pitchFamily="18" charset="0"/>
              </a:rPr>
              <a:t>Matthew 11:28-30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>
            <a:extLst>
              <a:ext uri="{FF2B5EF4-FFF2-40B4-BE49-F238E27FC236}">
                <a16:creationId xmlns:a16="http://schemas.microsoft.com/office/drawing/2014/main" id="{1E70E09F-CDDF-45C1-A362-A4E35F203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43213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33CE5ABB-405F-47BE-9A22-7B62890C6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2263" y="0"/>
            <a:ext cx="6281737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u="sng" dirty="0">
                <a:solidFill>
                  <a:srgbClr val="F8F8F8"/>
                </a:solidFill>
                <a:latin typeface="Garamond" panose="02020404030301010803" pitchFamily="18" charset="0"/>
              </a:rPr>
              <a:t>An Invitation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8F8F8"/>
                </a:solidFill>
                <a:latin typeface="Garamond" panose="02020404030301010803" pitchFamily="18" charset="0"/>
              </a:rPr>
              <a:t>God calls us </a:t>
            </a:r>
            <a:r>
              <a:rPr lang="en-US" altLang="en-US" sz="3200" b="1" dirty="0">
                <a:solidFill>
                  <a:srgbClr val="FFFF99"/>
                </a:solidFill>
                <a:latin typeface="Garamond" panose="02020404030301010803" pitchFamily="18" charset="0"/>
              </a:rPr>
              <a:t>(2 Timothy 1:9)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8F8F8"/>
                </a:solidFill>
                <a:latin typeface="Garamond" panose="02020404030301010803" pitchFamily="18" charset="0"/>
              </a:rPr>
              <a:t>God calls us through Jesus                 </a:t>
            </a:r>
            <a:r>
              <a:rPr lang="en-US" altLang="en-US" sz="3200" b="1" dirty="0">
                <a:solidFill>
                  <a:srgbClr val="FFFF99"/>
                </a:solidFill>
                <a:latin typeface="Garamond" panose="02020404030301010803" pitchFamily="18" charset="0"/>
              </a:rPr>
              <a:t>(John 7:37-39; 6:35-40; 12:44-50)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C810222B-CBB4-4663-ACAF-B40FBD9D5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0"/>
            <a:ext cx="2843213" cy="698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u="sng" dirty="0">
                <a:solidFill>
                  <a:srgbClr val="000000"/>
                </a:solidFill>
                <a:latin typeface="Garamond" panose="02020404030301010803" pitchFamily="18" charset="0"/>
              </a:rPr>
              <a:t>Come to Me</a:t>
            </a:r>
            <a:r>
              <a:rPr lang="en-US" altLang="en-US" sz="2800" dirty="0">
                <a:solidFill>
                  <a:srgbClr val="000000"/>
                </a:solidFill>
                <a:latin typeface="Garamond" panose="02020404030301010803" pitchFamily="18" charset="0"/>
              </a:rPr>
              <a:t>, all who are weary  and heavy-laden,      and I will give   you rest. Take My yoke upon you  and learn from  Me, for I am  gentle and   humble in heart, and you will find rest for your souls. For My yoke is easy and My burden is light.</a:t>
            </a:r>
            <a:r>
              <a:rPr lang="en-US" altLang="en-US" sz="2800" b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Garamond" panose="02020404030301010803" pitchFamily="18" charset="0"/>
              </a:rPr>
              <a:t>Matthew 11:28-30</a:t>
            </a:r>
            <a:endParaRPr lang="en-US" altLang="en-US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C3C232B5-D7C6-48DD-BBDD-89A15DE3B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43213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3205456F-E987-40B3-9D83-C1F68FBBB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2263" y="0"/>
            <a:ext cx="6281737" cy="698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u="sng" dirty="0">
                <a:solidFill>
                  <a:srgbClr val="F8F8F8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Garamond" panose="02020404030301010803" pitchFamily="18" charset="0"/>
              </a:rPr>
              <a:t>An Invitation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8F8F8"/>
                </a:solidFill>
                <a:latin typeface="Garamond" panose="02020404030301010803" pitchFamily="18" charset="0"/>
              </a:rPr>
              <a:t>God calls us </a:t>
            </a:r>
            <a:r>
              <a:rPr lang="en-US" altLang="en-US" sz="3200" b="1" dirty="0">
                <a:solidFill>
                  <a:srgbClr val="FFFF99"/>
                </a:solidFill>
                <a:latin typeface="Garamond" panose="02020404030301010803" pitchFamily="18" charset="0"/>
              </a:rPr>
              <a:t>(2 Timothy 1:9)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8F8F8"/>
                </a:solidFill>
                <a:latin typeface="Garamond" panose="02020404030301010803" pitchFamily="18" charset="0"/>
              </a:rPr>
              <a:t>God calls us through Jesus                </a:t>
            </a:r>
            <a:r>
              <a:rPr lang="en-US" altLang="en-US" sz="3200" b="1" dirty="0">
                <a:solidFill>
                  <a:srgbClr val="FFFF99"/>
                </a:solidFill>
                <a:latin typeface="Garamond" panose="02020404030301010803" pitchFamily="18" charset="0"/>
              </a:rPr>
              <a:t>(John 7:37-39; 6:35-40; 12:44-50)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8F8F8"/>
                </a:solidFill>
                <a:latin typeface="Garamond" panose="02020404030301010803" pitchFamily="18" charset="0"/>
              </a:rPr>
              <a:t>God’s call comes to all men         </a:t>
            </a:r>
            <a:r>
              <a:rPr lang="en-US" altLang="en-US" sz="3200" b="1" dirty="0">
                <a:solidFill>
                  <a:srgbClr val="FFFF99"/>
                </a:solidFill>
                <a:latin typeface="Garamond" panose="02020404030301010803" pitchFamily="18" charset="0"/>
              </a:rPr>
              <a:t>(Romans 3:23)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FF99"/>
                </a:solidFill>
                <a:latin typeface="Garamond" panose="02020404030301010803" pitchFamily="18" charset="0"/>
              </a:rPr>
              <a:t>Weary: </a:t>
            </a:r>
            <a:r>
              <a:rPr lang="en-US" altLang="en-US" sz="3200" b="1" dirty="0">
                <a:solidFill>
                  <a:srgbClr val="F8F8F8"/>
                </a:solidFill>
                <a:latin typeface="Garamond" panose="02020404030301010803" pitchFamily="18" charset="0"/>
              </a:rPr>
              <a:t>to grow weary, tired, exhausted (with toil or burdens or grief)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FF99"/>
                </a:solidFill>
                <a:latin typeface="Garamond" panose="02020404030301010803" pitchFamily="18" charset="0"/>
              </a:rPr>
              <a:t>Heavy-Laden: </a:t>
            </a:r>
            <a:r>
              <a:rPr lang="en-US" altLang="en-US" sz="3200" b="1" dirty="0">
                <a:solidFill>
                  <a:srgbClr val="F8F8F8"/>
                </a:solidFill>
                <a:latin typeface="Garamond" panose="02020404030301010803" pitchFamily="18" charset="0"/>
              </a:rPr>
              <a:t>to place a burden upon, to load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9A160917-C2BF-4016-BFA8-4D7979D5F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0"/>
            <a:ext cx="2843213" cy="698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rgbClr val="000000"/>
                </a:solidFill>
                <a:latin typeface="Garamond" panose="02020404030301010803" pitchFamily="18" charset="0"/>
              </a:rPr>
              <a:t>Come to Me, </a:t>
            </a:r>
            <a:r>
              <a:rPr lang="en-US" altLang="en-US" sz="2800" u="sng" dirty="0">
                <a:solidFill>
                  <a:srgbClr val="000000"/>
                </a:solidFill>
                <a:latin typeface="Garamond" panose="02020404030301010803" pitchFamily="18" charset="0"/>
              </a:rPr>
              <a:t>all who are weary  and heavy-laden</a:t>
            </a:r>
            <a:r>
              <a:rPr lang="en-US" altLang="en-US" sz="2800" dirty="0">
                <a:solidFill>
                  <a:srgbClr val="000000"/>
                </a:solidFill>
                <a:latin typeface="Garamond" panose="02020404030301010803" pitchFamily="18" charset="0"/>
              </a:rPr>
              <a:t>,      and I will give   you rest. Take My yoke upon you  and learn from  Me, for I am  gentle and   humble in heart, and you will find rest for your souls. For My yoke is easy and My burden is light.</a:t>
            </a:r>
            <a:r>
              <a:rPr lang="en-US" altLang="en-US" sz="2800" b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Garamond" panose="02020404030301010803" pitchFamily="18" charset="0"/>
              </a:rPr>
              <a:t>Matthew 11:28-30</a:t>
            </a:r>
            <a:endParaRPr lang="en-US" altLang="en-US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4DC1F6C5-100C-4903-AE9E-DFC5FA8D5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43213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7C2D579A-4BBC-4589-B088-2B310A879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2263" y="0"/>
            <a:ext cx="6281737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Garamond" panose="02020404030301010803" pitchFamily="18" charset="0"/>
              </a:rPr>
              <a:t>A Promised Gift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Jesus will GIVE it to us            </a:t>
            </a:r>
            <a:r>
              <a:rPr lang="en-US" altLang="en-US" sz="3200" b="1" dirty="0">
                <a:solidFill>
                  <a:srgbClr val="FFFF99"/>
                </a:solidFill>
                <a:latin typeface="Garamond" panose="02020404030301010803" pitchFamily="18" charset="0"/>
              </a:rPr>
              <a:t>(Romans 6:23-24; Ephesians 2:8-9; 2 Cor. 9:15)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More about this “REST”               </a:t>
            </a:r>
            <a:r>
              <a:rPr lang="en-US" altLang="en-US" sz="3200" b="1" dirty="0">
                <a:solidFill>
                  <a:srgbClr val="FFFF99"/>
                </a:solidFill>
                <a:latin typeface="Garamond" panose="02020404030301010803" pitchFamily="18" charset="0"/>
              </a:rPr>
              <a:t>(Hebrews 4:9-11; Acts 3:19)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How does He give us this rest?        </a:t>
            </a:r>
            <a:r>
              <a:rPr lang="en-US" altLang="en-US" sz="3200" b="1" dirty="0">
                <a:solidFill>
                  <a:srgbClr val="FFFF99"/>
                </a:solidFill>
                <a:latin typeface="Garamond" panose="02020404030301010803" pitchFamily="18" charset="0"/>
              </a:rPr>
              <a:t>This is God’s part of salvation. (Luke 22:19; John 3:16; 1 John 5:11)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Ephesians 1:5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7FD18B10-8D24-4ABE-9D71-53CA5DB9C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0"/>
            <a:ext cx="2843213" cy="698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rgbClr val="000000"/>
                </a:solidFill>
                <a:latin typeface="Garamond" panose="02020404030301010803" pitchFamily="18" charset="0"/>
              </a:rPr>
              <a:t>Come to Me, all who are weary  and heavy-laden,      </a:t>
            </a:r>
            <a:r>
              <a:rPr lang="en-US" altLang="en-US" sz="2800" u="sng" dirty="0">
                <a:solidFill>
                  <a:srgbClr val="000000"/>
                </a:solidFill>
                <a:latin typeface="Garamond" panose="02020404030301010803" pitchFamily="18" charset="0"/>
              </a:rPr>
              <a:t>and I will give   you rest. </a:t>
            </a:r>
            <a:r>
              <a:rPr lang="en-US" altLang="en-US" sz="2800" dirty="0">
                <a:solidFill>
                  <a:srgbClr val="000000"/>
                </a:solidFill>
                <a:latin typeface="Garamond" panose="02020404030301010803" pitchFamily="18" charset="0"/>
              </a:rPr>
              <a:t>Take My yoke upon you  and learn from  Me, for I am  gentle and   humble in heart, and you will find rest for your souls. For My yoke is easy and My burden is light.</a:t>
            </a:r>
            <a:r>
              <a:rPr lang="en-US" altLang="en-US" sz="2800" b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Garamond" panose="02020404030301010803" pitchFamily="18" charset="0"/>
              </a:rPr>
              <a:t>Matthew 11:28-30</a:t>
            </a:r>
            <a:endParaRPr lang="en-US" altLang="en-US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7AFABC9B-275E-47B7-8733-D4F675277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43213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Text Box 9">
            <a:extLst>
              <a:ext uri="{FF2B5EF4-FFF2-40B4-BE49-F238E27FC236}">
                <a16:creationId xmlns:a16="http://schemas.microsoft.com/office/drawing/2014/main" id="{F61B3340-0D5F-4A2B-B994-D19C78B3C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2263" y="0"/>
            <a:ext cx="6281737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Garamond" panose="02020404030301010803" pitchFamily="18" charset="0"/>
              </a:rPr>
              <a:t>A Requirement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What is Christ’s YOKE?                      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Suffering</a:t>
            </a:r>
            <a:r>
              <a:rPr lang="en-US" altLang="en-US" sz="3200" b="1" dirty="0">
                <a:solidFill>
                  <a:srgbClr val="33CCCC"/>
                </a:solidFill>
                <a:latin typeface="Garamond" panose="02020404030301010803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33CCCC"/>
                </a:solidFill>
                <a:latin typeface="Garamond" panose="02020404030301010803" pitchFamily="18" charset="0"/>
              </a:rPr>
              <a:t>	</a:t>
            </a:r>
            <a:r>
              <a:rPr lang="en-US" altLang="en-US" sz="3200" b="1" dirty="0">
                <a:solidFill>
                  <a:srgbClr val="FFFF99"/>
                </a:solidFill>
                <a:latin typeface="Garamond" panose="02020404030301010803" pitchFamily="18" charset="0"/>
              </a:rPr>
              <a:t>Matt. 20:20-23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FF99"/>
                </a:solidFill>
                <a:latin typeface="Garamond" panose="02020404030301010803" pitchFamily="18" charset="0"/>
              </a:rPr>
              <a:t>	2 Tim. 2:3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FF99"/>
                </a:solidFill>
                <a:latin typeface="Garamond" panose="02020404030301010803" pitchFamily="18" charset="0"/>
              </a:rPr>
              <a:t>	Matt. 5:10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It is a yoke of SERVITUDE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70CD6F2F-03EC-434C-A52F-D6E26FA95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0"/>
            <a:ext cx="2843213" cy="698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rgbClr val="000000"/>
                </a:solidFill>
                <a:latin typeface="Garamond" panose="02020404030301010803" pitchFamily="18" charset="0"/>
              </a:rPr>
              <a:t>Come to Me, all who are weary  and heavy-laden,      and I will give   you rest. </a:t>
            </a:r>
            <a:r>
              <a:rPr lang="en-US" altLang="en-US" sz="2800" u="sng" dirty="0">
                <a:solidFill>
                  <a:srgbClr val="000000"/>
                </a:solidFill>
                <a:latin typeface="Garamond" panose="02020404030301010803" pitchFamily="18" charset="0"/>
              </a:rPr>
              <a:t>Take My yoke upon you  </a:t>
            </a:r>
            <a:r>
              <a:rPr lang="en-US" altLang="en-US" sz="2800" dirty="0">
                <a:solidFill>
                  <a:srgbClr val="000000"/>
                </a:solidFill>
                <a:latin typeface="Garamond" panose="02020404030301010803" pitchFamily="18" charset="0"/>
              </a:rPr>
              <a:t>and learn from  Me, for I am  gentle and   humble in heart, and you will find rest for your souls. For My yoke is easy and My burden is light.</a:t>
            </a:r>
            <a:r>
              <a:rPr lang="en-US" altLang="en-US" sz="2800" b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Garamond" panose="02020404030301010803" pitchFamily="18" charset="0"/>
              </a:rPr>
              <a:t>Matthew 11:28-30</a:t>
            </a:r>
            <a:endParaRPr lang="en-US" altLang="en-US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E01631B8-290E-4097-BB2C-74C0D31BE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843213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16F9721A-E99A-4A95-92BC-AF341620A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2263" y="0"/>
            <a:ext cx="628173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Garamond" panose="02020404030301010803" pitchFamily="18" charset="0"/>
              </a:rPr>
              <a:t>A Requirement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Learn from Me </a:t>
            </a:r>
            <a:r>
              <a:rPr lang="en-US" altLang="en-US" sz="3200" b="1" dirty="0">
                <a:solidFill>
                  <a:srgbClr val="FFFF99"/>
                </a:solidFill>
                <a:latin typeface="Garamond" panose="02020404030301010803" pitchFamily="18" charset="0"/>
              </a:rPr>
              <a:t>(John 13:15-16;        1 Peter 2:21; 1 John 2:6)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0D02BB51-1517-410A-A44D-766981C45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0"/>
            <a:ext cx="2843213" cy="698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rgbClr val="000000"/>
                </a:solidFill>
                <a:latin typeface="Garamond" panose="02020404030301010803" pitchFamily="18" charset="0"/>
              </a:rPr>
              <a:t>Come to Me, all who are weary  and heavy-laden,      and I will give   you rest. Take My yoke upon you  </a:t>
            </a:r>
            <a:r>
              <a:rPr lang="en-US" altLang="en-US" sz="2800" u="sng" dirty="0">
                <a:solidFill>
                  <a:srgbClr val="000000"/>
                </a:solidFill>
                <a:latin typeface="Garamond" panose="02020404030301010803" pitchFamily="18" charset="0"/>
              </a:rPr>
              <a:t>and learn from  Me, </a:t>
            </a:r>
            <a:r>
              <a:rPr lang="en-US" altLang="en-US" sz="2800" dirty="0">
                <a:solidFill>
                  <a:srgbClr val="000000"/>
                </a:solidFill>
                <a:latin typeface="Garamond" panose="02020404030301010803" pitchFamily="18" charset="0"/>
              </a:rPr>
              <a:t>for I am  gentle and   humble in heart, and you will find rest for your souls. For My yoke is easy and My burden is light.</a:t>
            </a:r>
            <a:r>
              <a:rPr lang="en-US" altLang="en-US" sz="2800" b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Garamond" panose="02020404030301010803" pitchFamily="18" charset="0"/>
              </a:rPr>
              <a:t>Matthew 11:28-30</a:t>
            </a:r>
            <a:endParaRPr lang="en-US" altLang="en-US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1017</Words>
  <Application>Microsoft Office PowerPoint</Application>
  <PresentationFormat>On-screen Show (4:3)</PresentationFormat>
  <Paragraphs>75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Narrow</vt:lpstr>
      <vt:lpstr>Garamond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</dc:creator>
  <cp:lastModifiedBy>Charles Willis</cp:lastModifiedBy>
  <cp:revision>16</cp:revision>
  <dcterms:created xsi:type="dcterms:W3CDTF">2007-07-30T21:26:41Z</dcterms:created>
  <dcterms:modified xsi:type="dcterms:W3CDTF">2025-11-19T15:38:56Z</dcterms:modified>
</cp:coreProperties>
</file>