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8" r:id="rId2"/>
    <p:sldId id="256" r:id="rId3"/>
    <p:sldId id="257" r:id="rId4"/>
    <p:sldId id="300"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7" r:id="rId35"/>
    <p:sldId id="289" r:id="rId36"/>
    <p:sldId id="290" r:id="rId37"/>
    <p:sldId id="291" r:id="rId38"/>
    <p:sldId id="292" r:id="rId39"/>
    <p:sldId id="293" r:id="rId40"/>
    <p:sldId id="294" r:id="rId41"/>
    <p:sldId id="295" r:id="rId42"/>
    <p:sldId id="296" r:id="rId43"/>
    <p:sldId id="297" r:id="rId44"/>
    <p:sldId id="298" r:id="rId45"/>
    <p:sldId id="299" r:id="rId46"/>
  </p:sldIdLst>
  <p:sldSz cx="9144000" cy="6858000" type="screen4x3"/>
  <p:notesSz cx="6858000" cy="9144000"/>
  <p:embeddedFontLst>
    <p:embeddedFont>
      <p:font typeface="Calibri" panose="020F0502020204030204" pitchFamily="34" charset="0"/>
      <p:regular r:id="rId47"/>
      <p:bold r:id="rId48"/>
      <p:italic r:id="rId49"/>
      <p:boldItalic r:id="rId50"/>
    </p:embeddedFont>
    <p:embeddedFont>
      <p:font typeface="Chaparral Pro" panose="02060803050505090203" pitchFamily="18" charset="0"/>
      <p:boldItalic r:id="rId51"/>
    </p:embeddedFont>
    <p:embeddedFont>
      <p:font typeface="Calibri Light" panose="020F0302020204030204" pitchFamily="34" charset="0"/>
      <p:regular r:id="rId52"/>
      <p: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65" d="100"/>
          <a:sy n="165" d="100"/>
        </p:scale>
        <p:origin x="159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2BFE93-1D87-497E-AF72-7D26900C4498}"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A0829-31E5-4039-8B00-66BEEDFA6708}" type="slidenum">
              <a:rPr lang="en-US" smtClean="0"/>
              <a:t>‹#›</a:t>
            </a:fld>
            <a:endParaRPr lang="en-US"/>
          </a:p>
        </p:txBody>
      </p:sp>
    </p:spTree>
    <p:extLst>
      <p:ext uri="{BB962C8B-B14F-4D97-AF65-F5344CB8AC3E}">
        <p14:creationId xmlns:p14="http://schemas.microsoft.com/office/powerpoint/2010/main" val="2598519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2BFE93-1D87-497E-AF72-7D26900C4498}"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A0829-31E5-4039-8B00-66BEEDFA6708}" type="slidenum">
              <a:rPr lang="en-US" smtClean="0"/>
              <a:t>‹#›</a:t>
            </a:fld>
            <a:endParaRPr lang="en-US"/>
          </a:p>
        </p:txBody>
      </p:sp>
    </p:spTree>
    <p:extLst>
      <p:ext uri="{BB962C8B-B14F-4D97-AF65-F5344CB8AC3E}">
        <p14:creationId xmlns:p14="http://schemas.microsoft.com/office/powerpoint/2010/main" val="248686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2BFE93-1D87-497E-AF72-7D26900C4498}"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A0829-31E5-4039-8B00-66BEEDFA6708}" type="slidenum">
              <a:rPr lang="en-US" smtClean="0"/>
              <a:t>‹#›</a:t>
            </a:fld>
            <a:endParaRPr lang="en-US"/>
          </a:p>
        </p:txBody>
      </p:sp>
    </p:spTree>
    <p:extLst>
      <p:ext uri="{BB962C8B-B14F-4D97-AF65-F5344CB8AC3E}">
        <p14:creationId xmlns:p14="http://schemas.microsoft.com/office/powerpoint/2010/main" val="3216948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2BFE93-1D87-497E-AF72-7D26900C4498}"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A0829-31E5-4039-8B00-66BEEDFA6708}" type="slidenum">
              <a:rPr lang="en-US" smtClean="0"/>
              <a:t>‹#›</a:t>
            </a:fld>
            <a:endParaRPr lang="en-US"/>
          </a:p>
        </p:txBody>
      </p:sp>
    </p:spTree>
    <p:extLst>
      <p:ext uri="{BB962C8B-B14F-4D97-AF65-F5344CB8AC3E}">
        <p14:creationId xmlns:p14="http://schemas.microsoft.com/office/powerpoint/2010/main" val="3781486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BFE93-1D87-497E-AF72-7D26900C4498}"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A0829-31E5-4039-8B00-66BEEDFA6708}" type="slidenum">
              <a:rPr lang="en-US" smtClean="0"/>
              <a:t>‹#›</a:t>
            </a:fld>
            <a:endParaRPr lang="en-US"/>
          </a:p>
        </p:txBody>
      </p:sp>
    </p:spTree>
    <p:extLst>
      <p:ext uri="{BB962C8B-B14F-4D97-AF65-F5344CB8AC3E}">
        <p14:creationId xmlns:p14="http://schemas.microsoft.com/office/powerpoint/2010/main" val="7408597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F2BFE93-1D87-497E-AF72-7D26900C4498}"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A0829-31E5-4039-8B00-66BEEDFA6708}" type="slidenum">
              <a:rPr lang="en-US" smtClean="0"/>
              <a:t>‹#›</a:t>
            </a:fld>
            <a:endParaRPr lang="en-US"/>
          </a:p>
        </p:txBody>
      </p:sp>
    </p:spTree>
    <p:extLst>
      <p:ext uri="{BB962C8B-B14F-4D97-AF65-F5344CB8AC3E}">
        <p14:creationId xmlns:p14="http://schemas.microsoft.com/office/powerpoint/2010/main" val="3158388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2BFE93-1D87-497E-AF72-7D26900C4498}" type="datetimeFigureOut">
              <a:rPr lang="en-US" smtClean="0"/>
              <a:t>10/20/2025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A0829-31E5-4039-8B00-66BEEDFA6708}" type="slidenum">
              <a:rPr lang="en-US" smtClean="0"/>
              <a:t>‹#›</a:t>
            </a:fld>
            <a:endParaRPr lang="en-US"/>
          </a:p>
        </p:txBody>
      </p:sp>
    </p:spTree>
    <p:extLst>
      <p:ext uri="{BB962C8B-B14F-4D97-AF65-F5344CB8AC3E}">
        <p14:creationId xmlns:p14="http://schemas.microsoft.com/office/powerpoint/2010/main" val="1939957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F2BFE93-1D87-497E-AF72-7D26900C4498}" type="datetimeFigureOut">
              <a:rPr lang="en-US" smtClean="0"/>
              <a:t>10/20/2025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A0829-31E5-4039-8B00-66BEEDFA6708}" type="slidenum">
              <a:rPr lang="en-US" smtClean="0"/>
              <a:t>‹#›</a:t>
            </a:fld>
            <a:endParaRPr lang="en-US"/>
          </a:p>
        </p:txBody>
      </p:sp>
    </p:spTree>
    <p:extLst>
      <p:ext uri="{BB962C8B-B14F-4D97-AF65-F5344CB8AC3E}">
        <p14:creationId xmlns:p14="http://schemas.microsoft.com/office/powerpoint/2010/main" val="585915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BFE93-1D87-497E-AF72-7D26900C4498}" type="datetimeFigureOut">
              <a:rPr lang="en-US" smtClean="0"/>
              <a:t>10/20/2025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A0829-31E5-4039-8B00-66BEEDFA6708}" type="slidenum">
              <a:rPr lang="en-US" smtClean="0"/>
              <a:t>‹#›</a:t>
            </a:fld>
            <a:endParaRPr lang="en-US"/>
          </a:p>
        </p:txBody>
      </p:sp>
    </p:spTree>
    <p:extLst>
      <p:ext uri="{BB962C8B-B14F-4D97-AF65-F5344CB8AC3E}">
        <p14:creationId xmlns:p14="http://schemas.microsoft.com/office/powerpoint/2010/main" val="4127637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BFE93-1D87-497E-AF72-7D26900C4498}"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A0829-31E5-4039-8B00-66BEEDFA6708}" type="slidenum">
              <a:rPr lang="en-US" smtClean="0"/>
              <a:t>‹#›</a:t>
            </a:fld>
            <a:endParaRPr lang="en-US"/>
          </a:p>
        </p:txBody>
      </p:sp>
    </p:spTree>
    <p:extLst>
      <p:ext uri="{BB962C8B-B14F-4D97-AF65-F5344CB8AC3E}">
        <p14:creationId xmlns:p14="http://schemas.microsoft.com/office/powerpoint/2010/main" val="1985143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BFE93-1D87-497E-AF72-7D26900C4498}"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A0829-31E5-4039-8B00-66BEEDFA6708}" type="slidenum">
              <a:rPr lang="en-US" smtClean="0"/>
              <a:t>‹#›</a:t>
            </a:fld>
            <a:endParaRPr lang="en-US"/>
          </a:p>
        </p:txBody>
      </p:sp>
    </p:spTree>
    <p:extLst>
      <p:ext uri="{BB962C8B-B14F-4D97-AF65-F5344CB8AC3E}">
        <p14:creationId xmlns:p14="http://schemas.microsoft.com/office/powerpoint/2010/main" val="49498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BFE93-1D87-497E-AF72-7D26900C4498}" type="datetimeFigureOut">
              <a:rPr lang="en-US" smtClean="0"/>
              <a:t>10/20/2025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A0829-31E5-4039-8B00-66BEEDFA6708}" type="slidenum">
              <a:rPr lang="en-US" smtClean="0"/>
              <a:t>‹#›</a:t>
            </a:fld>
            <a:endParaRPr lang="en-US"/>
          </a:p>
        </p:txBody>
      </p:sp>
    </p:spTree>
    <p:extLst>
      <p:ext uri="{BB962C8B-B14F-4D97-AF65-F5344CB8AC3E}">
        <p14:creationId xmlns:p14="http://schemas.microsoft.com/office/powerpoint/2010/main" val="38114273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384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Pure Doctrine</a:t>
            </a:r>
            <a:endParaRPr lang="en-US" sz="4800" dirty="0">
              <a:latin typeface="Chaparral Pro" panose="02060803050505090203" pitchFamily="18" charset="0"/>
            </a:endParaRPr>
          </a:p>
        </p:txBody>
      </p:sp>
      <p:sp>
        <p:nvSpPr>
          <p:cNvPr id="8" name="TextBox 7"/>
          <p:cNvSpPr txBox="1"/>
          <p:nvPr/>
        </p:nvSpPr>
        <p:spPr>
          <a:xfrm>
            <a:off x="0" y="943337"/>
            <a:ext cx="9144000" cy="2862322"/>
          </a:xfrm>
          <a:prstGeom prst="rect">
            <a:avLst/>
          </a:prstGeom>
          <a:noFill/>
        </p:spPr>
        <p:txBody>
          <a:bodyPr wrap="square" rtlCol="0">
            <a:spAutoFit/>
          </a:bodyPr>
          <a:lstStyle/>
          <a:p>
            <a:pPr algn="ctr"/>
            <a:r>
              <a:rPr lang="en-US" sz="3600" b="1" dirty="0" smtClean="0"/>
              <a:t>Corruption Of God’s Word Is Condemned</a:t>
            </a:r>
          </a:p>
          <a:p>
            <a:pPr algn="ctr"/>
            <a:endParaRPr lang="en-US" sz="3600" dirty="0" smtClean="0"/>
          </a:p>
          <a:p>
            <a:pPr algn="ctr"/>
            <a:r>
              <a:rPr lang="en-US" sz="3600" i="1" dirty="0" smtClean="0"/>
              <a:t>“…which the untaught and unstable distort, as they do also the rest of the Scriptures, to their own destruction.” </a:t>
            </a:r>
            <a:r>
              <a:rPr lang="en-US" sz="3600" dirty="0" smtClean="0"/>
              <a:t>(2 Peter 3:15-16)</a:t>
            </a:r>
            <a:endParaRPr lang="en-US" sz="3600" dirty="0"/>
          </a:p>
        </p:txBody>
      </p:sp>
    </p:spTree>
    <p:extLst>
      <p:ext uri="{BB962C8B-B14F-4D97-AF65-F5344CB8AC3E}">
        <p14:creationId xmlns:p14="http://schemas.microsoft.com/office/powerpoint/2010/main" val="3889472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Pure Doctrine</a:t>
            </a:r>
            <a:endParaRPr lang="en-US" sz="4800" dirty="0">
              <a:latin typeface="Chaparral Pro" panose="02060803050505090203" pitchFamily="18" charset="0"/>
            </a:endParaRPr>
          </a:p>
        </p:txBody>
      </p:sp>
      <p:sp>
        <p:nvSpPr>
          <p:cNvPr id="8" name="TextBox 7"/>
          <p:cNvSpPr txBox="1"/>
          <p:nvPr/>
        </p:nvSpPr>
        <p:spPr>
          <a:xfrm>
            <a:off x="0" y="943337"/>
            <a:ext cx="9144000" cy="2862322"/>
          </a:xfrm>
          <a:prstGeom prst="rect">
            <a:avLst/>
          </a:prstGeom>
          <a:noFill/>
        </p:spPr>
        <p:txBody>
          <a:bodyPr wrap="square" rtlCol="0">
            <a:spAutoFit/>
          </a:bodyPr>
          <a:lstStyle/>
          <a:p>
            <a:pPr algn="ctr"/>
            <a:r>
              <a:rPr lang="en-US" sz="3600" b="1" dirty="0" smtClean="0"/>
              <a:t>Corruption Of God’s Word Is Condemned</a:t>
            </a:r>
          </a:p>
          <a:p>
            <a:pPr algn="ctr"/>
            <a:endParaRPr lang="en-US" sz="3600" dirty="0" smtClean="0"/>
          </a:p>
          <a:p>
            <a:pPr algn="ctr"/>
            <a:r>
              <a:rPr lang="en-US" sz="3600" i="1" dirty="0" smtClean="0"/>
              <a:t>“Let not many of you becomes teachers,  my brethren, knowing that as such we will incur a stricter judgment” </a:t>
            </a:r>
            <a:r>
              <a:rPr lang="en-US" sz="3600" dirty="0" smtClean="0"/>
              <a:t>(James 3:1)</a:t>
            </a:r>
            <a:endParaRPr lang="en-US" sz="3600" dirty="0"/>
          </a:p>
        </p:txBody>
      </p:sp>
    </p:spTree>
    <p:extLst>
      <p:ext uri="{BB962C8B-B14F-4D97-AF65-F5344CB8AC3E}">
        <p14:creationId xmlns:p14="http://schemas.microsoft.com/office/powerpoint/2010/main" val="2325516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Pure Doctrine</a:t>
            </a:r>
            <a:endParaRPr lang="en-US" sz="4800" dirty="0">
              <a:latin typeface="Chaparral Pro" panose="02060803050505090203" pitchFamily="18" charset="0"/>
            </a:endParaRPr>
          </a:p>
        </p:txBody>
      </p:sp>
      <p:sp>
        <p:nvSpPr>
          <p:cNvPr id="8" name="TextBox 7"/>
          <p:cNvSpPr txBox="1"/>
          <p:nvPr/>
        </p:nvSpPr>
        <p:spPr>
          <a:xfrm>
            <a:off x="0" y="943337"/>
            <a:ext cx="9144000" cy="2308324"/>
          </a:xfrm>
          <a:prstGeom prst="rect">
            <a:avLst/>
          </a:prstGeom>
          <a:noFill/>
        </p:spPr>
        <p:txBody>
          <a:bodyPr wrap="square" rtlCol="0">
            <a:spAutoFit/>
          </a:bodyPr>
          <a:lstStyle/>
          <a:p>
            <a:pPr algn="ctr"/>
            <a:r>
              <a:rPr lang="en-US" sz="3600" b="1" dirty="0" smtClean="0"/>
              <a:t>Corruption Of God’s Word Is Condemned</a:t>
            </a:r>
          </a:p>
          <a:p>
            <a:pPr algn="ctr"/>
            <a:endParaRPr lang="en-US" sz="3600" dirty="0" smtClean="0"/>
          </a:p>
          <a:p>
            <a:pPr algn="ctr"/>
            <a:r>
              <a:rPr lang="en-US" sz="3600" i="1" dirty="0" smtClean="0"/>
              <a:t>“…men who have gone astray from the truth…” </a:t>
            </a:r>
            <a:r>
              <a:rPr lang="en-US" sz="3600" dirty="0" smtClean="0"/>
              <a:t>(2 Timothy 2:14-18)</a:t>
            </a:r>
            <a:endParaRPr lang="en-US" sz="3600" dirty="0"/>
          </a:p>
        </p:txBody>
      </p:sp>
    </p:spTree>
    <p:extLst>
      <p:ext uri="{BB962C8B-B14F-4D97-AF65-F5344CB8AC3E}">
        <p14:creationId xmlns:p14="http://schemas.microsoft.com/office/powerpoint/2010/main" val="6795912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Pure Doctrine</a:t>
            </a:r>
            <a:endParaRPr lang="en-US" sz="4800" dirty="0">
              <a:latin typeface="Chaparral Pro" panose="02060803050505090203" pitchFamily="18" charset="0"/>
            </a:endParaRPr>
          </a:p>
        </p:txBody>
      </p:sp>
      <p:sp>
        <p:nvSpPr>
          <p:cNvPr id="8" name="TextBox 7"/>
          <p:cNvSpPr txBox="1"/>
          <p:nvPr/>
        </p:nvSpPr>
        <p:spPr>
          <a:xfrm>
            <a:off x="0" y="943337"/>
            <a:ext cx="9144000" cy="2862322"/>
          </a:xfrm>
          <a:prstGeom prst="rect">
            <a:avLst/>
          </a:prstGeom>
          <a:noFill/>
        </p:spPr>
        <p:txBody>
          <a:bodyPr wrap="square" rtlCol="0">
            <a:spAutoFit/>
          </a:bodyPr>
          <a:lstStyle/>
          <a:p>
            <a:pPr algn="ctr"/>
            <a:r>
              <a:rPr lang="en-US" sz="3600" b="1" dirty="0" smtClean="0"/>
              <a:t>Must be Guarded </a:t>
            </a:r>
            <a:r>
              <a:rPr lang="en-US" sz="3600" b="1" dirty="0"/>
              <a:t>A</a:t>
            </a:r>
            <a:r>
              <a:rPr lang="en-US" sz="3600" b="1" dirty="0" smtClean="0"/>
              <a:t>nd Maintained</a:t>
            </a:r>
          </a:p>
          <a:p>
            <a:pPr algn="ctr"/>
            <a:endParaRPr lang="en-US" sz="3600" dirty="0" smtClean="0"/>
          </a:p>
          <a:p>
            <a:pPr algn="ctr"/>
            <a:r>
              <a:rPr lang="en-US" sz="3600" i="1" dirty="0" smtClean="0"/>
              <a:t>“…and from among your own selves men will arise, speaking perverse things, to draw away disciples after them…” </a:t>
            </a:r>
            <a:r>
              <a:rPr lang="en-US" sz="3600" dirty="0" smtClean="0"/>
              <a:t>(Acts 11:28-31)</a:t>
            </a:r>
            <a:endParaRPr lang="en-US" sz="3600" dirty="0"/>
          </a:p>
        </p:txBody>
      </p:sp>
    </p:spTree>
    <p:extLst>
      <p:ext uri="{BB962C8B-B14F-4D97-AF65-F5344CB8AC3E}">
        <p14:creationId xmlns:p14="http://schemas.microsoft.com/office/powerpoint/2010/main" val="7968208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Pure Doctrine</a:t>
            </a:r>
            <a:endParaRPr lang="en-US" sz="4800" dirty="0">
              <a:latin typeface="Chaparral Pro" panose="02060803050505090203" pitchFamily="18" charset="0"/>
            </a:endParaRPr>
          </a:p>
        </p:txBody>
      </p:sp>
      <p:sp>
        <p:nvSpPr>
          <p:cNvPr id="8" name="TextBox 7"/>
          <p:cNvSpPr txBox="1"/>
          <p:nvPr/>
        </p:nvSpPr>
        <p:spPr>
          <a:xfrm>
            <a:off x="0" y="943337"/>
            <a:ext cx="9144000" cy="2308324"/>
          </a:xfrm>
          <a:prstGeom prst="rect">
            <a:avLst/>
          </a:prstGeom>
          <a:noFill/>
        </p:spPr>
        <p:txBody>
          <a:bodyPr wrap="square" rtlCol="0">
            <a:spAutoFit/>
          </a:bodyPr>
          <a:lstStyle/>
          <a:p>
            <a:pPr algn="ctr"/>
            <a:r>
              <a:rPr lang="en-US" sz="3600" b="1" dirty="0" smtClean="0"/>
              <a:t>Must be Guarded </a:t>
            </a:r>
            <a:r>
              <a:rPr lang="en-US" sz="3600" b="1" dirty="0"/>
              <a:t>A</a:t>
            </a:r>
            <a:r>
              <a:rPr lang="en-US" sz="3600" b="1" dirty="0" smtClean="0"/>
              <a:t>nd Maintained</a:t>
            </a:r>
          </a:p>
          <a:p>
            <a:pPr algn="ctr"/>
            <a:endParaRPr lang="en-US" sz="3600" dirty="0" smtClean="0"/>
          </a:p>
          <a:p>
            <a:pPr algn="ctr"/>
            <a:r>
              <a:rPr lang="en-US" sz="3600" i="1" dirty="0" smtClean="0"/>
              <a:t>“…reprove them severely so that they may be sound in faith…” </a:t>
            </a:r>
            <a:r>
              <a:rPr lang="en-US" sz="3600" dirty="0" smtClean="0"/>
              <a:t>(Titus 1:10-14)</a:t>
            </a:r>
            <a:endParaRPr lang="en-US" sz="3600" dirty="0"/>
          </a:p>
        </p:txBody>
      </p:sp>
    </p:spTree>
    <p:extLst>
      <p:ext uri="{BB962C8B-B14F-4D97-AF65-F5344CB8AC3E}">
        <p14:creationId xmlns:p14="http://schemas.microsoft.com/office/powerpoint/2010/main" val="3822062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Pure Doctrine</a:t>
            </a:r>
            <a:endParaRPr lang="en-US" sz="4800" dirty="0">
              <a:latin typeface="Chaparral Pro" panose="02060803050505090203" pitchFamily="18" charset="0"/>
            </a:endParaRPr>
          </a:p>
        </p:txBody>
      </p:sp>
      <p:sp>
        <p:nvSpPr>
          <p:cNvPr id="8" name="TextBox 7"/>
          <p:cNvSpPr txBox="1"/>
          <p:nvPr/>
        </p:nvSpPr>
        <p:spPr>
          <a:xfrm>
            <a:off x="0" y="943337"/>
            <a:ext cx="9144000" cy="3416320"/>
          </a:xfrm>
          <a:prstGeom prst="rect">
            <a:avLst/>
          </a:prstGeom>
          <a:noFill/>
        </p:spPr>
        <p:txBody>
          <a:bodyPr wrap="square" rtlCol="0">
            <a:spAutoFit/>
          </a:bodyPr>
          <a:lstStyle/>
          <a:p>
            <a:pPr algn="ctr"/>
            <a:r>
              <a:rPr lang="en-US" sz="3600" b="1" dirty="0" smtClean="0"/>
              <a:t>Must be Guarded </a:t>
            </a:r>
            <a:r>
              <a:rPr lang="en-US" sz="3600" b="1" dirty="0"/>
              <a:t>A</a:t>
            </a:r>
            <a:r>
              <a:rPr lang="en-US" sz="3600" b="1" dirty="0" smtClean="0"/>
              <a:t>nd Maintained</a:t>
            </a:r>
          </a:p>
          <a:p>
            <a:pPr algn="ctr"/>
            <a:endParaRPr lang="en-US" sz="3600" dirty="0" smtClean="0"/>
          </a:p>
          <a:p>
            <a:pPr algn="ctr"/>
            <a:r>
              <a:rPr lang="en-US" sz="3600" i="1" dirty="0" smtClean="0"/>
              <a:t>“Now I urge you brethren, keep your eye on those who cause dissensions and hindrances contrary to the teaching which you learned, and turn away from them.” </a:t>
            </a:r>
            <a:r>
              <a:rPr lang="en-US" sz="3600" dirty="0" smtClean="0"/>
              <a:t>(Romans 16:17)</a:t>
            </a:r>
            <a:endParaRPr lang="en-US" sz="3600" dirty="0"/>
          </a:p>
        </p:txBody>
      </p:sp>
    </p:spTree>
    <p:extLst>
      <p:ext uri="{BB962C8B-B14F-4D97-AF65-F5344CB8AC3E}">
        <p14:creationId xmlns:p14="http://schemas.microsoft.com/office/powerpoint/2010/main" val="72557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Live In Purity</a:t>
            </a:r>
            <a:endParaRPr lang="en-US" sz="4800" dirty="0">
              <a:latin typeface="Chaparral Pro" panose="02060803050505090203" pitchFamily="18" charset="0"/>
            </a:endParaRPr>
          </a:p>
        </p:txBody>
      </p:sp>
      <p:sp>
        <p:nvSpPr>
          <p:cNvPr id="8" name="TextBox 7"/>
          <p:cNvSpPr txBox="1"/>
          <p:nvPr/>
        </p:nvSpPr>
        <p:spPr>
          <a:xfrm>
            <a:off x="0" y="943337"/>
            <a:ext cx="9144000" cy="2862322"/>
          </a:xfrm>
          <a:prstGeom prst="rect">
            <a:avLst/>
          </a:prstGeom>
          <a:noFill/>
        </p:spPr>
        <p:txBody>
          <a:bodyPr wrap="square" rtlCol="0">
            <a:spAutoFit/>
          </a:bodyPr>
          <a:lstStyle/>
          <a:p>
            <a:pPr algn="ctr"/>
            <a:r>
              <a:rPr lang="en-US" sz="3600" b="1" dirty="0" smtClean="0"/>
              <a:t>We Are Told To Be Pure In Heart</a:t>
            </a:r>
          </a:p>
          <a:p>
            <a:pPr algn="ctr"/>
            <a:endParaRPr lang="en-US" sz="3600" dirty="0" smtClean="0"/>
          </a:p>
          <a:p>
            <a:pPr algn="ctr"/>
            <a:r>
              <a:rPr lang="en-US" sz="3600" i="1" dirty="0" smtClean="0"/>
              <a:t>“Blessed are the pure in heart,                            for they shall see God.”</a:t>
            </a:r>
          </a:p>
          <a:p>
            <a:pPr algn="ctr"/>
            <a:r>
              <a:rPr lang="en-US" sz="3600" dirty="0" smtClean="0"/>
              <a:t>(Matthew 5:8)</a:t>
            </a:r>
            <a:endParaRPr lang="en-US" sz="3600" dirty="0"/>
          </a:p>
        </p:txBody>
      </p:sp>
    </p:spTree>
    <p:extLst>
      <p:ext uri="{BB962C8B-B14F-4D97-AF65-F5344CB8AC3E}">
        <p14:creationId xmlns:p14="http://schemas.microsoft.com/office/powerpoint/2010/main" val="7511524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Live In Purity</a:t>
            </a:r>
            <a:endParaRPr lang="en-US" sz="4800" dirty="0">
              <a:latin typeface="Chaparral Pro" panose="02060803050505090203" pitchFamily="18" charset="0"/>
            </a:endParaRPr>
          </a:p>
        </p:txBody>
      </p:sp>
      <p:sp>
        <p:nvSpPr>
          <p:cNvPr id="8" name="TextBox 7"/>
          <p:cNvSpPr txBox="1"/>
          <p:nvPr/>
        </p:nvSpPr>
        <p:spPr>
          <a:xfrm>
            <a:off x="0" y="943337"/>
            <a:ext cx="9144000" cy="2862322"/>
          </a:xfrm>
          <a:prstGeom prst="rect">
            <a:avLst/>
          </a:prstGeom>
          <a:noFill/>
        </p:spPr>
        <p:txBody>
          <a:bodyPr wrap="square" rtlCol="0">
            <a:spAutoFit/>
          </a:bodyPr>
          <a:lstStyle/>
          <a:p>
            <a:pPr algn="ctr"/>
            <a:r>
              <a:rPr lang="en-US" sz="3600" b="1" dirty="0" smtClean="0"/>
              <a:t>We Are Told To Be Pure In Heart</a:t>
            </a:r>
          </a:p>
          <a:p>
            <a:pPr algn="ctr"/>
            <a:endParaRPr lang="en-US" sz="3600" dirty="0" smtClean="0"/>
          </a:p>
          <a:p>
            <a:pPr algn="ctr"/>
            <a:r>
              <a:rPr lang="en-US" sz="3600" i="1" dirty="0" smtClean="0"/>
              <a:t>“The goal of our instruction is love from              a pure heart and a good conscience                   and a sincere faith.” </a:t>
            </a:r>
            <a:r>
              <a:rPr lang="en-US" sz="3600" dirty="0" smtClean="0"/>
              <a:t>(1 Timothy 1:5)</a:t>
            </a:r>
            <a:endParaRPr lang="en-US" sz="3600" dirty="0"/>
          </a:p>
        </p:txBody>
      </p:sp>
    </p:spTree>
    <p:extLst>
      <p:ext uri="{BB962C8B-B14F-4D97-AF65-F5344CB8AC3E}">
        <p14:creationId xmlns:p14="http://schemas.microsoft.com/office/powerpoint/2010/main" val="700790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Live In Purity</a:t>
            </a:r>
            <a:endParaRPr lang="en-US" sz="4800" dirty="0">
              <a:latin typeface="Chaparral Pro" panose="02060803050505090203" pitchFamily="18" charset="0"/>
            </a:endParaRPr>
          </a:p>
        </p:txBody>
      </p:sp>
      <p:sp>
        <p:nvSpPr>
          <p:cNvPr id="8" name="TextBox 7"/>
          <p:cNvSpPr txBox="1"/>
          <p:nvPr/>
        </p:nvSpPr>
        <p:spPr>
          <a:xfrm>
            <a:off x="0" y="943337"/>
            <a:ext cx="9144000" cy="3416320"/>
          </a:xfrm>
          <a:prstGeom prst="rect">
            <a:avLst/>
          </a:prstGeom>
          <a:noFill/>
        </p:spPr>
        <p:txBody>
          <a:bodyPr wrap="square" rtlCol="0">
            <a:spAutoFit/>
          </a:bodyPr>
          <a:lstStyle/>
          <a:p>
            <a:pPr algn="ctr"/>
            <a:r>
              <a:rPr lang="en-US" sz="3600" b="1" dirty="0" smtClean="0"/>
              <a:t>We Are Told To Be Pure In Heart</a:t>
            </a:r>
          </a:p>
          <a:p>
            <a:pPr algn="ctr"/>
            <a:endParaRPr lang="en-US" sz="3600" dirty="0" smtClean="0"/>
          </a:p>
          <a:p>
            <a:pPr algn="ctr"/>
            <a:r>
              <a:rPr lang="en-US" sz="3600" i="1" dirty="0" smtClean="0"/>
              <a:t>“Now flee from youthful lusts and pursue righteousness, faith, love and peace, with those who call on the name of the Lord from a pure heart.” </a:t>
            </a:r>
            <a:r>
              <a:rPr lang="en-US" sz="3600" dirty="0" smtClean="0"/>
              <a:t>(2 Timothy 2:2)</a:t>
            </a:r>
            <a:endParaRPr lang="en-US" sz="3600" dirty="0"/>
          </a:p>
        </p:txBody>
      </p:sp>
    </p:spTree>
    <p:extLst>
      <p:ext uri="{BB962C8B-B14F-4D97-AF65-F5344CB8AC3E}">
        <p14:creationId xmlns:p14="http://schemas.microsoft.com/office/powerpoint/2010/main" val="3258423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Live In Purity</a:t>
            </a:r>
            <a:endParaRPr lang="en-US" sz="4800" dirty="0">
              <a:latin typeface="Chaparral Pro" panose="02060803050505090203" pitchFamily="18" charset="0"/>
            </a:endParaRPr>
          </a:p>
        </p:txBody>
      </p:sp>
      <p:sp>
        <p:nvSpPr>
          <p:cNvPr id="8" name="TextBox 7"/>
          <p:cNvSpPr txBox="1"/>
          <p:nvPr/>
        </p:nvSpPr>
        <p:spPr>
          <a:xfrm>
            <a:off x="0" y="943337"/>
            <a:ext cx="9144000" cy="3970318"/>
          </a:xfrm>
          <a:prstGeom prst="rect">
            <a:avLst/>
          </a:prstGeom>
          <a:noFill/>
        </p:spPr>
        <p:txBody>
          <a:bodyPr wrap="square" rtlCol="0">
            <a:spAutoFit/>
          </a:bodyPr>
          <a:lstStyle/>
          <a:p>
            <a:pPr algn="ctr"/>
            <a:r>
              <a:rPr lang="en-US" sz="3600" b="1" dirty="0" smtClean="0"/>
              <a:t>We Are Told To Be Pure In Heart</a:t>
            </a:r>
          </a:p>
          <a:p>
            <a:pPr algn="ctr"/>
            <a:endParaRPr lang="en-US" sz="3600" dirty="0" smtClean="0"/>
          </a:p>
          <a:p>
            <a:pPr algn="ctr"/>
            <a:r>
              <a:rPr lang="en-US" sz="3600" i="1" dirty="0" smtClean="0"/>
              <a:t>“…for if one comes and preaches another Jesus who we have not preached, or you receive a different spirit which you have not received, or a different gospel which you have not accepted…” </a:t>
            </a:r>
            <a:r>
              <a:rPr lang="en-US" sz="3600" dirty="0" smtClean="0"/>
              <a:t>(2 Corinthians 11:3-4)</a:t>
            </a:r>
            <a:endParaRPr lang="en-US" sz="3600" dirty="0"/>
          </a:p>
        </p:txBody>
      </p:sp>
    </p:spTree>
    <p:extLst>
      <p:ext uri="{BB962C8B-B14F-4D97-AF65-F5344CB8AC3E}">
        <p14:creationId xmlns:p14="http://schemas.microsoft.com/office/powerpoint/2010/main" val="2096371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4557" r="6458"/>
          <a:stretch/>
        </p:blipFill>
        <p:spPr>
          <a:xfrm flipH="1">
            <a:off x="2387987" y="1571205"/>
            <a:ext cx="4368025" cy="2699774"/>
          </a:xfrm>
          <a:prstGeom prst="rect">
            <a:avLst/>
          </a:prstGeom>
        </p:spPr>
      </p:pic>
      <p:sp>
        <p:nvSpPr>
          <p:cNvPr id="5" name="TextBox 4"/>
          <p:cNvSpPr txBox="1"/>
          <p:nvPr/>
        </p:nvSpPr>
        <p:spPr>
          <a:xfrm>
            <a:off x="0" y="748146"/>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Tree>
    <p:extLst>
      <p:ext uri="{BB962C8B-B14F-4D97-AF65-F5344CB8AC3E}">
        <p14:creationId xmlns:p14="http://schemas.microsoft.com/office/powerpoint/2010/main" val="3843212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Live In Purity</a:t>
            </a:r>
            <a:endParaRPr lang="en-US" sz="4800" dirty="0">
              <a:latin typeface="Chaparral Pro" panose="02060803050505090203" pitchFamily="18" charset="0"/>
            </a:endParaRPr>
          </a:p>
        </p:txBody>
      </p:sp>
      <p:sp>
        <p:nvSpPr>
          <p:cNvPr id="8" name="TextBox 7"/>
          <p:cNvSpPr txBox="1"/>
          <p:nvPr/>
        </p:nvSpPr>
        <p:spPr>
          <a:xfrm>
            <a:off x="0" y="943337"/>
            <a:ext cx="9144000" cy="3785652"/>
          </a:xfrm>
          <a:prstGeom prst="rect">
            <a:avLst/>
          </a:prstGeom>
          <a:noFill/>
        </p:spPr>
        <p:txBody>
          <a:bodyPr wrap="square" rtlCol="0">
            <a:spAutoFit/>
          </a:bodyPr>
          <a:lstStyle/>
          <a:p>
            <a:pPr algn="ctr"/>
            <a:r>
              <a:rPr lang="en-US" sz="3600" b="1" dirty="0" smtClean="0"/>
              <a:t>We Are Told To Be Pure In Heart</a:t>
            </a:r>
          </a:p>
          <a:p>
            <a:pPr algn="ctr"/>
            <a:r>
              <a:rPr lang="en-US" sz="3600" b="1" dirty="0" smtClean="0"/>
              <a:t>We Are Told To Be Pure In Our Behavior</a:t>
            </a:r>
          </a:p>
          <a:p>
            <a:pPr algn="ctr"/>
            <a:endParaRPr lang="en-US" sz="2400" dirty="0" smtClean="0"/>
          </a:p>
          <a:p>
            <a:pPr algn="ctr"/>
            <a:r>
              <a:rPr lang="en-US" sz="3600" i="1" dirty="0" smtClean="0"/>
              <a:t>“Therefore, having these promises, beloved, let us cleanse ourselves from all defilement of flesh and spirit, perfecting holiness in the fear of God” </a:t>
            </a:r>
            <a:r>
              <a:rPr lang="en-US" sz="3600" dirty="0" smtClean="0"/>
              <a:t>(2 Corinthians 7:1)</a:t>
            </a:r>
            <a:endParaRPr lang="en-US" sz="3600" dirty="0"/>
          </a:p>
        </p:txBody>
      </p:sp>
    </p:spTree>
    <p:extLst>
      <p:ext uri="{BB962C8B-B14F-4D97-AF65-F5344CB8AC3E}">
        <p14:creationId xmlns:p14="http://schemas.microsoft.com/office/powerpoint/2010/main" val="9260445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Live In Purity</a:t>
            </a:r>
            <a:endParaRPr lang="en-US" sz="4800" dirty="0">
              <a:latin typeface="Chaparral Pro" panose="02060803050505090203" pitchFamily="18" charset="0"/>
            </a:endParaRPr>
          </a:p>
        </p:txBody>
      </p:sp>
      <p:sp>
        <p:nvSpPr>
          <p:cNvPr id="8" name="TextBox 7"/>
          <p:cNvSpPr txBox="1"/>
          <p:nvPr/>
        </p:nvSpPr>
        <p:spPr>
          <a:xfrm>
            <a:off x="0" y="943337"/>
            <a:ext cx="9144000" cy="3231654"/>
          </a:xfrm>
          <a:prstGeom prst="rect">
            <a:avLst/>
          </a:prstGeom>
          <a:noFill/>
        </p:spPr>
        <p:txBody>
          <a:bodyPr wrap="square" rtlCol="0">
            <a:spAutoFit/>
          </a:bodyPr>
          <a:lstStyle/>
          <a:p>
            <a:pPr algn="ctr"/>
            <a:r>
              <a:rPr lang="en-US" sz="3600" b="1" dirty="0" smtClean="0"/>
              <a:t>We Are Told To Be Pure In Heart</a:t>
            </a:r>
          </a:p>
          <a:p>
            <a:pPr algn="ctr"/>
            <a:r>
              <a:rPr lang="en-US" sz="3600" b="1" dirty="0" smtClean="0"/>
              <a:t>We Are Told To Be Pure In Our Behavior</a:t>
            </a:r>
          </a:p>
          <a:p>
            <a:pPr algn="ctr"/>
            <a:endParaRPr lang="en-US" sz="2400" dirty="0" smtClean="0"/>
          </a:p>
          <a:p>
            <a:pPr algn="ctr"/>
            <a:r>
              <a:rPr lang="en-US" sz="3600" i="1" dirty="0" smtClean="0"/>
              <a:t>“…He who has clean hands and a pure heart, </a:t>
            </a:r>
            <a:r>
              <a:rPr lang="en-US" sz="3600" i="1" dirty="0"/>
              <a:t>w</a:t>
            </a:r>
            <a:r>
              <a:rPr lang="en-US" sz="3600" i="1" dirty="0" smtClean="0"/>
              <a:t>ho has not lifted up his soul to falsehood and has not sworn deceitfully…” </a:t>
            </a:r>
            <a:r>
              <a:rPr lang="en-US" sz="3600" dirty="0" smtClean="0"/>
              <a:t>(Psalm 24:3-5)</a:t>
            </a:r>
            <a:endParaRPr lang="en-US" sz="3600" dirty="0"/>
          </a:p>
        </p:txBody>
      </p:sp>
    </p:spTree>
    <p:extLst>
      <p:ext uri="{BB962C8B-B14F-4D97-AF65-F5344CB8AC3E}">
        <p14:creationId xmlns:p14="http://schemas.microsoft.com/office/powerpoint/2010/main" val="3754809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Live In Purity</a:t>
            </a:r>
            <a:endParaRPr lang="en-US" sz="4800" dirty="0">
              <a:latin typeface="Chaparral Pro" panose="02060803050505090203" pitchFamily="18" charset="0"/>
            </a:endParaRPr>
          </a:p>
        </p:txBody>
      </p:sp>
      <p:sp>
        <p:nvSpPr>
          <p:cNvPr id="8" name="TextBox 7"/>
          <p:cNvSpPr txBox="1"/>
          <p:nvPr/>
        </p:nvSpPr>
        <p:spPr>
          <a:xfrm>
            <a:off x="0" y="943337"/>
            <a:ext cx="9144000" cy="2677656"/>
          </a:xfrm>
          <a:prstGeom prst="rect">
            <a:avLst/>
          </a:prstGeom>
          <a:noFill/>
        </p:spPr>
        <p:txBody>
          <a:bodyPr wrap="square" rtlCol="0">
            <a:spAutoFit/>
          </a:bodyPr>
          <a:lstStyle/>
          <a:p>
            <a:pPr algn="ctr"/>
            <a:r>
              <a:rPr lang="en-US" sz="3600" b="1" dirty="0" smtClean="0"/>
              <a:t>We Are Told To Be Pure In Heart</a:t>
            </a:r>
          </a:p>
          <a:p>
            <a:pPr algn="ctr"/>
            <a:r>
              <a:rPr lang="en-US" sz="3600" b="1" dirty="0" smtClean="0"/>
              <a:t>We Are Told To Be Pure In Our Behavior</a:t>
            </a:r>
          </a:p>
          <a:p>
            <a:pPr algn="ctr"/>
            <a:endParaRPr lang="en-US" sz="2400" dirty="0" smtClean="0"/>
          </a:p>
          <a:p>
            <a:pPr algn="ctr"/>
            <a:r>
              <a:rPr lang="en-US" sz="3600" i="1" dirty="0" smtClean="0"/>
              <a:t>“…temped in all things as we are,                          yet without sin” </a:t>
            </a:r>
            <a:r>
              <a:rPr lang="en-US" sz="3600" dirty="0" smtClean="0"/>
              <a:t>(Hebrews 4:15)</a:t>
            </a:r>
            <a:endParaRPr lang="en-US" sz="3600" dirty="0"/>
          </a:p>
        </p:txBody>
      </p:sp>
    </p:spTree>
    <p:extLst>
      <p:ext uri="{BB962C8B-B14F-4D97-AF65-F5344CB8AC3E}">
        <p14:creationId xmlns:p14="http://schemas.microsoft.com/office/powerpoint/2010/main" val="827380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Live In Purity</a:t>
            </a:r>
            <a:endParaRPr lang="en-US" sz="4800" dirty="0">
              <a:latin typeface="Chaparral Pro" panose="02060803050505090203" pitchFamily="18" charset="0"/>
            </a:endParaRPr>
          </a:p>
        </p:txBody>
      </p:sp>
      <p:sp>
        <p:nvSpPr>
          <p:cNvPr id="8" name="TextBox 7"/>
          <p:cNvSpPr txBox="1"/>
          <p:nvPr/>
        </p:nvSpPr>
        <p:spPr>
          <a:xfrm>
            <a:off x="0" y="943337"/>
            <a:ext cx="9144000" cy="2123658"/>
          </a:xfrm>
          <a:prstGeom prst="rect">
            <a:avLst/>
          </a:prstGeom>
          <a:noFill/>
        </p:spPr>
        <p:txBody>
          <a:bodyPr wrap="square" rtlCol="0">
            <a:spAutoFit/>
          </a:bodyPr>
          <a:lstStyle/>
          <a:p>
            <a:pPr algn="ctr"/>
            <a:r>
              <a:rPr lang="en-US" sz="3600" b="1" dirty="0" smtClean="0"/>
              <a:t>Descriptions That Illustrate Purity</a:t>
            </a:r>
          </a:p>
          <a:p>
            <a:pPr algn="ctr"/>
            <a:endParaRPr lang="en-US" sz="2400" dirty="0" smtClean="0"/>
          </a:p>
          <a:p>
            <a:pPr algn="ctr"/>
            <a:r>
              <a:rPr lang="en-US" sz="3600" i="1" dirty="0" smtClean="0"/>
              <a:t>The Church – pure like a bride</a:t>
            </a:r>
          </a:p>
          <a:p>
            <a:pPr algn="ctr"/>
            <a:r>
              <a:rPr lang="en-US" sz="3600" dirty="0" smtClean="0"/>
              <a:t>2 Corinthians 11:2; Ephesians 5:25-27</a:t>
            </a:r>
            <a:endParaRPr lang="en-US" sz="3600" dirty="0"/>
          </a:p>
        </p:txBody>
      </p:sp>
    </p:spTree>
    <p:extLst>
      <p:ext uri="{BB962C8B-B14F-4D97-AF65-F5344CB8AC3E}">
        <p14:creationId xmlns:p14="http://schemas.microsoft.com/office/powerpoint/2010/main" val="40403863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Live In Purity</a:t>
            </a:r>
            <a:endParaRPr lang="en-US" sz="4800" dirty="0">
              <a:latin typeface="Chaparral Pro" panose="02060803050505090203" pitchFamily="18" charset="0"/>
            </a:endParaRPr>
          </a:p>
        </p:txBody>
      </p:sp>
      <p:sp>
        <p:nvSpPr>
          <p:cNvPr id="8" name="TextBox 7"/>
          <p:cNvSpPr txBox="1"/>
          <p:nvPr/>
        </p:nvSpPr>
        <p:spPr>
          <a:xfrm>
            <a:off x="0" y="943337"/>
            <a:ext cx="9144000" cy="3785652"/>
          </a:xfrm>
          <a:prstGeom prst="rect">
            <a:avLst/>
          </a:prstGeom>
          <a:noFill/>
        </p:spPr>
        <p:txBody>
          <a:bodyPr wrap="square" rtlCol="0">
            <a:spAutoFit/>
          </a:bodyPr>
          <a:lstStyle/>
          <a:p>
            <a:pPr algn="ctr"/>
            <a:r>
              <a:rPr lang="en-US" sz="3600" b="1" dirty="0" smtClean="0"/>
              <a:t>Descriptions That Illustrate Purity</a:t>
            </a:r>
          </a:p>
          <a:p>
            <a:pPr algn="ctr"/>
            <a:endParaRPr lang="en-US" sz="2400" dirty="0" smtClean="0"/>
          </a:p>
          <a:p>
            <a:pPr algn="ctr"/>
            <a:r>
              <a:rPr lang="en-US" sz="3600" i="1" dirty="0" smtClean="0"/>
              <a:t>The Church – pure like a bride</a:t>
            </a:r>
          </a:p>
          <a:p>
            <a:pPr algn="ctr"/>
            <a:endParaRPr lang="en-US" sz="3600" i="1" dirty="0"/>
          </a:p>
          <a:p>
            <a:pPr algn="ctr"/>
            <a:r>
              <a:rPr lang="en-US" sz="3600" i="1" dirty="0" smtClean="0"/>
              <a:t>The Christian</a:t>
            </a:r>
          </a:p>
          <a:p>
            <a:pPr algn="ctr"/>
            <a:r>
              <a:rPr lang="en-US" sz="3600" i="1" dirty="0" smtClean="0"/>
              <a:t>compared to being refined by fire</a:t>
            </a:r>
          </a:p>
          <a:p>
            <a:pPr algn="ctr"/>
            <a:r>
              <a:rPr lang="en-US" sz="3600" dirty="0" smtClean="0"/>
              <a:t>1 Peter 1:6-7</a:t>
            </a:r>
            <a:endParaRPr lang="en-US" sz="3600" dirty="0"/>
          </a:p>
        </p:txBody>
      </p:sp>
    </p:spTree>
    <p:extLst>
      <p:ext uri="{BB962C8B-B14F-4D97-AF65-F5344CB8AC3E}">
        <p14:creationId xmlns:p14="http://schemas.microsoft.com/office/powerpoint/2010/main" val="25776371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Live In Purity</a:t>
            </a:r>
            <a:endParaRPr lang="en-US" sz="4800" dirty="0">
              <a:latin typeface="Chaparral Pro" panose="02060803050505090203" pitchFamily="18" charset="0"/>
            </a:endParaRPr>
          </a:p>
        </p:txBody>
      </p:sp>
      <p:sp>
        <p:nvSpPr>
          <p:cNvPr id="8" name="TextBox 7"/>
          <p:cNvSpPr txBox="1"/>
          <p:nvPr/>
        </p:nvSpPr>
        <p:spPr>
          <a:xfrm>
            <a:off x="0" y="943337"/>
            <a:ext cx="9144000" cy="4339650"/>
          </a:xfrm>
          <a:prstGeom prst="rect">
            <a:avLst/>
          </a:prstGeom>
          <a:noFill/>
        </p:spPr>
        <p:txBody>
          <a:bodyPr wrap="square" rtlCol="0">
            <a:spAutoFit/>
          </a:bodyPr>
          <a:lstStyle/>
          <a:p>
            <a:pPr algn="ctr"/>
            <a:r>
              <a:rPr lang="en-US" sz="3600" b="1" dirty="0" smtClean="0"/>
              <a:t>Descriptions That Illustrate Purity</a:t>
            </a:r>
          </a:p>
          <a:p>
            <a:pPr algn="ctr"/>
            <a:endParaRPr lang="en-US" sz="2400" dirty="0" smtClean="0"/>
          </a:p>
          <a:p>
            <a:pPr algn="ctr"/>
            <a:r>
              <a:rPr lang="en-US" sz="3600" i="1" dirty="0" smtClean="0"/>
              <a:t>The Church – pure like a bride</a:t>
            </a:r>
          </a:p>
          <a:p>
            <a:pPr algn="ctr"/>
            <a:endParaRPr lang="en-US" sz="3600" i="1" dirty="0"/>
          </a:p>
          <a:p>
            <a:pPr algn="ctr"/>
            <a:r>
              <a:rPr lang="en-US" sz="3600" i="1" dirty="0" smtClean="0"/>
              <a:t>The Christian</a:t>
            </a:r>
          </a:p>
          <a:p>
            <a:pPr algn="ctr"/>
            <a:r>
              <a:rPr lang="en-US" sz="3600" i="1" dirty="0" smtClean="0"/>
              <a:t>compared to being refined by fire</a:t>
            </a:r>
          </a:p>
          <a:p>
            <a:pPr algn="ctr"/>
            <a:endParaRPr lang="en-US" sz="3600" i="1" dirty="0"/>
          </a:p>
          <a:p>
            <a:pPr algn="ctr"/>
            <a:r>
              <a:rPr lang="en-US" sz="3600" i="1" dirty="0" smtClean="0"/>
              <a:t>The Christian – pruned </a:t>
            </a:r>
            <a:r>
              <a:rPr lang="en-US" sz="3600" dirty="0" smtClean="0"/>
              <a:t>(John 15:2)</a:t>
            </a:r>
          </a:p>
        </p:txBody>
      </p:sp>
    </p:spTree>
    <p:extLst>
      <p:ext uri="{BB962C8B-B14F-4D97-AF65-F5344CB8AC3E}">
        <p14:creationId xmlns:p14="http://schemas.microsoft.com/office/powerpoint/2010/main" val="3400630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Live In Purity</a:t>
            </a:r>
            <a:endParaRPr lang="en-US" sz="4800" dirty="0">
              <a:latin typeface="Chaparral Pro" panose="02060803050505090203" pitchFamily="18" charset="0"/>
            </a:endParaRPr>
          </a:p>
        </p:txBody>
      </p:sp>
      <p:sp>
        <p:nvSpPr>
          <p:cNvPr id="8" name="TextBox 7"/>
          <p:cNvSpPr txBox="1"/>
          <p:nvPr/>
        </p:nvSpPr>
        <p:spPr>
          <a:xfrm>
            <a:off x="0" y="943337"/>
            <a:ext cx="9144000" cy="2369880"/>
          </a:xfrm>
          <a:prstGeom prst="rect">
            <a:avLst/>
          </a:prstGeom>
          <a:noFill/>
        </p:spPr>
        <p:txBody>
          <a:bodyPr wrap="square" rtlCol="0">
            <a:spAutoFit/>
          </a:bodyPr>
          <a:lstStyle/>
          <a:p>
            <a:pPr algn="ctr"/>
            <a:r>
              <a:rPr lang="en-US" sz="3600" b="1" dirty="0" smtClean="0"/>
              <a:t>Heaven: A Pure Place For Pure People</a:t>
            </a:r>
          </a:p>
          <a:p>
            <a:pPr algn="ctr"/>
            <a:endParaRPr lang="en-US" sz="1600" dirty="0" smtClean="0"/>
          </a:p>
          <a:p>
            <a:pPr algn="ctr"/>
            <a:r>
              <a:rPr lang="en-US" sz="3600" i="1" dirty="0" smtClean="0"/>
              <a:t>“the city was pure gold, like clear glass” </a:t>
            </a:r>
            <a:r>
              <a:rPr lang="en-US" sz="3600" dirty="0" smtClean="0"/>
              <a:t>(Revelation 21:18)</a:t>
            </a:r>
            <a:endParaRPr lang="en-US" sz="3600" dirty="0"/>
          </a:p>
          <a:p>
            <a:pPr algn="ctr"/>
            <a:endParaRPr lang="en-US" sz="2400" dirty="0" smtClean="0"/>
          </a:p>
        </p:txBody>
      </p:sp>
    </p:spTree>
    <p:extLst>
      <p:ext uri="{BB962C8B-B14F-4D97-AF65-F5344CB8AC3E}">
        <p14:creationId xmlns:p14="http://schemas.microsoft.com/office/powerpoint/2010/main" val="4289007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Live In Purity</a:t>
            </a:r>
            <a:endParaRPr lang="en-US" sz="4800" dirty="0">
              <a:latin typeface="Chaparral Pro" panose="02060803050505090203" pitchFamily="18" charset="0"/>
            </a:endParaRPr>
          </a:p>
        </p:txBody>
      </p:sp>
      <p:sp>
        <p:nvSpPr>
          <p:cNvPr id="8" name="TextBox 7"/>
          <p:cNvSpPr txBox="1"/>
          <p:nvPr/>
        </p:nvSpPr>
        <p:spPr>
          <a:xfrm>
            <a:off x="0" y="943337"/>
            <a:ext cx="9144000" cy="2923877"/>
          </a:xfrm>
          <a:prstGeom prst="rect">
            <a:avLst/>
          </a:prstGeom>
          <a:noFill/>
        </p:spPr>
        <p:txBody>
          <a:bodyPr wrap="square" rtlCol="0">
            <a:spAutoFit/>
          </a:bodyPr>
          <a:lstStyle/>
          <a:p>
            <a:pPr algn="ctr"/>
            <a:r>
              <a:rPr lang="en-US" sz="3600" b="1" dirty="0" smtClean="0"/>
              <a:t>Heaven: A Pure Place For Pure People</a:t>
            </a:r>
          </a:p>
          <a:p>
            <a:pPr algn="ctr"/>
            <a:endParaRPr lang="en-US" sz="1600" dirty="0" smtClean="0"/>
          </a:p>
          <a:p>
            <a:pPr algn="ctr"/>
            <a:r>
              <a:rPr lang="en-US" sz="3600" i="1" dirty="0" smtClean="0"/>
              <a:t>“Then he showed me a river of the water of life, clear as crystal, coming from the throne of God and of the Lamb” </a:t>
            </a:r>
            <a:r>
              <a:rPr lang="en-US" sz="3600" dirty="0" smtClean="0"/>
              <a:t>(Revelation 22:1)</a:t>
            </a:r>
            <a:endParaRPr lang="en-US" sz="3600" dirty="0"/>
          </a:p>
          <a:p>
            <a:pPr algn="ctr"/>
            <a:endParaRPr lang="en-US" sz="2400" dirty="0" smtClean="0"/>
          </a:p>
        </p:txBody>
      </p:sp>
    </p:spTree>
    <p:extLst>
      <p:ext uri="{BB962C8B-B14F-4D97-AF65-F5344CB8AC3E}">
        <p14:creationId xmlns:p14="http://schemas.microsoft.com/office/powerpoint/2010/main" val="859454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Live In Purity</a:t>
            </a:r>
            <a:endParaRPr lang="en-US" sz="4800" dirty="0">
              <a:latin typeface="Chaparral Pro" panose="02060803050505090203" pitchFamily="18" charset="0"/>
            </a:endParaRPr>
          </a:p>
        </p:txBody>
      </p:sp>
      <p:sp>
        <p:nvSpPr>
          <p:cNvPr id="8" name="TextBox 7"/>
          <p:cNvSpPr txBox="1"/>
          <p:nvPr/>
        </p:nvSpPr>
        <p:spPr>
          <a:xfrm>
            <a:off x="0" y="943337"/>
            <a:ext cx="9144000" cy="3477875"/>
          </a:xfrm>
          <a:prstGeom prst="rect">
            <a:avLst/>
          </a:prstGeom>
          <a:noFill/>
        </p:spPr>
        <p:txBody>
          <a:bodyPr wrap="square" rtlCol="0">
            <a:spAutoFit/>
          </a:bodyPr>
          <a:lstStyle/>
          <a:p>
            <a:pPr algn="ctr"/>
            <a:r>
              <a:rPr lang="en-US" sz="3600" b="1" dirty="0" smtClean="0"/>
              <a:t>Heaven: A Pure Place For Pure People</a:t>
            </a:r>
          </a:p>
          <a:p>
            <a:pPr algn="ctr"/>
            <a:endParaRPr lang="en-US" sz="1600" dirty="0" smtClean="0"/>
          </a:p>
          <a:p>
            <a:pPr algn="ctr"/>
            <a:r>
              <a:rPr lang="en-US" sz="3600" i="1" dirty="0" smtClean="0"/>
              <a:t>“nothing unclean, and no one who practices abomination and lying, shall ever come into it, but only those whose names are written in the Lamb’s book of life.” </a:t>
            </a:r>
            <a:r>
              <a:rPr lang="en-US" sz="3600" dirty="0" smtClean="0"/>
              <a:t>(Revelation 21:27)</a:t>
            </a:r>
            <a:endParaRPr lang="en-US" sz="3600" dirty="0"/>
          </a:p>
          <a:p>
            <a:pPr algn="ctr"/>
            <a:endParaRPr lang="en-US" sz="2400" dirty="0" smtClean="0"/>
          </a:p>
        </p:txBody>
      </p:sp>
    </p:spTree>
    <p:extLst>
      <p:ext uri="{BB962C8B-B14F-4D97-AF65-F5344CB8AC3E}">
        <p14:creationId xmlns:p14="http://schemas.microsoft.com/office/powerpoint/2010/main" val="3630558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Live In Purity</a:t>
            </a:r>
            <a:endParaRPr lang="en-US" sz="4800" dirty="0">
              <a:latin typeface="Chaparral Pro" panose="02060803050505090203" pitchFamily="18" charset="0"/>
            </a:endParaRPr>
          </a:p>
        </p:txBody>
      </p:sp>
      <p:sp>
        <p:nvSpPr>
          <p:cNvPr id="8" name="TextBox 7"/>
          <p:cNvSpPr txBox="1"/>
          <p:nvPr/>
        </p:nvSpPr>
        <p:spPr>
          <a:xfrm>
            <a:off x="0" y="943337"/>
            <a:ext cx="9144000" cy="2677656"/>
          </a:xfrm>
          <a:prstGeom prst="rect">
            <a:avLst/>
          </a:prstGeom>
          <a:noFill/>
        </p:spPr>
        <p:txBody>
          <a:bodyPr wrap="square" rtlCol="0">
            <a:spAutoFit/>
          </a:bodyPr>
          <a:lstStyle/>
          <a:p>
            <a:pPr algn="ctr"/>
            <a:r>
              <a:rPr lang="en-US" sz="3600" b="1" dirty="0" smtClean="0"/>
              <a:t>Warnings Of Dangers That Defile Us</a:t>
            </a:r>
          </a:p>
          <a:p>
            <a:pPr algn="ctr"/>
            <a:endParaRPr lang="en-US" sz="3600" dirty="0" smtClean="0"/>
          </a:p>
          <a:p>
            <a:pPr algn="ctr"/>
            <a:r>
              <a:rPr lang="en-US" sz="3600" i="1" dirty="0" smtClean="0"/>
              <a:t>“do not be conformed to this world…”</a:t>
            </a:r>
          </a:p>
          <a:p>
            <a:pPr algn="ctr"/>
            <a:r>
              <a:rPr lang="en-US" sz="3600" dirty="0" smtClean="0"/>
              <a:t>(Romans 12:2)</a:t>
            </a:r>
            <a:endParaRPr lang="en-US" sz="3600" dirty="0"/>
          </a:p>
          <a:p>
            <a:pPr algn="ctr"/>
            <a:endParaRPr lang="en-US" sz="2400" dirty="0" smtClean="0"/>
          </a:p>
        </p:txBody>
      </p:sp>
    </p:spTree>
    <p:extLst>
      <p:ext uri="{BB962C8B-B14F-4D97-AF65-F5344CB8AC3E}">
        <p14:creationId xmlns:p14="http://schemas.microsoft.com/office/powerpoint/2010/main" val="2769211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Pure Doctrine</a:t>
            </a:r>
            <a:endParaRPr lang="en-US" sz="4800" dirty="0">
              <a:latin typeface="Chaparral Pro" panose="02060803050505090203" pitchFamily="18" charset="0"/>
            </a:endParaRPr>
          </a:p>
        </p:txBody>
      </p:sp>
    </p:spTree>
    <p:extLst>
      <p:ext uri="{BB962C8B-B14F-4D97-AF65-F5344CB8AC3E}">
        <p14:creationId xmlns:p14="http://schemas.microsoft.com/office/powerpoint/2010/main" val="1557072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Live In Purity</a:t>
            </a:r>
            <a:endParaRPr lang="en-US" sz="4800" dirty="0">
              <a:latin typeface="Chaparral Pro" panose="02060803050505090203" pitchFamily="18" charset="0"/>
            </a:endParaRPr>
          </a:p>
        </p:txBody>
      </p:sp>
      <p:sp>
        <p:nvSpPr>
          <p:cNvPr id="8" name="TextBox 7"/>
          <p:cNvSpPr txBox="1"/>
          <p:nvPr/>
        </p:nvSpPr>
        <p:spPr>
          <a:xfrm>
            <a:off x="0" y="943337"/>
            <a:ext cx="9144000" cy="2677656"/>
          </a:xfrm>
          <a:prstGeom prst="rect">
            <a:avLst/>
          </a:prstGeom>
          <a:noFill/>
        </p:spPr>
        <p:txBody>
          <a:bodyPr wrap="square" rtlCol="0">
            <a:spAutoFit/>
          </a:bodyPr>
          <a:lstStyle/>
          <a:p>
            <a:pPr algn="ctr"/>
            <a:r>
              <a:rPr lang="en-US" sz="3600" b="1" dirty="0" smtClean="0"/>
              <a:t>Warnings Of Dangers That Defile Us</a:t>
            </a:r>
          </a:p>
          <a:p>
            <a:pPr algn="ctr"/>
            <a:endParaRPr lang="en-US" sz="3600" dirty="0" smtClean="0"/>
          </a:p>
          <a:p>
            <a:pPr algn="ctr"/>
            <a:r>
              <a:rPr lang="en-US" sz="3600" i="1" dirty="0" smtClean="0"/>
              <a:t>“abstain from every form of evil”</a:t>
            </a:r>
          </a:p>
          <a:p>
            <a:pPr algn="ctr"/>
            <a:r>
              <a:rPr lang="en-US" sz="3600" dirty="0" smtClean="0"/>
              <a:t>(1 Thessalonians 5:22)</a:t>
            </a:r>
            <a:endParaRPr lang="en-US" sz="3600" dirty="0"/>
          </a:p>
          <a:p>
            <a:pPr algn="ctr"/>
            <a:endParaRPr lang="en-US" sz="2400" dirty="0" smtClean="0"/>
          </a:p>
        </p:txBody>
      </p:sp>
    </p:spTree>
    <p:extLst>
      <p:ext uri="{BB962C8B-B14F-4D97-AF65-F5344CB8AC3E}">
        <p14:creationId xmlns:p14="http://schemas.microsoft.com/office/powerpoint/2010/main" val="13695752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Live In Purity</a:t>
            </a:r>
            <a:endParaRPr lang="en-US" sz="4800" dirty="0">
              <a:latin typeface="Chaparral Pro" panose="02060803050505090203" pitchFamily="18" charset="0"/>
            </a:endParaRPr>
          </a:p>
        </p:txBody>
      </p:sp>
      <p:sp>
        <p:nvSpPr>
          <p:cNvPr id="8" name="TextBox 7"/>
          <p:cNvSpPr txBox="1"/>
          <p:nvPr/>
        </p:nvSpPr>
        <p:spPr>
          <a:xfrm>
            <a:off x="0" y="943337"/>
            <a:ext cx="9144000" cy="3785652"/>
          </a:xfrm>
          <a:prstGeom prst="rect">
            <a:avLst/>
          </a:prstGeom>
          <a:noFill/>
        </p:spPr>
        <p:txBody>
          <a:bodyPr wrap="square" rtlCol="0">
            <a:spAutoFit/>
          </a:bodyPr>
          <a:lstStyle/>
          <a:p>
            <a:pPr algn="ctr"/>
            <a:r>
              <a:rPr lang="en-US" sz="3600" b="1" dirty="0" smtClean="0"/>
              <a:t>Warnings Of Dangers That Defile Us</a:t>
            </a:r>
          </a:p>
          <a:p>
            <a:pPr algn="ctr"/>
            <a:endParaRPr lang="en-US" sz="3600" dirty="0" smtClean="0"/>
          </a:p>
          <a:p>
            <a:pPr algn="ctr"/>
            <a:r>
              <a:rPr lang="en-US" sz="3600" i="1" dirty="0" smtClean="0"/>
              <a:t>“Do not love the world nor the things in the world. If anyone loves the world, the love of the Father is not in him.”</a:t>
            </a:r>
          </a:p>
          <a:p>
            <a:pPr algn="ctr"/>
            <a:r>
              <a:rPr lang="en-US" sz="3600" dirty="0" smtClean="0"/>
              <a:t>(1 John 2:15)</a:t>
            </a:r>
            <a:endParaRPr lang="en-US" sz="3600" dirty="0"/>
          </a:p>
          <a:p>
            <a:pPr algn="ctr"/>
            <a:endParaRPr lang="en-US" sz="2400" dirty="0" smtClean="0"/>
          </a:p>
        </p:txBody>
      </p:sp>
    </p:spTree>
    <p:extLst>
      <p:ext uri="{BB962C8B-B14F-4D97-AF65-F5344CB8AC3E}">
        <p14:creationId xmlns:p14="http://schemas.microsoft.com/office/powerpoint/2010/main" val="1401054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Live In Purity</a:t>
            </a:r>
            <a:endParaRPr lang="en-US" sz="4800" dirty="0">
              <a:latin typeface="Chaparral Pro" panose="02060803050505090203" pitchFamily="18" charset="0"/>
            </a:endParaRPr>
          </a:p>
        </p:txBody>
      </p:sp>
      <p:sp>
        <p:nvSpPr>
          <p:cNvPr id="8" name="TextBox 7"/>
          <p:cNvSpPr txBox="1"/>
          <p:nvPr/>
        </p:nvSpPr>
        <p:spPr>
          <a:xfrm>
            <a:off x="0" y="943337"/>
            <a:ext cx="9144000" cy="3785652"/>
          </a:xfrm>
          <a:prstGeom prst="rect">
            <a:avLst/>
          </a:prstGeom>
          <a:noFill/>
        </p:spPr>
        <p:txBody>
          <a:bodyPr wrap="square" rtlCol="0">
            <a:spAutoFit/>
          </a:bodyPr>
          <a:lstStyle/>
          <a:p>
            <a:pPr algn="ctr"/>
            <a:r>
              <a:rPr lang="en-US" sz="3600" b="1" dirty="0" smtClean="0"/>
              <a:t>We MUST Maintain Purity</a:t>
            </a:r>
          </a:p>
          <a:p>
            <a:pPr algn="ctr"/>
            <a:r>
              <a:rPr lang="en-US" sz="3600" b="1" dirty="0" smtClean="0"/>
              <a:t>By Reading God’s Word</a:t>
            </a:r>
          </a:p>
          <a:p>
            <a:pPr algn="ctr"/>
            <a:endParaRPr lang="en-US" sz="3600" dirty="0" smtClean="0"/>
          </a:p>
          <a:p>
            <a:pPr algn="ctr"/>
            <a:r>
              <a:rPr lang="en-US" sz="3600" i="1" dirty="0" smtClean="0"/>
              <a:t>“Your word I have treasured in my heart, that I man not sin against you.”</a:t>
            </a:r>
          </a:p>
          <a:p>
            <a:pPr algn="ctr"/>
            <a:r>
              <a:rPr lang="en-US" sz="3600" dirty="0" smtClean="0"/>
              <a:t>(Psalm 119:11)</a:t>
            </a:r>
            <a:endParaRPr lang="en-US" sz="3600" dirty="0"/>
          </a:p>
          <a:p>
            <a:pPr algn="ctr"/>
            <a:endParaRPr lang="en-US" sz="2400" dirty="0" smtClean="0"/>
          </a:p>
        </p:txBody>
      </p:sp>
    </p:spTree>
    <p:extLst>
      <p:ext uri="{BB962C8B-B14F-4D97-AF65-F5344CB8AC3E}">
        <p14:creationId xmlns:p14="http://schemas.microsoft.com/office/powerpoint/2010/main" val="1037817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Live In Purity</a:t>
            </a:r>
            <a:endParaRPr lang="en-US" sz="4800" dirty="0">
              <a:latin typeface="Chaparral Pro" panose="02060803050505090203" pitchFamily="18" charset="0"/>
            </a:endParaRPr>
          </a:p>
        </p:txBody>
      </p:sp>
      <p:sp>
        <p:nvSpPr>
          <p:cNvPr id="8" name="TextBox 7"/>
          <p:cNvSpPr txBox="1"/>
          <p:nvPr/>
        </p:nvSpPr>
        <p:spPr>
          <a:xfrm>
            <a:off x="0" y="943337"/>
            <a:ext cx="9144000" cy="4339650"/>
          </a:xfrm>
          <a:prstGeom prst="rect">
            <a:avLst/>
          </a:prstGeom>
          <a:noFill/>
        </p:spPr>
        <p:txBody>
          <a:bodyPr wrap="square" rtlCol="0">
            <a:spAutoFit/>
          </a:bodyPr>
          <a:lstStyle/>
          <a:p>
            <a:pPr algn="ctr"/>
            <a:r>
              <a:rPr lang="en-US" sz="3600" b="1" dirty="0" smtClean="0"/>
              <a:t>We MUST Maintain Purity</a:t>
            </a:r>
          </a:p>
          <a:p>
            <a:pPr algn="ctr"/>
            <a:r>
              <a:rPr lang="en-US" sz="3600" b="1" dirty="0" smtClean="0"/>
              <a:t>By Reading God’s Word</a:t>
            </a:r>
          </a:p>
          <a:p>
            <a:pPr algn="ctr"/>
            <a:r>
              <a:rPr lang="en-US" sz="3600" b="1" dirty="0" smtClean="0"/>
              <a:t>By Holding Fast To Our Hope</a:t>
            </a:r>
          </a:p>
          <a:p>
            <a:pPr algn="ctr"/>
            <a:endParaRPr lang="en-US" sz="3600" dirty="0" smtClean="0"/>
          </a:p>
          <a:p>
            <a:pPr algn="ctr"/>
            <a:r>
              <a:rPr lang="en-US" sz="3600" i="1" dirty="0" smtClean="0"/>
              <a:t>“How can a young man keep his way pure?      By keeping it according to your word.”</a:t>
            </a:r>
          </a:p>
          <a:p>
            <a:pPr algn="ctr"/>
            <a:r>
              <a:rPr lang="en-US" sz="3600" dirty="0" smtClean="0"/>
              <a:t>(Psalm 119:9)</a:t>
            </a:r>
            <a:endParaRPr lang="en-US" sz="3600" dirty="0"/>
          </a:p>
          <a:p>
            <a:pPr algn="ctr"/>
            <a:endParaRPr lang="en-US" sz="2400" dirty="0" smtClean="0"/>
          </a:p>
        </p:txBody>
      </p:sp>
    </p:spTree>
    <p:extLst>
      <p:ext uri="{BB962C8B-B14F-4D97-AF65-F5344CB8AC3E}">
        <p14:creationId xmlns:p14="http://schemas.microsoft.com/office/powerpoint/2010/main" val="4608700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Live In Purity</a:t>
            </a:r>
            <a:endParaRPr lang="en-US" sz="4800" dirty="0">
              <a:latin typeface="Chaparral Pro" panose="02060803050505090203" pitchFamily="18" charset="0"/>
            </a:endParaRPr>
          </a:p>
        </p:txBody>
      </p:sp>
      <p:sp>
        <p:nvSpPr>
          <p:cNvPr id="8" name="TextBox 7"/>
          <p:cNvSpPr txBox="1"/>
          <p:nvPr/>
        </p:nvSpPr>
        <p:spPr>
          <a:xfrm>
            <a:off x="0" y="943337"/>
            <a:ext cx="9144000" cy="4893647"/>
          </a:xfrm>
          <a:prstGeom prst="rect">
            <a:avLst/>
          </a:prstGeom>
          <a:noFill/>
        </p:spPr>
        <p:txBody>
          <a:bodyPr wrap="square" rtlCol="0">
            <a:spAutoFit/>
          </a:bodyPr>
          <a:lstStyle/>
          <a:p>
            <a:pPr algn="ctr"/>
            <a:r>
              <a:rPr lang="en-US" sz="3600" b="1" dirty="0" smtClean="0"/>
              <a:t>We MUST Maintain Purity</a:t>
            </a:r>
          </a:p>
          <a:p>
            <a:pPr algn="ctr"/>
            <a:r>
              <a:rPr lang="en-US" sz="3600" b="1" dirty="0" smtClean="0"/>
              <a:t>By Holding Fast To Our Hope</a:t>
            </a:r>
          </a:p>
          <a:p>
            <a:pPr algn="ctr"/>
            <a:endParaRPr lang="en-US" sz="3600" dirty="0" smtClean="0"/>
          </a:p>
          <a:p>
            <a:pPr algn="ctr"/>
            <a:r>
              <a:rPr lang="en-US" sz="3600" i="1" dirty="0" smtClean="0"/>
              <a:t>“…We know that when He appears, we will be like Him, because we will see Him just as He is. And everyone who has this hope fixed in Him purifies himself, just as He is pure.”</a:t>
            </a:r>
          </a:p>
          <a:p>
            <a:pPr algn="ctr"/>
            <a:r>
              <a:rPr lang="en-US" sz="3600" dirty="0" smtClean="0"/>
              <a:t>(1 John 3:2-3)</a:t>
            </a:r>
            <a:endParaRPr lang="en-US" sz="3600" dirty="0"/>
          </a:p>
          <a:p>
            <a:pPr algn="ctr"/>
            <a:endParaRPr lang="en-US" sz="2400" dirty="0" smtClean="0"/>
          </a:p>
        </p:txBody>
      </p:sp>
    </p:spTree>
    <p:extLst>
      <p:ext uri="{BB962C8B-B14F-4D97-AF65-F5344CB8AC3E}">
        <p14:creationId xmlns:p14="http://schemas.microsoft.com/office/powerpoint/2010/main" val="3287028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Live In Purity</a:t>
            </a:r>
            <a:endParaRPr lang="en-US" sz="4800" dirty="0">
              <a:latin typeface="Chaparral Pro" panose="02060803050505090203" pitchFamily="18" charset="0"/>
            </a:endParaRPr>
          </a:p>
        </p:txBody>
      </p:sp>
      <p:sp>
        <p:nvSpPr>
          <p:cNvPr id="8" name="TextBox 7"/>
          <p:cNvSpPr txBox="1"/>
          <p:nvPr/>
        </p:nvSpPr>
        <p:spPr>
          <a:xfrm>
            <a:off x="0" y="943337"/>
            <a:ext cx="9144000" cy="4339650"/>
          </a:xfrm>
          <a:prstGeom prst="rect">
            <a:avLst/>
          </a:prstGeom>
          <a:noFill/>
        </p:spPr>
        <p:txBody>
          <a:bodyPr wrap="square" rtlCol="0">
            <a:spAutoFit/>
          </a:bodyPr>
          <a:lstStyle/>
          <a:p>
            <a:pPr algn="ctr"/>
            <a:r>
              <a:rPr lang="en-US" sz="3600" b="1" dirty="0" smtClean="0"/>
              <a:t>We MUST Maintain Purity</a:t>
            </a:r>
          </a:p>
          <a:p>
            <a:pPr algn="ctr"/>
            <a:r>
              <a:rPr lang="en-US" sz="3600" b="1" dirty="0" smtClean="0"/>
              <a:t>By Holding Fast To Our Hope</a:t>
            </a:r>
          </a:p>
          <a:p>
            <a:pPr algn="ctr"/>
            <a:endParaRPr lang="en-US" sz="3600" dirty="0" smtClean="0"/>
          </a:p>
          <a:p>
            <a:pPr algn="ctr"/>
            <a:r>
              <a:rPr lang="en-US" sz="3600" i="1" dirty="0" smtClean="0"/>
              <a:t>“Let us hold fast the confession of our hope without wavering,                                                           for He who promised </a:t>
            </a:r>
            <a:r>
              <a:rPr lang="en-US" sz="3600" i="1" dirty="0" smtClean="0"/>
              <a:t>is </a:t>
            </a:r>
            <a:r>
              <a:rPr lang="en-US" sz="3600" i="1" dirty="0" smtClean="0"/>
              <a:t>faithful.”</a:t>
            </a:r>
          </a:p>
          <a:p>
            <a:pPr algn="ctr"/>
            <a:r>
              <a:rPr lang="en-US" sz="3600" dirty="0" smtClean="0"/>
              <a:t>(Hebrews 10:23)</a:t>
            </a:r>
            <a:endParaRPr lang="en-US" sz="3600" dirty="0"/>
          </a:p>
          <a:p>
            <a:pPr algn="ctr"/>
            <a:endParaRPr lang="en-US" sz="2400" dirty="0" smtClean="0"/>
          </a:p>
        </p:txBody>
      </p:sp>
    </p:spTree>
    <p:extLst>
      <p:ext uri="{BB962C8B-B14F-4D97-AF65-F5344CB8AC3E}">
        <p14:creationId xmlns:p14="http://schemas.microsoft.com/office/powerpoint/2010/main" val="41414740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Live In Purity</a:t>
            </a:r>
            <a:endParaRPr lang="en-US" sz="4800" dirty="0">
              <a:latin typeface="Chaparral Pro" panose="02060803050505090203" pitchFamily="18" charset="0"/>
            </a:endParaRPr>
          </a:p>
        </p:txBody>
      </p:sp>
      <p:sp>
        <p:nvSpPr>
          <p:cNvPr id="8" name="TextBox 7"/>
          <p:cNvSpPr txBox="1"/>
          <p:nvPr/>
        </p:nvSpPr>
        <p:spPr>
          <a:xfrm>
            <a:off x="0" y="943337"/>
            <a:ext cx="9144000" cy="4893647"/>
          </a:xfrm>
          <a:prstGeom prst="rect">
            <a:avLst/>
          </a:prstGeom>
          <a:noFill/>
        </p:spPr>
        <p:txBody>
          <a:bodyPr wrap="square" rtlCol="0">
            <a:spAutoFit/>
          </a:bodyPr>
          <a:lstStyle/>
          <a:p>
            <a:pPr algn="ctr"/>
            <a:r>
              <a:rPr lang="en-US" sz="3600" b="1" dirty="0" smtClean="0"/>
              <a:t>We MUST Maintain Purity</a:t>
            </a:r>
          </a:p>
          <a:p>
            <a:pPr algn="ctr"/>
            <a:r>
              <a:rPr lang="en-US" sz="3600" b="1" dirty="0" smtClean="0"/>
              <a:t>By Holding Fast To Our Hope</a:t>
            </a:r>
          </a:p>
          <a:p>
            <a:pPr algn="ctr"/>
            <a:endParaRPr lang="en-US" sz="3600" dirty="0" smtClean="0"/>
          </a:p>
          <a:p>
            <a:pPr algn="ctr"/>
            <a:r>
              <a:rPr lang="en-US" sz="3600" i="1" dirty="0" smtClean="0"/>
              <a:t>“For whatever was written in earlier times was written for our instruction, so that through perseverance and the encouragement of Scriptures we might have hope.”</a:t>
            </a:r>
          </a:p>
          <a:p>
            <a:pPr algn="ctr"/>
            <a:r>
              <a:rPr lang="en-US" sz="3600" dirty="0" smtClean="0"/>
              <a:t>(Romans 15:4)</a:t>
            </a:r>
            <a:endParaRPr lang="en-US" sz="3600" dirty="0"/>
          </a:p>
          <a:p>
            <a:pPr algn="ctr"/>
            <a:endParaRPr lang="en-US" sz="2400" dirty="0" smtClean="0"/>
          </a:p>
        </p:txBody>
      </p:sp>
    </p:spTree>
    <p:extLst>
      <p:ext uri="{BB962C8B-B14F-4D97-AF65-F5344CB8AC3E}">
        <p14:creationId xmlns:p14="http://schemas.microsoft.com/office/powerpoint/2010/main" val="16454773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Pure Love Must Be Practiced</a:t>
            </a:r>
            <a:endParaRPr lang="en-US" sz="4800" dirty="0">
              <a:latin typeface="Chaparral Pro" panose="02060803050505090203" pitchFamily="18" charset="0"/>
            </a:endParaRPr>
          </a:p>
        </p:txBody>
      </p:sp>
      <p:sp>
        <p:nvSpPr>
          <p:cNvPr id="8" name="TextBox 7"/>
          <p:cNvSpPr txBox="1"/>
          <p:nvPr/>
        </p:nvSpPr>
        <p:spPr>
          <a:xfrm>
            <a:off x="0" y="943337"/>
            <a:ext cx="9144000" cy="1569660"/>
          </a:xfrm>
          <a:prstGeom prst="rect">
            <a:avLst/>
          </a:prstGeom>
          <a:noFill/>
        </p:spPr>
        <p:txBody>
          <a:bodyPr wrap="square" rtlCol="0">
            <a:spAutoFit/>
          </a:bodyPr>
          <a:lstStyle/>
          <a:p>
            <a:pPr algn="ctr"/>
            <a:r>
              <a:rPr lang="en-US" sz="3600" i="1" dirty="0" smtClean="0"/>
              <a:t>“Let love be without hypocrisy”</a:t>
            </a:r>
          </a:p>
          <a:p>
            <a:pPr algn="ctr"/>
            <a:r>
              <a:rPr lang="en-US" sz="3600" dirty="0" smtClean="0"/>
              <a:t>(Romans 12:9)</a:t>
            </a:r>
            <a:endParaRPr lang="en-US" sz="3600" dirty="0"/>
          </a:p>
          <a:p>
            <a:pPr algn="ctr"/>
            <a:endParaRPr lang="en-US" sz="2400" dirty="0" smtClean="0"/>
          </a:p>
        </p:txBody>
      </p:sp>
    </p:spTree>
    <p:extLst>
      <p:ext uri="{BB962C8B-B14F-4D97-AF65-F5344CB8AC3E}">
        <p14:creationId xmlns:p14="http://schemas.microsoft.com/office/powerpoint/2010/main" val="7520869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Pure Love Must Be Practiced</a:t>
            </a:r>
            <a:endParaRPr lang="en-US" sz="4800" dirty="0">
              <a:latin typeface="Chaparral Pro" panose="02060803050505090203" pitchFamily="18" charset="0"/>
            </a:endParaRPr>
          </a:p>
        </p:txBody>
      </p:sp>
      <p:sp>
        <p:nvSpPr>
          <p:cNvPr id="8" name="TextBox 7"/>
          <p:cNvSpPr txBox="1"/>
          <p:nvPr/>
        </p:nvSpPr>
        <p:spPr>
          <a:xfrm>
            <a:off x="0" y="943337"/>
            <a:ext cx="9144000" cy="3231654"/>
          </a:xfrm>
          <a:prstGeom prst="rect">
            <a:avLst/>
          </a:prstGeom>
          <a:noFill/>
        </p:spPr>
        <p:txBody>
          <a:bodyPr wrap="square" rtlCol="0">
            <a:spAutoFit/>
          </a:bodyPr>
          <a:lstStyle/>
          <a:p>
            <a:pPr algn="ctr"/>
            <a:r>
              <a:rPr lang="en-US" sz="3600" i="1" dirty="0" smtClean="0"/>
              <a:t>“Since you have in obedience to the truth purified your souls for a sincere love </a:t>
            </a:r>
          </a:p>
          <a:p>
            <a:pPr algn="ctr"/>
            <a:r>
              <a:rPr lang="en-US" sz="3600" i="1" dirty="0" smtClean="0"/>
              <a:t>of the brethren, fervently love one another </a:t>
            </a:r>
          </a:p>
          <a:p>
            <a:pPr algn="ctr"/>
            <a:r>
              <a:rPr lang="en-US" sz="3600" i="1" dirty="0" smtClean="0"/>
              <a:t>from the heart.”</a:t>
            </a:r>
          </a:p>
          <a:p>
            <a:pPr algn="ctr"/>
            <a:r>
              <a:rPr lang="en-US" sz="3600" dirty="0" smtClean="0"/>
              <a:t>(1 Peter 1:22)</a:t>
            </a:r>
            <a:endParaRPr lang="en-US" sz="3600" dirty="0"/>
          </a:p>
          <a:p>
            <a:pPr algn="ctr"/>
            <a:endParaRPr lang="en-US" sz="2400" dirty="0" smtClean="0"/>
          </a:p>
        </p:txBody>
      </p:sp>
    </p:spTree>
    <p:extLst>
      <p:ext uri="{BB962C8B-B14F-4D97-AF65-F5344CB8AC3E}">
        <p14:creationId xmlns:p14="http://schemas.microsoft.com/office/powerpoint/2010/main" val="3208186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Pure Love Must Be Practiced</a:t>
            </a:r>
            <a:endParaRPr lang="en-US" sz="4800" dirty="0">
              <a:latin typeface="Chaparral Pro" panose="02060803050505090203" pitchFamily="18" charset="0"/>
            </a:endParaRPr>
          </a:p>
        </p:txBody>
      </p:sp>
      <p:sp>
        <p:nvSpPr>
          <p:cNvPr id="8" name="TextBox 7"/>
          <p:cNvSpPr txBox="1"/>
          <p:nvPr/>
        </p:nvSpPr>
        <p:spPr>
          <a:xfrm>
            <a:off x="0" y="943337"/>
            <a:ext cx="9144000" cy="3231654"/>
          </a:xfrm>
          <a:prstGeom prst="rect">
            <a:avLst/>
          </a:prstGeom>
          <a:noFill/>
        </p:spPr>
        <p:txBody>
          <a:bodyPr wrap="square" rtlCol="0">
            <a:spAutoFit/>
          </a:bodyPr>
          <a:lstStyle/>
          <a:p>
            <a:pPr algn="ctr"/>
            <a:r>
              <a:rPr lang="en-US" sz="3600" i="1" dirty="0" smtClean="0"/>
              <a:t>“If someone says “I love God,” and hates his brother, he is a liar; for the one who does not love his brother whom he has seen, cannot love God whom he has not seen.”</a:t>
            </a:r>
          </a:p>
          <a:p>
            <a:pPr algn="ctr"/>
            <a:r>
              <a:rPr lang="en-US" sz="3600" dirty="0" smtClean="0"/>
              <a:t>(1 John 4:20)</a:t>
            </a:r>
            <a:endParaRPr lang="en-US" sz="3600" dirty="0"/>
          </a:p>
          <a:p>
            <a:pPr algn="ctr"/>
            <a:endParaRPr lang="en-US" sz="2400" dirty="0" smtClean="0"/>
          </a:p>
        </p:txBody>
      </p:sp>
    </p:spTree>
    <p:extLst>
      <p:ext uri="{BB962C8B-B14F-4D97-AF65-F5344CB8AC3E}">
        <p14:creationId xmlns:p14="http://schemas.microsoft.com/office/powerpoint/2010/main" val="20386602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Pure Doctrine</a:t>
            </a:r>
            <a:endParaRPr lang="en-US" sz="4800" dirty="0">
              <a:latin typeface="Chaparral Pro" panose="02060803050505090203" pitchFamily="18" charset="0"/>
            </a:endParaRPr>
          </a:p>
        </p:txBody>
      </p:sp>
      <p:sp>
        <p:nvSpPr>
          <p:cNvPr id="8" name="TextBox 7"/>
          <p:cNvSpPr txBox="1"/>
          <p:nvPr/>
        </p:nvSpPr>
        <p:spPr>
          <a:xfrm>
            <a:off x="0" y="943337"/>
            <a:ext cx="9144000" cy="2862322"/>
          </a:xfrm>
          <a:prstGeom prst="rect">
            <a:avLst/>
          </a:prstGeom>
          <a:noFill/>
        </p:spPr>
        <p:txBody>
          <a:bodyPr wrap="square" rtlCol="0">
            <a:spAutoFit/>
          </a:bodyPr>
          <a:lstStyle/>
          <a:p>
            <a:pPr algn="ctr"/>
            <a:r>
              <a:rPr lang="en-US" sz="3600" b="1" dirty="0" smtClean="0"/>
              <a:t>God’s Word Is Pure</a:t>
            </a:r>
          </a:p>
          <a:p>
            <a:pPr algn="ctr"/>
            <a:endParaRPr lang="en-US" sz="3600" dirty="0" smtClean="0"/>
          </a:p>
          <a:p>
            <a:pPr algn="ctr"/>
            <a:r>
              <a:rPr lang="en-US" sz="3600" i="1" dirty="0" smtClean="0"/>
              <a:t>“The precepts of the Lord are right, rejoicing the heart; The commandment of the Lord is pure, enlightening the eyes” </a:t>
            </a:r>
            <a:r>
              <a:rPr lang="en-US" sz="3600" dirty="0" smtClean="0"/>
              <a:t>(Psalm 19:8)</a:t>
            </a:r>
            <a:endParaRPr lang="en-US" sz="3600" dirty="0"/>
          </a:p>
        </p:txBody>
      </p:sp>
    </p:spTree>
    <p:extLst>
      <p:ext uri="{BB962C8B-B14F-4D97-AF65-F5344CB8AC3E}">
        <p14:creationId xmlns:p14="http://schemas.microsoft.com/office/powerpoint/2010/main" val="1659211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Pure Love Must Be Practiced</a:t>
            </a:r>
            <a:endParaRPr lang="en-US" sz="4800" dirty="0">
              <a:latin typeface="Chaparral Pro" panose="02060803050505090203" pitchFamily="18" charset="0"/>
            </a:endParaRPr>
          </a:p>
        </p:txBody>
      </p:sp>
      <p:sp>
        <p:nvSpPr>
          <p:cNvPr id="8" name="TextBox 7"/>
          <p:cNvSpPr txBox="1"/>
          <p:nvPr/>
        </p:nvSpPr>
        <p:spPr>
          <a:xfrm>
            <a:off x="0" y="943337"/>
            <a:ext cx="9144000" cy="2123658"/>
          </a:xfrm>
          <a:prstGeom prst="rect">
            <a:avLst/>
          </a:prstGeom>
          <a:noFill/>
        </p:spPr>
        <p:txBody>
          <a:bodyPr wrap="square" rtlCol="0">
            <a:spAutoFit/>
          </a:bodyPr>
          <a:lstStyle/>
          <a:p>
            <a:pPr algn="ctr"/>
            <a:r>
              <a:rPr lang="en-US" sz="3600" i="1" dirty="0" smtClean="0"/>
              <a:t>“Little children, let us not love with word or tongue, but in deed and truth.”</a:t>
            </a:r>
          </a:p>
          <a:p>
            <a:pPr algn="ctr"/>
            <a:r>
              <a:rPr lang="en-US" sz="3600" dirty="0" smtClean="0"/>
              <a:t>(1 John 3:18)</a:t>
            </a:r>
            <a:endParaRPr lang="en-US" sz="3600" dirty="0"/>
          </a:p>
          <a:p>
            <a:pPr algn="ctr"/>
            <a:endParaRPr lang="en-US" sz="2400" dirty="0" smtClean="0"/>
          </a:p>
        </p:txBody>
      </p:sp>
    </p:spTree>
    <p:extLst>
      <p:ext uri="{BB962C8B-B14F-4D97-AF65-F5344CB8AC3E}">
        <p14:creationId xmlns:p14="http://schemas.microsoft.com/office/powerpoint/2010/main" val="2555772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Pure Love Must Be Practiced</a:t>
            </a:r>
            <a:endParaRPr lang="en-US" sz="4800" dirty="0">
              <a:latin typeface="Chaparral Pro" panose="02060803050505090203" pitchFamily="18" charset="0"/>
            </a:endParaRPr>
          </a:p>
        </p:txBody>
      </p:sp>
      <p:sp>
        <p:nvSpPr>
          <p:cNvPr id="8" name="TextBox 7"/>
          <p:cNvSpPr txBox="1"/>
          <p:nvPr/>
        </p:nvSpPr>
        <p:spPr>
          <a:xfrm>
            <a:off x="0" y="943337"/>
            <a:ext cx="9144000" cy="3231654"/>
          </a:xfrm>
          <a:prstGeom prst="rect">
            <a:avLst/>
          </a:prstGeom>
          <a:noFill/>
        </p:spPr>
        <p:txBody>
          <a:bodyPr wrap="square" rtlCol="0">
            <a:spAutoFit/>
          </a:bodyPr>
          <a:lstStyle/>
          <a:p>
            <a:pPr algn="ctr"/>
            <a:r>
              <a:rPr lang="en-US" sz="3600" i="1" dirty="0" smtClean="0"/>
              <a:t>“let us consider how to stimulate one another to love and good deeds, not forsaking our own assembling together, as is the habit of some,  but encouraging one another…”</a:t>
            </a:r>
          </a:p>
          <a:p>
            <a:pPr algn="ctr"/>
            <a:r>
              <a:rPr lang="en-US" sz="3600" dirty="0" smtClean="0"/>
              <a:t>(Hebrews 10:24-25)</a:t>
            </a:r>
            <a:endParaRPr lang="en-US" sz="3600" dirty="0"/>
          </a:p>
          <a:p>
            <a:pPr algn="ctr"/>
            <a:endParaRPr lang="en-US" sz="2400" dirty="0" smtClean="0"/>
          </a:p>
        </p:txBody>
      </p:sp>
    </p:spTree>
    <p:extLst>
      <p:ext uri="{BB962C8B-B14F-4D97-AF65-F5344CB8AC3E}">
        <p14:creationId xmlns:p14="http://schemas.microsoft.com/office/powerpoint/2010/main" val="42740938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Pure Love Must Be Practiced</a:t>
            </a:r>
            <a:endParaRPr lang="en-US" sz="4800" dirty="0">
              <a:latin typeface="Chaparral Pro" panose="02060803050505090203" pitchFamily="18" charset="0"/>
            </a:endParaRPr>
          </a:p>
        </p:txBody>
      </p:sp>
      <p:sp>
        <p:nvSpPr>
          <p:cNvPr id="8" name="TextBox 7"/>
          <p:cNvSpPr txBox="1"/>
          <p:nvPr/>
        </p:nvSpPr>
        <p:spPr>
          <a:xfrm>
            <a:off x="0" y="943337"/>
            <a:ext cx="9144000" cy="3231654"/>
          </a:xfrm>
          <a:prstGeom prst="rect">
            <a:avLst/>
          </a:prstGeom>
          <a:noFill/>
        </p:spPr>
        <p:txBody>
          <a:bodyPr wrap="square" rtlCol="0">
            <a:spAutoFit/>
          </a:bodyPr>
          <a:lstStyle/>
          <a:p>
            <a:pPr algn="ctr"/>
            <a:r>
              <a:rPr lang="en-US" sz="3600" i="1" dirty="0" smtClean="0"/>
              <a:t>“For you were called to freedom, brethren; only do not turn your freedom into an opportunity for the flesh, but through love </a:t>
            </a:r>
          </a:p>
          <a:p>
            <a:pPr algn="ctr"/>
            <a:r>
              <a:rPr lang="en-US" sz="3600" i="1" dirty="0" smtClean="0"/>
              <a:t>serve one another.”</a:t>
            </a:r>
          </a:p>
          <a:p>
            <a:pPr algn="ctr"/>
            <a:r>
              <a:rPr lang="en-US" sz="3600" dirty="0" smtClean="0"/>
              <a:t>(Galatians 5:13)</a:t>
            </a:r>
            <a:endParaRPr lang="en-US" sz="3600" dirty="0"/>
          </a:p>
          <a:p>
            <a:pPr algn="ctr"/>
            <a:endParaRPr lang="en-US" sz="2400" dirty="0" smtClean="0"/>
          </a:p>
        </p:txBody>
      </p:sp>
    </p:spTree>
    <p:extLst>
      <p:ext uri="{BB962C8B-B14F-4D97-AF65-F5344CB8AC3E}">
        <p14:creationId xmlns:p14="http://schemas.microsoft.com/office/powerpoint/2010/main" val="3338385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Pure Love Must Be Practiced</a:t>
            </a:r>
            <a:endParaRPr lang="en-US" sz="4800" dirty="0">
              <a:latin typeface="Chaparral Pro" panose="02060803050505090203" pitchFamily="18" charset="0"/>
            </a:endParaRPr>
          </a:p>
        </p:txBody>
      </p:sp>
      <p:sp>
        <p:nvSpPr>
          <p:cNvPr id="8" name="TextBox 7"/>
          <p:cNvSpPr txBox="1"/>
          <p:nvPr/>
        </p:nvSpPr>
        <p:spPr>
          <a:xfrm>
            <a:off x="0" y="943337"/>
            <a:ext cx="9144000" cy="2677656"/>
          </a:xfrm>
          <a:prstGeom prst="rect">
            <a:avLst/>
          </a:prstGeom>
          <a:noFill/>
        </p:spPr>
        <p:txBody>
          <a:bodyPr wrap="square" rtlCol="0">
            <a:spAutoFit/>
          </a:bodyPr>
          <a:lstStyle/>
          <a:p>
            <a:pPr algn="ctr"/>
            <a:r>
              <a:rPr lang="en-US" sz="3600" i="1" dirty="0" smtClean="0"/>
              <a:t>“We know love by this, that He laid down His life for us; and we ought to lay down our lives for the brethren.”</a:t>
            </a:r>
          </a:p>
          <a:p>
            <a:pPr algn="ctr"/>
            <a:r>
              <a:rPr lang="en-US" sz="3600" dirty="0" smtClean="0"/>
              <a:t>(1 John 3:16)</a:t>
            </a:r>
            <a:endParaRPr lang="en-US" sz="3600" dirty="0"/>
          </a:p>
          <a:p>
            <a:pPr algn="ctr"/>
            <a:endParaRPr lang="en-US" sz="2400" dirty="0" smtClean="0"/>
          </a:p>
        </p:txBody>
      </p:sp>
    </p:spTree>
    <p:extLst>
      <p:ext uri="{BB962C8B-B14F-4D97-AF65-F5344CB8AC3E}">
        <p14:creationId xmlns:p14="http://schemas.microsoft.com/office/powerpoint/2010/main" val="14564918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Pure Love Must Be Practiced</a:t>
            </a:r>
            <a:endParaRPr lang="en-US" sz="4800" dirty="0">
              <a:latin typeface="Chaparral Pro" panose="02060803050505090203" pitchFamily="18" charset="0"/>
            </a:endParaRPr>
          </a:p>
        </p:txBody>
      </p:sp>
      <p:sp>
        <p:nvSpPr>
          <p:cNvPr id="8" name="TextBox 7"/>
          <p:cNvSpPr txBox="1"/>
          <p:nvPr/>
        </p:nvSpPr>
        <p:spPr>
          <a:xfrm>
            <a:off x="0" y="943337"/>
            <a:ext cx="9144000" cy="1569660"/>
          </a:xfrm>
          <a:prstGeom prst="rect">
            <a:avLst/>
          </a:prstGeom>
          <a:noFill/>
        </p:spPr>
        <p:txBody>
          <a:bodyPr wrap="square" rtlCol="0">
            <a:spAutoFit/>
          </a:bodyPr>
          <a:lstStyle/>
          <a:p>
            <a:pPr algn="ctr"/>
            <a:r>
              <a:rPr lang="en-US" sz="3600" i="1" dirty="0" smtClean="0"/>
              <a:t>“Let all that you do be done in love”</a:t>
            </a:r>
          </a:p>
          <a:p>
            <a:pPr algn="ctr"/>
            <a:r>
              <a:rPr lang="en-US" sz="3600" dirty="0" smtClean="0"/>
              <a:t>(1 Corinthians 16:14)</a:t>
            </a:r>
            <a:endParaRPr lang="en-US" sz="3600" dirty="0"/>
          </a:p>
          <a:p>
            <a:pPr algn="ctr"/>
            <a:endParaRPr lang="en-US" sz="2400" dirty="0" smtClean="0"/>
          </a:p>
        </p:txBody>
      </p:sp>
    </p:spTree>
    <p:extLst>
      <p:ext uri="{BB962C8B-B14F-4D97-AF65-F5344CB8AC3E}">
        <p14:creationId xmlns:p14="http://schemas.microsoft.com/office/powerpoint/2010/main" val="219816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0"/>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0"/>
            <a:ext cx="1753759" cy="1730426"/>
          </a:xfrm>
          <a:prstGeom prst="rect">
            <a:avLst/>
          </a:prstGeom>
        </p:spPr>
      </p:pic>
      <p:sp>
        <p:nvSpPr>
          <p:cNvPr id="6" name="TextBox 5"/>
          <p:cNvSpPr txBox="1"/>
          <p:nvPr/>
        </p:nvSpPr>
        <p:spPr>
          <a:xfrm>
            <a:off x="0" y="412491"/>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1626243"/>
            <a:ext cx="9144000" cy="2308324"/>
          </a:xfrm>
          <a:prstGeom prst="rect">
            <a:avLst/>
          </a:prstGeom>
          <a:noFill/>
        </p:spPr>
        <p:txBody>
          <a:bodyPr wrap="square" rtlCol="0">
            <a:spAutoFit/>
          </a:bodyPr>
          <a:lstStyle/>
          <a:p>
            <a:pPr algn="ctr"/>
            <a:r>
              <a:rPr lang="en-US" sz="4800" dirty="0" smtClean="0">
                <a:latin typeface="Chaparral Pro" panose="02060803050505090203" pitchFamily="18" charset="0"/>
              </a:rPr>
              <a:t>In Doctrine</a:t>
            </a:r>
          </a:p>
          <a:p>
            <a:pPr algn="ctr"/>
            <a:r>
              <a:rPr lang="en-US" sz="4800" dirty="0" smtClean="0">
                <a:latin typeface="Chaparral Pro" panose="02060803050505090203" pitchFamily="18" charset="0"/>
              </a:rPr>
              <a:t>In Life</a:t>
            </a:r>
          </a:p>
          <a:p>
            <a:pPr algn="ctr"/>
            <a:r>
              <a:rPr lang="en-US" sz="4800" dirty="0" smtClean="0">
                <a:latin typeface="Chaparral Pro" panose="02060803050505090203" pitchFamily="18" charset="0"/>
              </a:rPr>
              <a:t>In Love</a:t>
            </a:r>
            <a:endParaRPr lang="en-US" sz="4800" dirty="0">
              <a:latin typeface="Chaparral Pro" panose="02060803050505090203" pitchFamily="18" charset="0"/>
            </a:endParaRPr>
          </a:p>
        </p:txBody>
      </p:sp>
      <p:sp>
        <p:nvSpPr>
          <p:cNvPr id="8" name="TextBox 7"/>
          <p:cNvSpPr txBox="1"/>
          <p:nvPr/>
        </p:nvSpPr>
        <p:spPr>
          <a:xfrm>
            <a:off x="0" y="4265271"/>
            <a:ext cx="9144000" cy="646331"/>
          </a:xfrm>
          <a:prstGeom prst="rect">
            <a:avLst/>
          </a:prstGeom>
          <a:noFill/>
        </p:spPr>
        <p:txBody>
          <a:bodyPr wrap="square" rtlCol="0">
            <a:spAutoFit/>
          </a:bodyPr>
          <a:lstStyle/>
          <a:p>
            <a:pPr algn="ctr"/>
            <a:r>
              <a:rPr lang="en-US" sz="3600" i="1" dirty="0" smtClean="0"/>
              <a:t>We all have a personal responsibility for purity.</a:t>
            </a:r>
            <a:endParaRPr lang="en-US" sz="2400" dirty="0" smtClean="0"/>
          </a:p>
        </p:txBody>
      </p:sp>
    </p:spTree>
    <p:extLst>
      <p:ext uri="{BB962C8B-B14F-4D97-AF65-F5344CB8AC3E}">
        <p14:creationId xmlns:p14="http://schemas.microsoft.com/office/powerpoint/2010/main" val="3858811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Pure Doctrine</a:t>
            </a:r>
            <a:endParaRPr lang="en-US" sz="4800" dirty="0">
              <a:latin typeface="Chaparral Pro" panose="02060803050505090203" pitchFamily="18" charset="0"/>
            </a:endParaRPr>
          </a:p>
        </p:txBody>
      </p:sp>
      <p:sp>
        <p:nvSpPr>
          <p:cNvPr id="8" name="TextBox 7"/>
          <p:cNvSpPr txBox="1"/>
          <p:nvPr/>
        </p:nvSpPr>
        <p:spPr>
          <a:xfrm>
            <a:off x="0" y="943337"/>
            <a:ext cx="9144000" cy="3970318"/>
          </a:xfrm>
          <a:prstGeom prst="rect">
            <a:avLst/>
          </a:prstGeom>
          <a:noFill/>
        </p:spPr>
        <p:txBody>
          <a:bodyPr wrap="square" rtlCol="0">
            <a:spAutoFit/>
          </a:bodyPr>
          <a:lstStyle/>
          <a:p>
            <a:pPr algn="ctr"/>
            <a:r>
              <a:rPr lang="en-US" sz="3600" b="1" dirty="0" smtClean="0"/>
              <a:t>God’s Word Is Pure</a:t>
            </a:r>
          </a:p>
          <a:p>
            <a:pPr algn="ctr"/>
            <a:endParaRPr lang="en-US" sz="3600" dirty="0" smtClean="0"/>
          </a:p>
          <a:p>
            <a:pPr algn="ctr"/>
            <a:r>
              <a:rPr lang="en-US" sz="3600" i="1" dirty="0" smtClean="0"/>
              <a:t>“Husbands, love your wives, just as Christ also loved the church and gave Himself up for her, so that He might sanctify her, having cleansed her by the washing  of water with the word” </a:t>
            </a:r>
            <a:r>
              <a:rPr lang="en-US" sz="3600" dirty="0" smtClean="0"/>
              <a:t>(Ephesians 5:25-26)</a:t>
            </a:r>
            <a:endParaRPr lang="en-US" sz="3600" dirty="0"/>
          </a:p>
        </p:txBody>
      </p:sp>
    </p:spTree>
    <p:extLst>
      <p:ext uri="{BB962C8B-B14F-4D97-AF65-F5344CB8AC3E}">
        <p14:creationId xmlns:p14="http://schemas.microsoft.com/office/powerpoint/2010/main" val="468174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Pure Doctrine</a:t>
            </a:r>
            <a:endParaRPr lang="en-US" sz="4800" dirty="0">
              <a:latin typeface="Chaparral Pro" panose="02060803050505090203" pitchFamily="18" charset="0"/>
            </a:endParaRPr>
          </a:p>
        </p:txBody>
      </p:sp>
      <p:sp>
        <p:nvSpPr>
          <p:cNvPr id="8" name="TextBox 7"/>
          <p:cNvSpPr txBox="1"/>
          <p:nvPr/>
        </p:nvSpPr>
        <p:spPr>
          <a:xfrm>
            <a:off x="0" y="943337"/>
            <a:ext cx="9144000" cy="2862322"/>
          </a:xfrm>
          <a:prstGeom prst="rect">
            <a:avLst/>
          </a:prstGeom>
          <a:noFill/>
        </p:spPr>
        <p:txBody>
          <a:bodyPr wrap="square" rtlCol="0">
            <a:spAutoFit/>
          </a:bodyPr>
          <a:lstStyle/>
          <a:p>
            <a:pPr algn="ctr"/>
            <a:r>
              <a:rPr lang="en-US" sz="3600" b="1" dirty="0" smtClean="0"/>
              <a:t>Keep God’s Word Pure</a:t>
            </a:r>
          </a:p>
          <a:p>
            <a:pPr algn="ctr"/>
            <a:endParaRPr lang="en-US" sz="3600" dirty="0" smtClean="0"/>
          </a:p>
          <a:p>
            <a:pPr algn="ctr"/>
            <a:r>
              <a:rPr lang="en-US" sz="3600" i="1" dirty="0" smtClean="0"/>
              <a:t>“Retain the standard of sound words which you have heard from me, in the faith and love which are in Christ Jesus” </a:t>
            </a:r>
            <a:r>
              <a:rPr lang="en-US" sz="3600" dirty="0" smtClean="0"/>
              <a:t>(2 Timothy 1:13)</a:t>
            </a:r>
            <a:endParaRPr lang="en-US" sz="3600" dirty="0"/>
          </a:p>
        </p:txBody>
      </p:sp>
    </p:spTree>
    <p:extLst>
      <p:ext uri="{BB962C8B-B14F-4D97-AF65-F5344CB8AC3E}">
        <p14:creationId xmlns:p14="http://schemas.microsoft.com/office/powerpoint/2010/main" val="1075107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Pure Doctrine</a:t>
            </a:r>
            <a:endParaRPr lang="en-US" sz="4800" dirty="0">
              <a:latin typeface="Chaparral Pro" panose="02060803050505090203" pitchFamily="18" charset="0"/>
            </a:endParaRPr>
          </a:p>
        </p:txBody>
      </p:sp>
      <p:sp>
        <p:nvSpPr>
          <p:cNvPr id="8" name="TextBox 7"/>
          <p:cNvSpPr txBox="1"/>
          <p:nvPr/>
        </p:nvSpPr>
        <p:spPr>
          <a:xfrm>
            <a:off x="0" y="943337"/>
            <a:ext cx="9144000" cy="3416320"/>
          </a:xfrm>
          <a:prstGeom prst="rect">
            <a:avLst/>
          </a:prstGeom>
          <a:noFill/>
        </p:spPr>
        <p:txBody>
          <a:bodyPr wrap="square" rtlCol="0">
            <a:spAutoFit/>
          </a:bodyPr>
          <a:lstStyle/>
          <a:p>
            <a:pPr algn="ctr"/>
            <a:r>
              <a:rPr lang="en-US" sz="3600" b="1" dirty="0" smtClean="0"/>
              <a:t>Keep God’s Word Pure</a:t>
            </a:r>
          </a:p>
          <a:p>
            <a:pPr algn="ctr"/>
            <a:endParaRPr lang="en-US" sz="3600" dirty="0" smtClean="0"/>
          </a:p>
          <a:p>
            <a:pPr algn="ctr"/>
            <a:r>
              <a:rPr lang="en-US" sz="3600" i="1" dirty="0" smtClean="0"/>
              <a:t>“Anyone who goes too far and does not abide in the teaching of Christ, does not have God; the one who abides in the teaching, he has bother the Father and the Son.” </a:t>
            </a:r>
            <a:r>
              <a:rPr lang="en-US" sz="3600" dirty="0" smtClean="0"/>
              <a:t>(2 John 9)</a:t>
            </a:r>
            <a:endParaRPr lang="en-US" sz="3600" dirty="0"/>
          </a:p>
        </p:txBody>
      </p:sp>
    </p:spTree>
    <p:extLst>
      <p:ext uri="{BB962C8B-B14F-4D97-AF65-F5344CB8AC3E}">
        <p14:creationId xmlns:p14="http://schemas.microsoft.com/office/powerpoint/2010/main" val="1672989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Pure Doctrine</a:t>
            </a:r>
            <a:endParaRPr lang="en-US" sz="4800" dirty="0">
              <a:latin typeface="Chaparral Pro" panose="02060803050505090203" pitchFamily="18" charset="0"/>
            </a:endParaRPr>
          </a:p>
        </p:txBody>
      </p:sp>
      <p:sp>
        <p:nvSpPr>
          <p:cNvPr id="8" name="TextBox 7"/>
          <p:cNvSpPr txBox="1"/>
          <p:nvPr/>
        </p:nvSpPr>
        <p:spPr>
          <a:xfrm>
            <a:off x="0" y="943337"/>
            <a:ext cx="9144000" cy="4647426"/>
          </a:xfrm>
          <a:prstGeom prst="rect">
            <a:avLst/>
          </a:prstGeom>
          <a:noFill/>
        </p:spPr>
        <p:txBody>
          <a:bodyPr wrap="square" rtlCol="0">
            <a:spAutoFit/>
          </a:bodyPr>
          <a:lstStyle/>
          <a:p>
            <a:pPr algn="ctr"/>
            <a:r>
              <a:rPr lang="en-US" sz="3600" b="1" dirty="0" smtClean="0"/>
              <a:t>Keep God’s Word Pure</a:t>
            </a:r>
          </a:p>
          <a:p>
            <a:pPr algn="ctr"/>
            <a:endParaRPr lang="en-US" sz="3200" dirty="0" smtClean="0"/>
          </a:p>
          <a:p>
            <a:pPr algn="ctr"/>
            <a:r>
              <a:rPr lang="en-US" sz="3200" i="1" dirty="0" smtClean="0"/>
              <a:t>“I testify to everyone who hears the words of the prophecy of this book: if anyone adds to them, God will add to him the plagues which are written in this book; and if anyone takes away from the words of the book of this prophecy, God will take away his part from the tree of life and from the holy city, which are written in this book.</a:t>
            </a:r>
            <a:r>
              <a:rPr lang="en-US" sz="3200" dirty="0" smtClean="0"/>
              <a:t>(Revelation 22:18-19)</a:t>
            </a:r>
            <a:endParaRPr lang="en-US" sz="3200" dirty="0"/>
          </a:p>
        </p:txBody>
      </p:sp>
    </p:spTree>
    <p:extLst>
      <p:ext uri="{BB962C8B-B14F-4D97-AF65-F5344CB8AC3E}">
        <p14:creationId xmlns:p14="http://schemas.microsoft.com/office/powerpoint/2010/main" val="72143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5278" r="36871"/>
          <a:stretch/>
        </p:blipFill>
        <p:spPr>
          <a:xfrm>
            <a:off x="7499271" y="5127574"/>
            <a:ext cx="1644729" cy="1730426"/>
          </a:xfrm>
          <a:prstGeom prst="rect">
            <a:avLst/>
          </a:prstGeom>
        </p:spPr>
      </p:pic>
      <p:pic>
        <p:nvPicPr>
          <p:cNvPr id="4" name="Picture 3"/>
          <p:cNvPicPr>
            <a:picLocks noChangeAspect="1"/>
          </p:cNvPicPr>
          <p:nvPr/>
        </p:nvPicPr>
        <p:blipFill rotWithShape="1">
          <a:blip r:embed="rId2"/>
          <a:srcRect l="63844" r="6459"/>
          <a:stretch/>
        </p:blipFill>
        <p:spPr>
          <a:xfrm>
            <a:off x="0" y="5127574"/>
            <a:ext cx="1753759" cy="1730426"/>
          </a:xfrm>
          <a:prstGeom prst="rect">
            <a:avLst/>
          </a:prstGeom>
        </p:spPr>
      </p:pic>
      <p:sp>
        <p:nvSpPr>
          <p:cNvPr id="6" name="TextBox 5"/>
          <p:cNvSpPr txBox="1"/>
          <p:nvPr/>
        </p:nvSpPr>
        <p:spPr>
          <a:xfrm>
            <a:off x="0" y="5540065"/>
            <a:ext cx="9144000" cy="1015663"/>
          </a:xfrm>
          <a:prstGeom prst="rect">
            <a:avLst/>
          </a:prstGeom>
          <a:noFill/>
        </p:spPr>
        <p:txBody>
          <a:bodyPr wrap="square" rtlCol="0">
            <a:spAutoFit/>
          </a:bodyPr>
          <a:lstStyle/>
          <a:p>
            <a:pPr algn="ctr"/>
            <a:r>
              <a:rPr lang="en-US" sz="6000" dirty="0" smtClean="0">
                <a:latin typeface="Chaparral Pro" panose="02060803050505090203" pitchFamily="18" charset="0"/>
              </a:rPr>
              <a:t>PURITY</a:t>
            </a:r>
            <a:endParaRPr lang="en-US" sz="6000" dirty="0">
              <a:latin typeface="Chaparral Pro" panose="02060803050505090203" pitchFamily="18" charset="0"/>
            </a:endParaRPr>
          </a:p>
        </p:txBody>
      </p:sp>
      <p:sp>
        <p:nvSpPr>
          <p:cNvPr id="7" name="TextBox 6"/>
          <p:cNvSpPr txBox="1"/>
          <p:nvPr/>
        </p:nvSpPr>
        <p:spPr>
          <a:xfrm>
            <a:off x="0" y="0"/>
            <a:ext cx="9144000" cy="830997"/>
          </a:xfrm>
          <a:prstGeom prst="rect">
            <a:avLst/>
          </a:prstGeom>
          <a:noFill/>
        </p:spPr>
        <p:txBody>
          <a:bodyPr wrap="square" rtlCol="0">
            <a:spAutoFit/>
          </a:bodyPr>
          <a:lstStyle/>
          <a:p>
            <a:pPr algn="ctr"/>
            <a:r>
              <a:rPr lang="en-US" sz="4800" dirty="0" smtClean="0">
                <a:latin typeface="Chaparral Pro" panose="02060803050505090203" pitchFamily="18" charset="0"/>
              </a:rPr>
              <a:t>Pure Doctrine</a:t>
            </a:r>
            <a:endParaRPr lang="en-US" sz="4800" dirty="0">
              <a:latin typeface="Chaparral Pro" panose="02060803050505090203" pitchFamily="18" charset="0"/>
            </a:endParaRPr>
          </a:p>
        </p:txBody>
      </p:sp>
      <p:sp>
        <p:nvSpPr>
          <p:cNvPr id="8" name="TextBox 7"/>
          <p:cNvSpPr txBox="1"/>
          <p:nvPr/>
        </p:nvSpPr>
        <p:spPr>
          <a:xfrm>
            <a:off x="0" y="943337"/>
            <a:ext cx="9144000" cy="3970318"/>
          </a:xfrm>
          <a:prstGeom prst="rect">
            <a:avLst/>
          </a:prstGeom>
          <a:noFill/>
        </p:spPr>
        <p:txBody>
          <a:bodyPr wrap="square" rtlCol="0">
            <a:spAutoFit/>
          </a:bodyPr>
          <a:lstStyle/>
          <a:p>
            <a:pPr algn="ctr"/>
            <a:r>
              <a:rPr lang="en-US" sz="3600" b="1" dirty="0" smtClean="0"/>
              <a:t>Man Would Not Keep God’s Word Pure</a:t>
            </a:r>
          </a:p>
          <a:p>
            <a:pPr algn="ctr"/>
            <a:endParaRPr lang="en-US" sz="3600" dirty="0" smtClean="0"/>
          </a:p>
          <a:p>
            <a:pPr algn="ctr"/>
            <a:r>
              <a:rPr lang="en-US" sz="3600" i="1" dirty="0" smtClean="0"/>
              <a:t>“For the time will come when they will not endure sound doctrine; but wanting to have their ears tickled, they will accumulate for themselves teachers in accordance to their own desires.” </a:t>
            </a:r>
            <a:r>
              <a:rPr lang="en-US" sz="3600" dirty="0" smtClean="0"/>
              <a:t>(2 Timothy 4:3)</a:t>
            </a:r>
            <a:endParaRPr lang="en-US" sz="3600" dirty="0"/>
          </a:p>
        </p:txBody>
      </p:sp>
    </p:spTree>
    <p:extLst>
      <p:ext uri="{BB962C8B-B14F-4D97-AF65-F5344CB8AC3E}">
        <p14:creationId xmlns:p14="http://schemas.microsoft.com/office/powerpoint/2010/main" val="1374280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TotalTime>
  <Words>1634</Words>
  <Application>Microsoft Office PowerPoint</Application>
  <PresentationFormat>On-screen Show (4:3)</PresentationFormat>
  <Paragraphs>236</Paragraphs>
  <Slides>45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Calibri</vt:lpstr>
      <vt:lpstr>Chaparral Pro</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9</cp:revision>
  <dcterms:created xsi:type="dcterms:W3CDTF">2025-10-20T20:54:13Z</dcterms:created>
  <dcterms:modified xsi:type="dcterms:W3CDTF">2025-10-20T22:46:25Z</dcterms:modified>
</cp:coreProperties>
</file>