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7"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58" r:id="rId32"/>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Adobe Garamond Pro Bold" panose="02020702060506020403" pitchFamily="18" charset="0"/>
      <p:bold r:id="rId37"/>
      <p:boldItalic r:id="rId38"/>
    </p:embeddedFont>
    <p:embeddedFont>
      <p:font typeface="Calibri Light" panose="020F030202020403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545"/>
    <a:srgbClr val="D2D2D4"/>
    <a:srgbClr val="29282E"/>
    <a:srgbClr val="0D2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58" d="100"/>
          <a:sy n="158"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4E998B-A9E4-4D8C-A7FD-D53C7F85160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566067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E998B-A9E4-4D8C-A7FD-D53C7F85160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522505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E998B-A9E4-4D8C-A7FD-D53C7F85160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37418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4E998B-A9E4-4D8C-A7FD-D53C7F85160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3373676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E998B-A9E4-4D8C-A7FD-D53C7F85160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661648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4E998B-A9E4-4D8C-A7FD-D53C7F85160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1727301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4E998B-A9E4-4D8C-A7FD-D53C7F851605}"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3997753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4E998B-A9E4-4D8C-A7FD-D53C7F851605}"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843450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E998B-A9E4-4D8C-A7FD-D53C7F851605}"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1697333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E998B-A9E4-4D8C-A7FD-D53C7F85160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1226582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E998B-A9E4-4D8C-A7FD-D53C7F85160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DD31C-E84A-4258-A486-F2CCA00D473F}" type="slidenum">
              <a:rPr lang="en-US" smtClean="0"/>
              <a:t>‹#›</a:t>
            </a:fld>
            <a:endParaRPr lang="en-US"/>
          </a:p>
        </p:txBody>
      </p:sp>
    </p:spTree>
    <p:extLst>
      <p:ext uri="{BB962C8B-B14F-4D97-AF65-F5344CB8AC3E}">
        <p14:creationId xmlns:p14="http://schemas.microsoft.com/office/powerpoint/2010/main" val="4065206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E998B-A9E4-4D8C-A7FD-D53C7F851605}" type="datetimeFigureOut">
              <a:rPr lang="en-US" smtClean="0"/>
              <a:t>9/16/2025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DD31C-E84A-4258-A486-F2CCA00D473F}" type="slidenum">
              <a:rPr lang="en-US" smtClean="0"/>
              <a:t>‹#›</a:t>
            </a:fld>
            <a:endParaRPr lang="en-US"/>
          </a:p>
        </p:txBody>
      </p:sp>
    </p:spTree>
    <p:extLst>
      <p:ext uri="{BB962C8B-B14F-4D97-AF65-F5344CB8AC3E}">
        <p14:creationId xmlns:p14="http://schemas.microsoft.com/office/powerpoint/2010/main" val="47158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5079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5262979"/>
          </a:xfrm>
          <a:prstGeom prst="rect">
            <a:avLst/>
          </a:prstGeom>
          <a:noFill/>
        </p:spPr>
        <p:txBody>
          <a:bodyPr wrap="square" rtlCol="0">
            <a:spAutoFit/>
          </a:bodyPr>
          <a:lstStyle/>
          <a:p>
            <a:r>
              <a:rPr lang="en-US" sz="2800" dirty="0" smtClean="0"/>
              <a:t>Old Testament language.</a:t>
            </a:r>
          </a:p>
          <a:p>
            <a:r>
              <a:rPr lang="en-US" sz="2800" dirty="0" smtClean="0"/>
              <a:t>Exodus 12:5 “your lamb shall be an unblemished male…”</a:t>
            </a:r>
          </a:p>
          <a:p>
            <a:r>
              <a:rPr lang="en-US" sz="2800" dirty="0" smtClean="0"/>
              <a:t>Leviticus 1:3 “a male…without defect”</a:t>
            </a:r>
          </a:p>
          <a:p>
            <a:r>
              <a:rPr lang="en-US" sz="2800" dirty="0" smtClean="0"/>
              <a:t>Ezekiel 43:22-23 “a male goat without blemish…”</a:t>
            </a:r>
          </a:p>
          <a:p>
            <a:endParaRPr lang="en-US" sz="2800" dirty="0"/>
          </a:p>
          <a:p>
            <a:r>
              <a:rPr lang="en-US" sz="2800" dirty="0" smtClean="0"/>
              <a:t>Malachi 1:8 “than lame and the sick”… “is it not evil?”</a:t>
            </a:r>
          </a:p>
          <a:p>
            <a:endParaRPr lang="en-US" sz="2800" dirty="0" smtClean="0"/>
          </a:p>
          <a:p>
            <a:r>
              <a:rPr lang="en-US" sz="2800" dirty="0" smtClean="0"/>
              <a:t>Malachi 1:11 “For from the rising of the sun even to its setting, My name will </a:t>
            </a:r>
            <a:r>
              <a:rPr lang="en-US" sz="2800" i="1" dirty="0" smtClean="0"/>
              <a:t>be</a:t>
            </a:r>
            <a:r>
              <a:rPr lang="en-US" sz="2800" dirty="0" smtClean="0"/>
              <a:t> great among the nations, and in every place incense is going to be offered to My name, and a grain offering that is pure; for My name will be great among the nations,” says the </a:t>
            </a:r>
            <a:r>
              <a:rPr lang="en-US" sz="2800" cap="small" dirty="0" smtClean="0">
                <a:effectLst/>
              </a:rPr>
              <a:t>Lord</a:t>
            </a:r>
            <a:r>
              <a:rPr lang="en-US" sz="2800" dirty="0" smtClean="0"/>
              <a:t> of hosts.”</a:t>
            </a:r>
          </a:p>
        </p:txBody>
      </p:sp>
    </p:spTree>
    <p:extLst>
      <p:ext uri="{BB962C8B-B14F-4D97-AF65-F5344CB8AC3E}">
        <p14:creationId xmlns:p14="http://schemas.microsoft.com/office/powerpoint/2010/main" val="2084727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539430"/>
          </a:xfrm>
          <a:prstGeom prst="rect">
            <a:avLst/>
          </a:prstGeom>
          <a:noFill/>
        </p:spPr>
        <p:txBody>
          <a:bodyPr wrap="square" rtlCol="0">
            <a:spAutoFit/>
          </a:bodyPr>
          <a:lstStyle/>
          <a:p>
            <a:r>
              <a:rPr lang="en-US" sz="2800" dirty="0" smtClean="0"/>
              <a:t>Old Testament language.</a:t>
            </a:r>
          </a:p>
          <a:p>
            <a:r>
              <a:rPr lang="en-US" sz="2800" dirty="0" smtClean="0"/>
              <a:t>Hebrews 9:13-14 “For if the blood of goats and bulls and the ashes of a heifer sprinkling those who have been defiled sanctify for the cleansing of the flesh, how much more will the blood of Christ, who through the eternal Spirit offered Himself without blemish to God, cleanse your conscience from dead works to serve the living God?”</a:t>
            </a:r>
          </a:p>
          <a:p>
            <a:endParaRPr lang="en-US" sz="2800" dirty="0" smtClean="0"/>
          </a:p>
        </p:txBody>
      </p:sp>
    </p:spTree>
    <p:extLst>
      <p:ext uri="{BB962C8B-B14F-4D97-AF65-F5344CB8AC3E}">
        <p14:creationId xmlns:p14="http://schemas.microsoft.com/office/powerpoint/2010/main" val="2137896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108543"/>
          </a:xfrm>
          <a:prstGeom prst="rect">
            <a:avLst/>
          </a:prstGeom>
          <a:noFill/>
        </p:spPr>
        <p:txBody>
          <a:bodyPr wrap="square" rtlCol="0">
            <a:spAutoFit/>
          </a:bodyPr>
          <a:lstStyle/>
          <a:p>
            <a:r>
              <a:rPr lang="en-US" sz="2800" dirty="0" smtClean="0"/>
              <a:t>Old Testament language.</a:t>
            </a:r>
          </a:p>
          <a:p>
            <a:r>
              <a:rPr lang="en-US" sz="2800" dirty="0" smtClean="0"/>
              <a:t>Hebrews 9:13-14 “Christ…offered Himself without blemish”</a:t>
            </a:r>
          </a:p>
          <a:p>
            <a:endParaRPr lang="en-US" sz="2800" dirty="0"/>
          </a:p>
          <a:p>
            <a:r>
              <a:rPr lang="en-US" sz="2800" dirty="0" smtClean="0"/>
              <a:t>Hebrews 4:15 “…without sin”</a:t>
            </a:r>
          </a:p>
          <a:p>
            <a:r>
              <a:rPr lang="en-US" sz="2800" dirty="0" smtClean="0"/>
              <a:t>1 Peter 2:22 “committed no sin, nor was any deceit…”</a:t>
            </a:r>
          </a:p>
          <a:p>
            <a:r>
              <a:rPr lang="en-US" sz="2800" dirty="0" smtClean="0"/>
              <a:t>2 Corinthians 5:21 “Him who knew no sin…”</a:t>
            </a:r>
          </a:p>
          <a:p>
            <a:r>
              <a:rPr lang="en-US" sz="2800" dirty="0" smtClean="0"/>
              <a:t>1 John 3:5 “in Him there is no sin”</a:t>
            </a:r>
          </a:p>
        </p:txBody>
      </p:sp>
    </p:spTree>
    <p:extLst>
      <p:ext uri="{BB962C8B-B14F-4D97-AF65-F5344CB8AC3E}">
        <p14:creationId xmlns:p14="http://schemas.microsoft.com/office/powerpoint/2010/main" val="280385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401205"/>
          </a:xfrm>
          <a:prstGeom prst="rect">
            <a:avLst/>
          </a:prstGeom>
          <a:noFill/>
        </p:spPr>
        <p:txBody>
          <a:bodyPr wrap="square" rtlCol="0">
            <a:spAutoFit/>
          </a:bodyPr>
          <a:lstStyle/>
          <a:p>
            <a:r>
              <a:rPr lang="en-US" sz="2800" dirty="0" smtClean="0"/>
              <a:t>Old Testament language.</a:t>
            </a:r>
          </a:p>
          <a:p>
            <a:r>
              <a:rPr lang="en-US" sz="2800" dirty="0" smtClean="0"/>
              <a:t>Redeemed with the blood of Christ.</a:t>
            </a:r>
          </a:p>
          <a:p>
            <a:endParaRPr lang="en-US" sz="2800" dirty="0"/>
          </a:p>
          <a:p>
            <a:r>
              <a:rPr lang="en-US" sz="2800" dirty="0" smtClean="0"/>
              <a:t>Ephesians 1:7 “In Him we have redemption through His blood, the forgiveness of our trespasses”</a:t>
            </a:r>
          </a:p>
          <a:p>
            <a:endParaRPr lang="en-US" sz="2800" dirty="0"/>
          </a:p>
          <a:p>
            <a:r>
              <a:rPr lang="en-US" sz="2800" dirty="0" smtClean="0"/>
              <a:t>1 Corinthians 6:20 “you have been bought with a price…”</a:t>
            </a:r>
          </a:p>
          <a:p>
            <a:endParaRPr lang="en-US" sz="2800" dirty="0"/>
          </a:p>
          <a:p>
            <a:r>
              <a:rPr lang="en-US" sz="2800" dirty="0" smtClean="0"/>
              <a:t>Ephesians 1:3 God “has blessed us with every spiritual blessing in the heavenly places in Christ”</a:t>
            </a:r>
          </a:p>
        </p:txBody>
      </p:sp>
    </p:spTree>
    <p:extLst>
      <p:ext uri="{BB962C8B-B14F-4D97-AF65-F5344CB8AC3E}">
        <p14:creationId xmlns:p14="http://schemas.microsoft.com/office/powerpoint/2010/main" val="3395369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970318"/>
          </a:xfrm>
          <a:prstGeom prst="rect">
            <a:avLst/>
          </a:prstGeom>
          <a:noFill/>
        </p:spPr>
        <p:txBody>
          <a:bodyPr wrap="square" rtlCol="0">
            <a:spAutoFit/>
          </a:bodyPr>
          <a:lstStyle/>
          <a:p>
            <a:r>
              <a:rPr lang="en-US" sz="2800" dirty="0" smtClean="0"/>
              <a:t>Old Testament language.</a:t>
            </a:r>
          </a:p>
          <a:p>
            <a:r>
              <a:rPr lang="en-US" sz="2800" dirty="0" smtClean="0"/>
              <a:t>Redeemed with the blood of Christ.</a:t>
            </a:r>
          </a:p>
          <a:p>
            <a:r>
              <a:rPr lang="en-US" sz="2800" dirty="0" smtClean="0"/>
              <a:t>Titus 2:14 Jesus “gave Himself for us </a:t>
            </a:r>
            <a:r>
              <a:rPr lang="en-US" sz="2800" u="sng" dirty="0" smtClean="0"/>
              <a:t>to redeem us </a:t>
            </a:r>
            <a:r>
              <a:rPr lang="en-US" sz="2800" dirty="0" smtClean="0"/>
              <a:t>from every lawless deed, and to purify for Himself a people for His own possession, zealous for good deeds”</a:t>
            </a:r>
          </a:p>
          <a:p>
            <a:endParaRPr lang="en-US" sz="2800" dirty="0"/>
          </a:p>
          <a:p>
            <a:r>
              <a:rPr lang="en-US" sz="2800" dirty="0" smtClean="0"/>
              <a:t>Hebrews 9:12-14 </a:t>
            </a:r>
            <a:r>
              <a:rPr lang="en-US" sz="2800" dirty="0" smtClean="0"/>
              <a:t>“</a:t>
            </a:r>
            <a:r>
              <a:rPr lang="en-US" sz="2800" dirty="0" smtClean="0"/>
              <a:t>not through the blood of goats and calves, but through His own blood, He entered the holy place once for all, having </a:t>
            </a:r>
            <a:r>
              <a:rPr lang="en-US" sz="2800" u="sng" dirty="0" smtClean="0"/>
              <a:t>obtained eternal redemption</a:t>
            </a:r>
            <a:r>
              <a:rPr lang="en-US" sz="2800" dirty="0" smtClean="0"/>
              <a:t>.”</a:t>
            </a:r>
          </a:p>
        </p:txBody>
      </p:sp>
    </p:spTree>
    <p:extLst>
      <p:ext uri="{BB962C8B-B14F-4D97-AF65-F5344CB8AC3E}">
        <p14:creationId xmlns:p14="http://schemas.microsoft.com/office/powerpoint/2010/main" val="3278225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1:7</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108543"/>
          </a:xfrm>
          <a:prstGeom prst="rect">
            <a:avLst/>
          </a:prstGeom>
          <a:noFill/>
        </p:spPr>
        <p:txBody>
          <a:bodyPr wrap="square" rtlCol="0">
            <a:spAutoFit/>
          </a:bodyPr>
          <a:lstStyle/>
          <a:p>
            <a:r>
              <a:rPr lang="en-US" sz="2800" dirty="0" smtClean="0"/>
              <a:t>“so that the proof of your faith, being more precious than gold which is perishable, even thought tested by fire, may be found to result in praise and glory and honor at the revelation of Jesus Christ.”</a:t>
            </a:r>
          </a:p>
          <a:p>
            <a:endParaRPr lang="en-US" sz="2800" dirty="0"/>
          </a:p>
          <a:p>
            <a:r>
              <a:rPr lang="en-US" sz="2800" dirty="0" smtClean="0"/>
              <a:t>James 1:3 “knowing that the testing of your faith produced endurance”</a:t>
            </a:r>
          </a:p>
        </p:txBody>
      </p:sp>
    </p:spTree>
    <p:extLst>
      <p:ext uri="{BB962C8B-B14F-4D97-AF65-F5344CB8AC3E}">
        <p14:creationId xmlns:p14="http://schemas.microsoft.com/office/powerpoint/2010/main" val="3574555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1:7</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477875"/>
          </a:xfrm>
          <a:prstGeom prst="rect">
            <a:avLst/>
          </a:prstGeom>
          <a:noFill/>
        </p:spPr>
        <p:txBody>
          <a:bodyPr wrap="square" rtlCol="0">
            <a:spAutoFit/>
          </a:bodyPr>
          <a:lstStyle/>
          <a:p>
            <a:r>
              <a:rPr lang="en-US" sz="2800" dirty="0" smtClean="0"/>
              <a:t>“even though tested by fire”</a:t>
            </a:r>
          </a:p>
          <a:p>
            <a:endParaRPr lang="en-US" sz="1200" dirty="0"/>
          </a:p>
          <a:p>
            <a:r>
              <a:rPr lang="en-US" sz="2800" dirty="0" smtClean="0"/>
              <a:t>James 1:2-3 “Consider it all joy, my brethren, when you encounter various trials, knowing that the testing of your faith produces endurance…”</a:t>
            </a:r>
          </a:p>
          <a:p>
            <a:endParaRPr lang="en-US" sz="1200" dirty="0"/>
          </a:p>
          <a:p>
            <a:r>
              <a:rPr lang="en-US" sz="2800" dirty="0" smtClean="0"/>
              <a:t>Romans 5:3-4 “we also exult in our tribulations, knowing that tribulation brings about perseverance; and perseverance, proven character; and proven character, hope”</a:t>
            </a:r>
          </a:p>
        </p:txBody>
      </p:sp>
    </p:spTree>
    <p:extLst>
      <p:ext uri="{BB962C8B-B14F-4D97-AF65-F5344CB8AC3E}">
        <p14:creationId xmlns:p14="http://schemas.microsoft.com/office/powerpoint/2010/main" val="342746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1:7</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046988"/>
          </a:xfrm>
          <a:prstGeom prst="rect">
            <a:avLst/>
          </a:prstGeom>
          <a:noFill/>
        </p:spPr>
        <p:txBody>
          <a:bodyPr wrap="square" rtlCol="0">
            <a:spAutoFit/>
          </a:bodyPr>
          <a:lstStyle/>
          <a:p>
            <a:r>
              <a:rPr lang="en-US" sz="2800" dirty="0" smtClean="0"/>
              <a:t>“even though tested by fire”</a:t>
            </a:r>
          </a:p>
          <a:p>
            <a:endParaRPr lang="en-US" sz="1200" dirty="0"/>
          </a:p>
          <a:p>
            <a:r>
              <a:rPr lang="en-US" sz="2800" dirty="0" smtClean="0"/>
              <a:t>James 1:12 “Blessed is a man who perseveres under trial; for once he has been approved, he will receive the crown of life which the Lord has promised to those who love Him.”</a:t>
            </a:r>
          </a:p>
          <a:p>
            <a:endParaRPr lang="en-US" sz="1200" dirty="0" smtClean="0"/>
          </a:p>
          <a:p>
            <a:r>
              <a:rPr lang="en-US" sz="2800" dirty="0" smtClean="0"/>
              <a:t>Acts 14:22 “Through many tribulations we must enter the kingdom of God.”</a:t>
            </a:r>
          </a:p>
        </p:txBody>
      </p:sp>
    </p:spTree>
    <p:extLst>
      <p:ext uri="{BB962C8B-B14F-4D97-AF65-F5344CB8AC3E}">
        <p14:creationId xmlns:p14="http://schemas.microsoft.com/office/powerpoint/2010/main" val="1559975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108543"/>
          </a:xfrm>
          <a:prstGeom prst="rect">
            <a:avLst/>
          </a:prstGeom>
          <a:noFill/>
        </p:spPr>
        <p:txBody>
          <a:bodyPr wrap="square" rtlCol="0">
            <a:spAutoFit/>
          </a:bodyPr>
          <a:lstStyle/>
          <a:p>
            <a:r>
              <a:rPr lang="en-US" sz="2800" dirty="0" smtClean="0"/>
              <a:t>“seeing that His divine power has granted to us everything pertaining to life and godliness, through the true knowledge of Him who called us by His own glory and excellence. For by these He has granted to us His precious and magnificent promises, so that by them you may become partakers of the divine nature, having escaped the corruption that is in the world by lust.”</a:t>
            </a:r>
          </a:p>
        </p:txBody>
      </p:sp>
    </p:spTree>
    <p:extLst>
      <p:ext uri="{BB962C8B-B14F-4D97-AF65-F5344CB8AC3E}">
        <p14:creationId xmlns:p14="http://schemas.microsoft.com/office/powerpoint/2010/main" val="3374139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6124754"/>
          </a:xfrm>
          <a:prstGeom prst="rect">
            <a:avLst/>
          </a:prstGeom>
          <a:noFill/>
        </p:spPr>
        <p:txBody>
          <a:bodyPr wrap="square" rtlCol="0">
            <a:spAutoFit/>
          </a:bodyPr>
          <a:lstStyle/>
          <a:p>
            <a:r>
              <a:rPr lang="en-US" sz="2800" dirty="0" smtClean="0"/>
              <a:t>A “partaker”</a:t>
            </a:r>
          </a:p>
          <a:p>
            <a:endParaRPr lang="en-US" sz="2800" dirty="0"/>
          </a:p>
          <a:p>
            <a:r>
              <a:rPr lang="en-US" sz="2800" dirty="0" smtClean="0"/>
              <a:t>1 Corinthians 1:9 “God is faithful, through whom you were called into fellowship with His Son, Jesus Christ our Lord.”</a:t>
            </a:r>
          </a:p>
          <a:p>
            <a:endParaRPr lang="en-US" sz="2800" dirty="0"/>
          </a:p>
          <a:p>
            <a:r>
              <a:rPr lang="en-US" sz="2800" dirty="0" smtClean="0"/>
              <a:t>1 Peter 5:10 “…the God of all grace, who called you to His eternal glory in Christ…”</a:t>
            </a:r>
          </a:p>
          <a:p>
            <a:endParaRPr lang="en-US" sz="2800" dirty="0"/>
          </a:p>
          <a:p>
            <a:r>
              <a:rPr lang="en-US" sz="2800" dirty="0" smtClean="0"/>
              <a:t>Ephesians 1:3 </a:t>
            </a:r>
            <a:r>
              <a:rPr lang="en-US" sz="2800" dirty="0" smtClean="0"/>
              <a:t>God “has blessed us with every spiritual blessing in the heavenly places in Christ”</a:t>
            </a:r>
          </a:p>
          <a:p>
            <a:endParaRPr lang="en-US" sz="2800" dirty="0"/>
          </a:p>
          <a:p>
            <a:r>
              <a:rPr lang="en-US" sz="2800" dirty="0" smtClean="0"/>
              <a:t>1 John 1:3 “our fellowship is with the Father, and with His Son Jesus Christ”</a:t>
            </a:r>
          </a:p>
          <a:p>
            <a:endParaRPr lang="en-US" sz="2800" dirty="0" smtClean="0"/>
          </a:p>
        </p:txBody>
      </p:sp>
    </p:spTree>
    <p:extLst>
      <p:ext uri="{BB962C8B-B14F-4D97-AF65-F5344CB8AC3E}">
        <p14:creationId xmlns:p14="http://schemas.microsoft.com/office/powerpoint/2010/main" val="3885936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0" y="4201611"/>
            <a:ext cx="9144000" cy="2656390"/>
          </a:xfrm>
          <a:prstGeom prst="rect">
            <a:avLst/>
          </a:prstGeom>
        </p:spPr>
      </p:pic>
      <p:sp>
        <p:nvSpPr>
          <p:cNvPr id="20" name="TextBox 19"/>
          <p:cNvSpPr txBox="1"/>
          <p:nvPr/>
        </p:nvSpPr>
        <p:spPr>
          <a:xfrm>
            <a:off x="-19920" y="1429474"/>
            <a:ext cx="9163920" cy="2185214"/>
          </a:xfrm>
          <a:prstGeom prst="rect">
            <a:avLst/>
          </a:prstGeom>
          <a:noFill/>
        </p:spPr>
        <p:txBody>
          <a:bodyPr wrap="square" rtlCol="0">
            <a:spAutoFit/>
          </a:bodyPr>
          <a:lstStyle/>
          <a:p>
            <a:pPr algn="ctr"/>
            <a:r>
              <a:rPr lang="en-US" sz="8800" dirty="0" smtClean="0">
                <a:ln>
                  <a:solidFill>
                    <a:sysClr val="windowText" lastClr="000000"/>
                  </a:solidFill>
                </a:ln>
                <a:solidFill>
                  <a:srgbClr val="A97545"/>
                </a:solidFill>
                <a:latin typeface="Adobe Garamond Pro Bold" panose="02020702060506020403" pitchFamily="18" charset="0"/>
              </a:rPr>
              <a:t>PRECIOUS</a:t>
            </a:r>
            <a:endParaRPr lang="en-US" sz="8800" dirty="0">
              <a:ln>
                <a:solidFill>
                  <a:sysClr val="windowText" lastClr="000000"/>
                </a:solidFill>
              </a:ln>
              <a:latin typeface="Adobe Garamond Pro Bold" panose="02020702060506020403" pitchFamily="18" charset="0"/>
            </a:endParaRPr>
          </a:p>
          <a:p>
            <a:pPr algn="ctr"/>
            <a:r>
              <a:rPr lang="en-US" sz="4800" dirty="0" smtClean="0">
                <a:latin typeface="Adobe Garamond Pro Bold" panose="02020702060506020403" pitchFamily="18" charset="0"/>
              </a:rPr>
              <a:t>THINGS</a:t>
            </a:r>
            <a:endParaRPr lang="en-US" sz="4800" dirty="0">
              <a:latin typeface="Adobe Garamond Pro Bold" panose="02020702060506020403" pitchFamily="18" charset="0"/>
            </a:endParaRPr>
          </a:p>
        </p:txBody>
      </p:sp>
    </p:spTree>
    <p:extLst>
      <p:ext uri="{BB962C8B-B14F-4D97-AF65-F5344CB8AC3E}">
        <p14:creationId xmlns:p14="http://schemas.microsoft.com/office/powerpoint/2010/main" val="2096706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832092"/>
          </a:xfrm>
          <a:prstGeom prst="rect">
            <a:avLst/>
          </a:prstGeom>
          <a:noFill/>
        </p:spPr>
        <p:txBody>
          <a:bodyPr wrap="square" rtlCol="0">
            <a:spAutoFit/>
          </a:bodyPr>
          <a:lstStyle/>
          <a:p>
            <a:r>
              <a:rPr lang="en-US" sz="2800" dirty="0" smtClean="0"/>
              <a:t>A “partaker”</a:t>
            </a:r>
          </a:p>
          <a:p>
            <a:r>
              <a:rPr lang="en-US" sz="2800" dirty="0" smtClean="0"/>
              <a:t>Fellowship is Conditional</a:t>
            </a:r>
          </a:p>
          <a:p>
            <a:endParaRPr lang="en-US" sz="2800" dirty="0"/>
          </a:p>
          <a:p>
            <a:r>
              <a:rPr lang="en-US" sz="2800" dirty="0" smtClean="0"/>
              <a:t>1 John 1:5-7 “This is the message we have heard from Him and announce to you, that God is Light, and in Him there is no darkness at all. If we say that we have fellowship with Him and </a:t>
            </a:r>
            <a:r>
              <a:rPr lang="en-US" sz="2800" i="1" dirty="0" smtClean="0"/>
              <a:t>yet</a:t>
            </a:r>
            <a:r>
              <a:rPr lang="en-US" sz="2800" dirty="0" smtClean="0"/>
              <a:t> walk in the darkness, we lie and do not practice the truth; but if we walk in the Light as He Himself is in the Light, we have fellowship with one another, and the blood of Jesus His Son cleanses us from all sin.”</a:t>
            </a:r>
            <a:endParaRPr lang="en-US" sz="2800" dirty="0" smtClean="0"/>
          </a:p>
          <a:p>
            <a:endParaRPr lang="en-US" sz="2800" dirty="0" smtClean="0"/>
          </a:p>
        </p:txBody>
      </p:sp>
    </p:spTree>
    <p:extLst>
      <p:ext uri="{BB962C8B-B14F-4D97-AF65-F5344CB8AC3E}">
        <p14:creationId xmlns:p14="http://schemas.microsoft.com/office/powerpoint/2010/main" val="3018764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539430"/>
          </a:xfrm>
          <a:prstGeom prst="rect">
            <a:avLst/>
          </a:prstGeom>
          <a:noFill/>
        </p:spPr>
        <p:txBody>
          <a:bodyPr wrap="square" rtlCol="0">
            <a:spAutoFit/>
          </a:bodyPr>
          <a:lstStyle/>
          <a:p>
            <a:r>
              <a:rPr lang="en-US" sz="2800" dirty="0" smtClean="0"/>
              <a:t>A “partaker”</a:t>
            </a:r>
          </a:p>
          <a:p>
            <a:r>
              <a:rPr lang="en-US" sz="2800" dirty="0" smtClean="0"/>
              <a:t>Fellowship is Conditional</a:t>
            </a:r>
          </a:p>
          <a:p>
            <a:endParaRPr lang="en-US" sz="2800" dirty="0"/>
          </a:p>
          <a:p>
            <a:r>
              <a:rPr lang="en-US" sz="2800" dirty="0" smtClean="0"/>
              <a:t>1 Thessalonians 2:12 “…walk in a manner worthy of the God who calls you into His own kingdom and glory.”</a:t>
            </a:r>
          </a:p>
          <a:p>
            <a:endParaRPr lang="en-US" sz="2800" dirty="0"/>
          </a:p>
          <a:p>
            <a:r>
              <a:rPr lang="en-US" sz="2800" dirty="0" smtClean="0"/>
              <a:t>1 Thessalonians 4:7 “God has not called us for the purpose of impurity, but in sanctification”</a:t>
            </a:r>
          </a:p>
        </p:txBody>
      </p:sp>
    </p:spTree>
    <p:extLst>
      <p:ext uri="{BB962C8B-B14F-4D97-AF65-F5344CB8AC3E}">
        <p14:creationId xmlns:p14="http://schemas.microsoft.com/office/powerpoint/2010/main" val="419666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5693866"/>
          </a:xfrm>
          <a:prstGeom prst="rect">
            <a:avLst/>
          </a:prstGeom>
          <a:noFill/>
        </p:spPr>
        <p:txBody>
          <a:bodyPr wrap="square" rtlCol="0">
            <a:spAutoFit/>
          </a:bodyPr>
          <a:lstStyle/>
          <a:p>
            <a:r>
              <a:rPr lang="en-US" sz="2800" dirty="0" smtClean="0"/>
              <a:t>A “partaker”</a:t>
            </a:r>
          </a:p>
          <a:p>
            <a:r>
              <a:rPr lang="en-US" sz="2800" dirty="0" smtClean="0"/>
              <a:t>Fellowship is Conditional</a:t>
            </a:r>
          </a:p>
          <a:p>
            <a:r>
              <a:rPr lang="en-US" sz="2800" dirty="0" smtClean="0"/>
              <a:t>We escape the corruption that is in the world by lust</a:t>
            </a:r>
          </a:p>
          <a:p>
            <a:endParaRPr lang="en-US" sz="2800" dirty="0"/>
          </a:p>
          <a:p>
            <a:r>
              <a:rPr lang="en-US" sz="2800" dirty="0" smtClean="0"/>
              <a:t>James 1:26 “…the perfect law, the law of liberty”</a:t>
            </a:r>
          </a:p>
          <a:p>
            <a:endParaRPr lang="en-US" sz="2800" dirty="0" smtClean="0"/>
          </a:p>
          <a:p>
            <a:r>
              <a:rPr lang="en-US" sz="2800" dirty="0" smtClean="0"/>
              <a:t>Galatians 5:1 “It was for freedom that Christ set us free”</a:t>
            </a:r>
          </a:p>
          <a:p>
            <a:endParaRPr lang="en-US" sz="2800" dirty="0"/>
          </a:p>
          <a:p>
            <a:r>
              <a:rPr lang="en-US" sz="2800" dirty="0" smtClean="0"/>
              <a:t>Romans 6:3 “…baptized into Christ”</a:t>
            </a:r>
          </a:p>
          <a:p>
            <a:r>
              <a:rPr lang="en-US" sz="2800" dirty="0" smtClean="0"/>
              <a:t>Romans 6:7 “…he who has died is freed from sin”</a:t>
            </a:r>
          </a:p>
          <a:p>
            <a:r>
              <a:rPr lang="en-US" sz="2800" dirty="0" smtClean="0"/>
              <a:t>Romans 6:22 “…freed from sin and enslaved to God, you derive your benefit, resulting in sanctification, and the outcome, eternal life”</a:t>
            </a:r>
          </a:p>
        </p:txBody>
      </p:sp>
    </p:spTree>
    <p:extLst>
      <p:ext uri="{BB962C8B-B14F-4D97-AF65-F5344CB8AC3E}">
        <p14:creationId xmlns:p14="http://schemas.microsoft.com/office/powerpoint/2010/main" val="726886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fade">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401205"/>
          </a:xfrm>
          <a:prstGeom prst="rect">
            <a:avLst/>
          </a:prstGeom>
          <a:noFill/>
        </p:spPr>
        <p:txBody>
          <a:bodyPr wrap="square" rtlCol="0">
            <a:spAutoFit/>
          </a:bodyPr>
          <a:lstStyle/>
          <a:p>
            <a:r>
              <a:rPr lang="en-US" sz="2800" dirty="0" smtClean="0"/>
              <a:t>A “partaker”</a:t>
            </a:r>
          </a:p>
          <a:p>
            <a:r>
              <a:rPr lang="en-US" sz="2800" dirty="0" smtClean="0"/>
              <a:t>Fellowship is Conditional</a:t>
            </a:r>
          </a:p>
          <a:p>
            <a:r>
              <a:rPr lang="en-US" sz="2800" dirty="0" smtClean="0"/>
              <a:t>We escape the corruption that is in the world by lust</a:t>
            </a:r>
          </a:p>
          <a:p>
            <a:r>
              <a:rPr lang="en-US" sz="2800" dirty="0" smtClean="0"/>
              <a:t>Partake of “the divine nature”</a:t>
            </a:r>
          </a:p>
          <a:p>
            <a:endParaRPr lang="en-US" sz="2800" dirty="0"/>
          </a:p>
          <a:p>
            <a:r>
              <a:rPr lang="en-US" sz="2800" dirty="0" smtClean="0"/>
              <a:t>Hebrews 12:10 God “disciplines us for our good, so that we may share His holiness”</a:t>
            </a:r>
          </a:p>
          <a:p>
            <a:endParaRPr lang="en-US" sz="2800" dirty="0"/>
          </a:p>
          <a:p>
            <a:r>
              <a:rPr lang="en-US" sz="2800" dirty="0" smtClean="0"/>
              <a:t>The opposite of 1 Peter 1:4 “the corruption that is in the world by lust”</a:t>
            </a:r>
          </a:p>
        </p:txBody>
      </p:sp>
    </p:spTree>
    <p:extLst>
      <p:ext uri="{BB962C8B-B14F-4D97-AF65-F5344CB8AC3E}">
        <p14:creationId xmlns:p14="http://schemas.microsoft.com/office/powerpoint/2010/main" val="2735129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500"/>
                                        <p:tgtEl>
                                          <p:spTgt spid="5">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fade">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401205"/>
          </a:xfrm>
          <a:prstGeom prst="rect">
            <a:avLst/>
          </a:prstGeom>
          <a:noFill/>
        </p:spPr>
        <p:txBody>
          <a:bodyPr wrap="square" rtlCol="0">
            <a:spAutoFit/>
          </a:bodyPr>
          <a:lstStyle/>
          <a:p>
            <a:r>
              <a:rPr lang="en-US" sz="2800" dirty="0" smtClean="0"/>
              <a:t>A “partaker”</a:t>
            </a:r>
          </a:p>
          <a:p>
            <a:r>
              <a:rPr lang="en-US" sz="2800" dirty="0" smtClean="0"/>
              <a:t>Fellowship is Conditional</a:t>
            </a:r>
          </a:p>
          <a:p>
            <a:r>
              <a:rPr lang="en-US" sz="2800" dirty="0" smtClean="0"/>
              <a:t>We escape the corruption that is in the world by lust</a:t>
            </a:r>
          </a:p>
          <a:p>
            <a:r>
              <a:rPr lang="en-US" sz="2800" dirty="0" smtClean="0"/>
              <a:t>Partake of “the divine nature”</a:t>
            </a:r>
          </a:p>
          <a:p>
            <a:endParaRPr lang="en-US" sz="2800" dirty="0"/>
          </a:p>
          <a:p>
            <a:r>
              <a:rPr lang="en-US" sz="2800" dirty="0" smtClean="0"/>
              <a:t>1 Peter 1:14-16 “As obedient children, do not be conformed to the former lusts which were yours in your ignorance, but like the Holy One who called you, be holy yourselves also in all </a:t>
            </a:r>
            <a:r>
              <a:rPr lang="en-US" sz="2800" i="1" dirty="0" smtClean="0"/>
              <a:t>your</a:t>
            </a:r>
            <a:r>
              <a:rPr lang="en-US" sz="2800" dirty="0" smtClean="0"/>
              <a:t> behavior;</a:t>
            </a:r>
            <a:r>
              <a:rPr lang="en-US" sz="2800" baseline="30000" dirty="0" smtClean="0"/>
              <a:t> </a:t>
            </a:r>
            <a:r>
              <a:rPr lang="en-US" sz="2800" dirty="0" smtClean="0"/>
              <a:t>because it is written, “</a:t>
            </a:r>
            <a:r>
              <a:rPr lang="en-US" sz="2800" cap="small" dirty="0" smtClean="0">
                <a:effectLst/>
              </a:rPr>
              <a:t>You shall be holy, for I am holy</a:t>
            </a:r>
            <a:r>
              <a:rPr lang="en-US" sz="2800" dirty="0" smtClean="0"/>
              <a:t>.”</a:t>
            </a:r>
          </a:p>
        </p:txBody>
      </p:sp>
    </p:spTree>
    <p:extLst>
      <p:ext uri="{BB962C8B-B14F-4D97-AF65-F5344CB8AC3E}">
        <p14:creationId xmlns:p14="http://schemas.microsoft.com/office/powerpoint/2010/main" val="2693725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a:ln>
                  <a:solidFill>
                    <a:sysClr val="windowText" lastClr="000000"/>
                  </a:solidFill>
                </a:ln>
                <a:solidFill>
                  <a:srgbClr val="A97545"/>
                </a:solidFill>
                <a:latin typeface="Adobe Garamond Pro Bold" panose="02020702060506020403" pitchFamily="18" charset="0"/>
              </a:rPr>
              <a:t>2</a:t>
            </a:r>
            <a:r>
              <a:rPr lang="en-US" sz="4400" dirty="0" smtClean="0">
                <a:ln>
                  <a:solidFill>
                    <a:sysClr val="windowText" lastClr="000000"/>
                  </a:solidFill>
                </a:ln>
                <a:solidFill>
                  <a:srgbClr val="A97545"/>
                </a:solidFill>
                <a:latin typeface="Adobe Garamond Pro Bold" panose="02020702060506020403" pitchFamily="18" charset="0"/>
              </a:rPr>
              <a:t> Peter 1:3-4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108543"/>
          </a:xfrm>
          <a:prstGeom prst="rect">
            <a:avLst/>
          </a:prstGeom>
          <a:noFill/>
        </p:spPr>
        <p:txBody>
          <a:bodyPr wrap="square" rtlCol="0">
            <a:spAutoFit/>
          </a:bodyPr>
          <a:lstStyle/>
          <a:p>
            <a:r>
              <a:rPr lang="en-US" sz="2800" dirty="0" smtClean="0"/>
              <a:t>A “partaker”</a:t>
            </a:r>
          </a:p>
          <a:p>
            <a:r>
              <a:rPr lang="en-US" sz="2800" dirty="0" smtClean="0"/>
              <a:t>Fellowship is Conditional</a:t>
            </a:r>
          </a:p>
          <a:p>
            <a:r>
              <a:rPr lang="en-US" sz="2800" dirty="0" smtClean="0"/>
              <a:t>We escape the corruption that is in the world by lust</a:t>
            </a:r>
          </a:p>
          <a:p>
            <a:r>
              <a:rPr lang="en-US" sz="2800" dirty="0" smtClean="0"/>
              <a:t>Partake of “the divine nature”</a:t>
            </a:r>
          </a:p>
          <a:p>
            <a:r>
              <a:rPr lang="en-US" sz="2800" dirty="0" smtClean="0"/>
              <a:t>Colossians 1:13 “For He rescued us from the domain of darkness, and transferred us to the kingdom of His beloved Son”</a:t>
            </a:r>
          </a:p>
        </p:txBody>
      </p:sp>
    </p:spTree>
    <p:extLst>
      <p:ext uri="{BB962C8B-B14F-4D97-AF65-F5344CB8AC3E}">
        <p14:creationId xmlns:p14="http://schemas.microsoft.com/office/powerpoint/2010/main" val="606162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3:1-4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970318"/>
          </a:xfrm>
          <a:prstGeom prst="rect">
            <a:avLst/>
          </a:prstGeom>
          <a:noFill/>
        </p:spPr>
        <p:txBody>
          <a:bodyPr wrap="square" rtlCol="0">
            <a:spAutoFit/>
          </a:bodyPr>
          <a:lstStyle/>
          <a:p>
            <a:r>
              <a:rPr lang="en-US" sz="2800" dirty="0" smtClean="0"/>
              <a:t>“In the same way, you wives, be submissive to your own husbands so that even if any of them are disobedient to the word, they may be won without a word by the behavior of their wives, as they observe your chaste and respectful behavior. Your adornment must not be merely external—braiding the hair, and wearing gold jewelry, or putting on dresses; but let it be the hidden person of the heart, with the imperishable quality of a gentle and quiet spirit, which is precious in the sight of God.”</a:t>
            </a:r>
          </a:p>
        </p:txBody>
      </p:sp>
    </p:spTree>
    <p:extLst>
      <p:ext uri="{BB962C8B-B14F-4D97-AF65-F5344CB8AC3E}">
        <p14:creationId xmlns:p14="http://schemas.microsoft.com/office/powerpoint/2010/main" val="3234759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3:1-4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832092"/>
          </a:xfrm>
          <a:prstGeom prst="rect">
            <a:avLst/>
          </a:prstGeom>
          <a:noFill/>
        </p:spPr>
        <p:txBody>
          <a:bodyPr wrap="square" rtlCol="0">
            <a:spAutoFit/>
          </a:bodyPr>
          <a:lstStyle/>
          <a:p>
            <a:r>
              <a:rPr lang="en-US" sz="2800" dirty="0" smtClean="0"/>
              <a:t>God has always said the heart is important!</a:t>
            </a:r>
          </a:p>
          <a:p>
            <a:endParaRPr lang="en-US" sz="2800" dirty="0"/>
          </a:p>
          <a:p>
            <a:r>
              <a:rPr lang="en-US" sz="2800" dirty="0" smtClean="0"/>
              <a:t>Matthew 23:37 “You shall love the Lord your God with all your heart, and with all your soul, and with all your mind”</a:t>
            </a:r>
          </a:p>
          <a:p>
            <a:endParaRPr lang="en-US" sz="2800" dirty="0"/>
          </a:p>
          <a:p>
            <a:r>
              <a:rPr lang="en-US" sz="2800" dirty="0" smtClean="0"/>
              <a:t>Malachi 3:5 “I, the Lord do not change”</a:t>
            </a:r>
          </a:p>
          <a:p>
            <a:endParaRPr lang="en-US" sz="2800" dirty="0"/>
          </a:p>
          <a:p>
            <a:r>
              <a:rPr lang="en-US" sz="2800" dirty="0" smtClean="0"/>
              <a:t>1 Samuel 13:14 “a man after His own heart”</a:t>
            </a:r>
          </a:p>
          <a:p>
            <a:endParaRPr lang="en-US" sz="2800" dirty="0"/>
          </a:p>
          <a:p>
            <a:r>
              <a:rPr lang="en-US" sz="2800" dirty="0" smtClean="0"/>
              <a:t>1 Samuel 16:7 “God sees not as man sees, for man looks at the outward appearance, but the Lord looks at the heart”</a:t>
            </a:r>
          </a:p>
        </p:txBody>
      </p:sp>
    </p:spTree>
    <p:extLst>
      <p:ext uri="{BB962C8B-B14F-4D97-AF65-F5344CB8AC3E}">
        <p14:creationId xmlns:p14="http://schemas.microsoft.com/office/powerpoint/2010/main" val="3849251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3:1-4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970318"/>
          </a:xfrm>
          <a:prstGeom prst="rect">
            <a:avLst/>
          </a:prstGeom>
          <a:noFill/>
        </p:spPr>
        <p:txBody>
          <a:bodyPr wrap="square" rtlCol="0">
            <a:spAutoFit/>
          </a:bodyPr>
          <a:lstStyle/>
          <a:p>
            <a:r>
              <a:rPr lang="en-US" sz="2800" dirty="0" smtClean="0"/>
              <a:t>God has always said the heart is important!</a:t>
            </a:r>
          </a:p>
          <a:p>
            <a:endParaRPr lang="en-US" sz="2800" dirty="0"/>
          </a:p>
          <a:p>
            <a:r>
              <a:rPr lang="en-US" sz="2800" dirty="0" smtClean="0"/>
              <a:t>1 Corinthians 4:5 God “will both bring to light the things hidden in the darkness and disclose the motives of men’s hearts; and then each man’s praise will come to him from God.”</a:t>
            </a:r>
          </a:p>
          <a:p>
            <a:endParaRPr lang="en-US" sz="2800" dirty="0"/>
          </a:p>
          <a:p>
            <a:r>
              <a:rPr lang="en-US" sz="2800" dirty="0" smtClean="0"/>
              <a:t>Proverbs 16:2 “all the ways of a man are clean in his own sight, but the Lord weighs the motives”</a:t>
            </a:r>
          </a:p>
        </p:txBody>
      </p:sp>
    </p:spTree>
    <p:extLst>
      <p:ext uri="{BB962C8B-B14F-4D97-AF65-F5344CB8AC3E}">
        <p14:creationId xmlns:p14="http://schemas.microsoft.com/office/powerpoint/2010/main" val="143797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3:1-4</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5201424"/>
          </a:xfrm>
          <a:prstGeom prst="rect">
            <a:avLst/>
          </a:prstGeom>
          <a:noFill/>
        </p:spPr>
        <p:txBody>
          <a:bodyPr wrap="square" rtlCol="0">
            <a:spAutoFit/>
          </a:bodyPr>
          <a:lstStyle/>
          <a:p>
            <a:r>
              <a:rPr lang="en-US" sz="2800" dirty="0" smtClean="0"/>
              <a:t>God has always said the heart is important!</a:t>
            </a:r>
          </a:p>
          <a:p>
            <a:endParaRPr lang="en-US" sz="1200" dirty="0"/>
          </a:p>
          <a:p>
            <a:r>
              <a:rPr lang="en-US" sz="2800" dirty="0" smtClean="0"/>
              <a:t>Hebrews 4:12 “For the word of God is living and active and sharper than any two-edged sword, and piercing as far as the division of soul and spirit, of both joints and marrow, and able to judge the thoughts and intentions of the heart”</a:t>
            </a:r>
          </a:p>
          <a:p>
            <a:endParaRPr lang="en-US" sz="1200" dirty="0"/>
          </a:p>
          <a:p>
            <a:r>
              <a:rPr lang="en-US" sz="2800" dirty="0" smtClean="0"/>
              <a:t>James 4:3 wrong motives condemned</a:t>
            </a:r>
          </a:p>
          <a:p>
            <a:r>
              <a:rPr lang="en-US" sz="2800" dirty="0" smtClean="0"/>
              <a:t>2 Corinthians 9:7 “purposed” in our heart</a:t>
            </a:r>
          </a:p>
          <a:p>
            <a:endParaRPr lang="en-US" sz="2800" dirty="0" smtClean="0"/>
          </a:p>
          <a:p>
            <a:r>
              <a:rPr lang="en-US" sz="2800" dirty="0" smtClean="0"/>
              <a:t>Matthew 6:1 “beware of practicing your righteousness before men to be noticed by them; otherwise you have no reward with your Father who is in heaven”</a:t>
            </a:r>
          </a:p>
        </p:txBody>
      </p:sp>
    </p:spTree>
    <p:extLst>
      <p:ext uri="{BB962C8B-B14F-4D97-AF65-F5344CB8AC3E}">
        <p14:creationId xmlns:p14="http://schemas.microsoft.com/office/powerpoint/2010/main" val="1660175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535246"/>
            <a:ext cx="9163920" cy="5693866"/>
          </a:xfrm>
          <a:prstGeom prst="rect">
            <a:avLst/>
          </a:prstGeom>
          <a:noFill/>
        </p:spPr>
        <p:txBody>
          <a:bodyPr wrap="square" rtlCol="0">
            <a:spAutoFit/>
          </a:bodyPr>
          <a:lstStyle/>
          <a:p>
            <a:r>
              <a:rPr lang="en-US" sz="2800" dirty="0" smtClean="0"/>
              <a:t>“And coming to Him as to a living stone which has been rejected by men, but is choice and precious in the sight of God, you also, as living stones, are being built up as a spiritual house for a holy priesthood, to offer up spiritual sacrifices acceptable to God through Jesus Christ. For </a:t>
            </a:r>
            <a:r>
              <a:rPr lang="en-US" sz="2800" i="1" dirty="0" smtClean="0"/>
              <a:t>this</a:t>
            </a:r>
            <a:r>
              <a:rPr lang="en-US" sz="2800" dirty="0" smtClean="0"/>
              <a:t> is contained in Scripture: “</a:t>
            </a:r>
            <a:r>
              <a:rPr lang="en-US" sz="2800" cap="small" dirty="0" smtClean="0">
                <a:effectLst/>
              </a:rPr>
              <a:t>Behold</a:t>
            </a:r>
            <a:r>
              <a:rPr lang="en-US" sz="2800" dirty="0" smtClean="0"/>
              <a:t>, I </a:t>
            </a:r>
            <a:r>
              <a:rPr lang="en-US" sz="2800" cap="small" dirty="0" smtClean="0">
                <a:effectLst/>
              </a:rPr>
              <a:t>lay in Zion a choice stone, a</a:t>
            </a:r>
            <a:r>
              <a:rPr lang="en-US" sz="2800" dirty="0" smtClean="0"/>
              <a:t> </a:t>
            </a:r>
            <a:r>
              <a:rPr lang="en-US" sz="2800" cap="small" dirty="0" smtClean="0">
                <a:effectLst/>
              </a:rPr>
              <a:t>precious corner</a:t>
            </a:r>
            <a:r>
              <a:rPr lang="en-US" sz="2800" dirty="0" smtClean="0"/>
              <a:t> stone, </a:t>
            </a:r>
            <a:r>
              <a:rPr lang="en-US" sz="2800" cap="small" dirty="0" smtClean="0">
                <a:effectLst/>
              </a:rPr>
              <a:t>And he who believes in</a:t>
            </a:r>
            <a:r>
              <a:rPr lang="en-US" sz="2800" dirty="0" smtClean="0"/>
              <a:t> </a:t>
            </a:r>
            <a:r>
              <a:rPr lang="en-US" sz="2800" cap="small" dirty="0" smtClean="0">
                <a:effectLst/>
              </a:rPr>
              <a:t>Him will not be</a:t>
            </a:r>
            <a:r>
              <a:rPr lang="en-US" sz="2800" dirty="0" smtClean="0"/>
              <a:t> </a:t>
            </a:r>
            <a:r>
              <a:rPr lang="en-US" sz="2800" cap="small" dirty="0" smtClean="0">
                <a:effectLst/>
              </a:rPr>
              <a:t>disappointed</a:t>
            </a:r>
            <a:r>
              <a:rPr lang="en-US" sz="2800" dirty="0" smtClean="0"/>
              <a:t>.” This precious value, then, is for you who believe; but for those who disbelieve, “</a:t>
            </a:r>
            <a:r>
              <a:rPr lang="en-US" sz="2800" cap="small" dirty="0" smtClean="0">
                <a:effectLst/>
              </a:rPr>
              <a:t>The stone which the builders</a:t>
            </a:r>
            <a:r>
              <a:rPr lang="en-US" sz="2800" dirty="0" smtClean="0"/>
              <a:t> </a:t>
            </a:r>
            <a:r>
              <a:rPr lang="en-US" sz="2800" cap="small" dirty="0" smtClean="0">
                <a:effectLst/>
              </a:rPr>
              <a:t>rejected</a:t>
            </a:r>
            <a:r>
              <a:rPr lang="en-US" sz="2800" dirty="0" smtClean="0"/>
              <a:t>, </a:t>
            </a:r>
            <a:r>
              <a:rPr lang="en-US" sz="2800" cap="small" dirty="0" smtClean="0">
                <a:effectLst/>
              </a:rPr>
              <a:t>This became the very corner</a:t>
            </a:r>
            <a:r>
              <a:rPr lang="en-US" sz="2800" dirty="0" smtClean="0"/>
              <a:t> stone,” and, “A </a:t>
            </a:r>
            <a:r>
              <a:rPr lang="en-US" sz="2800" cap="small" dirty="0" smtClean="0">
                <a:effectLst/>
              </a:rPr>
              <a:t>stone of stumbling and a rock of offense</a:t>
            </a:r>
            <a:r>
              <a:rPr lang="en-US" sz="2800" dirty="0" smtClean="0"/>
              <a:t>”; for they stumble because they are disobedient to the word, and to this </a:t>
            </a:r>
            <a:r>
              <a:rPr lang="en-US" sz="2800" i="1" dirty="0" smtClean="0"/>
              <a:t>doom</a:t>
            </a:r>
            <a:r>
              <a:rPr lang="en-US" sz="2800" dirty="0" smtClean="0"/>
              <a:t> they were also appointed.”</a:t>
            </a:r>
            <a:endParaRPr lang="en-US" sz="2800" dirty="0"/>
          </a:p>
        </p:txBody>
      </p:sp>
    </p:spTree>
    <p:extLst>
      <p:ext uri="{BB962C8B-B14F-4D97-AF65-F5344CB8AC3E}">
        <p14:creationId xmlns:p14="http://schemas.microsoft.com/office/powerpoint/2010/main" val="736346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2151530" y="5457463"/>
            <a:ext cx="4821020" cy="1400537"/>
          </a:xfrm>
          <a:prstGeom prst="rect">
            <a:avLst/>
          </a:prstGeom>
        </p:spPr>
      </p:pic>
      <p:sp>
        <p:nvSpPr>
          <p:cNvPr id="5" name="TextBox 4"/>
          <p:cNvSpPr txBox="1"/>
          <p:nvPr/>
        </p:nvSpPr>
        <p:spPr>
          <a:xfrm>
            <a:off x="-19920" y="1403432"/>
            <a:ext cx="3966278" cy="2246769"/>
          </a:xfrm>
          <a:prstGeom prst="rect">
            <a:avLst/>
          </a:prstGeom>
          <a:noFill/>
        </p:spPr>
        <p:txBody>
          <a:bodyPr wrap="square" rtlCol="0">
            <a:spAutoFit/>
          </a:bodyPr>
          <a:lstStyle/>
          <a:p>
            <a:pPr algn="ctr"/>
            <a:r>
              <a:rPr lang="en-US" sz="2800" dirty="0" smtClean="0"/>
              <a:t>The precious corner stone</a:t>
            </a:r>
          </a:p>
          <a:p>
            <a:pPr algn="ctr"/>
            <a:r>
              <a:rPr lang="en-US" sz="2800" dirty="0" smtClean="0"/>
              <a:t>The blood of Christ</a:t>
            </a:r>
          </a:p>
          <a:p>
            <a:pPr algn="ctr"/>
            <a:r>
              <a:rPr lang="en-US" sz="2800" dirty="0" smtClean="0"/>
              <a:t>The proof of our faith</a:t>
            </a:r>
          </a:p>
          <a:p>
            <a:pPr algn="ctr"/>
            <a:r>
              <a:rPr lang="en-US" sz="2800" dirty="0" smtClean="0"/>
              <a:t>The promises of God</a:t>
            </a:r>
          </a:p>
          <a:p>
            <a:pPr algn="ctr"/>
            <a:r>
              <a:rPr lang="en-US" sz="2800" dirty="0" smtClean="0"/>
              <a:t>The submissive heart</a:t>
            </a:r>
          </a:p>
        </p:txBody>
      </p:sp>
      <p:sp>
        <p:nvSpPr>
          <p:cNvPr id="6" name="TextBox 5"/>
          <p:cNvSpPr txBox="1"/>
          <p:nvPr/>
        </p:nvSpPr>
        <p:spPr>
          <a:xfrm>
            <a:off x="-19920" y="0"/>
            <a:ext cx="9163920" cy="1354217"/>
          </a:xfrm>
          <a:prstGeom prst="rect">
            <a:avLst/>
          </a:prstGeom>
          <a:noFill/>
        </p:spPr>
        <p:txBody>
          <a:bodyPr wrap="square" rtlCol="0">
            <a:spAutoFit/>
          </a:bodyPr>
          <a:lstStyle/>
          <a:p>
            <a:pPr algn="ctr"/>
            <a:r>
              <a:rPr lang="en-US" sz="5400" dirty="0" smtClean="0">
                <a:ln>
                  <a:solidFill>
                    <a:sysClr val="windowText" lastClr="000000"/>
                  </a:solidFill>
                </a:ln>
                <a:solidFill>
                  <a:srgbClr val="A97545"/>
                </a:solidFill>
                <a:latin typeface="Adobe Garamond Pro Bold" panose="02020702060506020403" pitchFamily="18" charset="0"/>
              </a:rPr>
              <a:t>PRECIOUS</a:t>
            </a:r>
            <a:endParaRPr lang="en-US" sz="5400" dirty="0">
              <a:ln>
                <a:solidFill>
                  <a:sysClr val="windowText" lastClr="000000"/>
                </a:solidFill>
              </a:ln>
              <a:latin typeface="Adobe Garamond Pro Bold" panose="02020702060506020403" pitchFamily="18" charset="0"/>
            </a:endParaRPr>
          </a:p>
          <a:p>
            <a:pPr algn="ctr"/>
            <a:r>
              <a:rPr lang="en-US" sz="2800" dirty="0" smtClean="0">
                <a:latin typeface="Adobe Garamond Pro Bold" panose="02020702060506020403" pitchFamily="18" charset="0"/>
              </a:rPr>
              <a:t>THINGS</a:t>
            </a:r>
            <a:endParaRPr lang="en-US" sz="2800" dirty="0">
              <a:latin typeface="Adobe Garamond Pro Bold" panose="02020702060506020403" pitchFamily="18" charset="0"/>
            </a:endParaRPr>
          </a:p>
        </p:txBody>
      </p:sp>
      <p:sp>
        <p:nvSpPr>
          <p:cNvPr id="7" name="TextBox 6"/>
          <p:cNvSpPr txBox="1"/>
          <p:nvPr/>
        </p:nvSpPr>
        <p:spPr>
          <a:xfrm>
            <a:off x="3946358" y="1557320"/>
            <a:ext cx="5197642" cy="1938992"/>
          </a:xfrm>
          <a:prstGeom prst="rect">
            <a:avLst/>
          </a:prstGeom>
          <a:noFill/>
        </p:spPr>
        <p:txBody>
          <a:bodyPr wrap="square" rtlCol="0">
            <a:spAutoFit/>
          </a:bodyPr>
          <a:lstStyle/>
          <a:p>
            <a:pPr algn="ctr"/>
            <a:r>
              <a:rPr lang="en-US" sz="4000" b="1" dirty="0" smtClean="0">
                <a:ln w="12700">
                  <a:solidFill>
                    <a:sysClr val="windowText" lastClr="000000"/>
                  </a:solidFill>
                </a:ln>
                <a:solidFill>
                  <a:schemeClr val="bg1"/>
                </a:solidFill>
              </a:rPr>
              <a:t>Are You A Believer?</a:t>
            </a:r>
          </a:p>
          <a:p>
            <a:pPr algn="ctr"/>
            <a:endParaRPr lang="en-US" sz="4000" b="1" dirty="0">
              <a:ln w="12700">
                <a:solidFill>
                  <a:sysClr val="windowText" lastClr="000000"/>
                </a:solidFill>
              </a:ln>
              <a:solidFill>
                <a:schemeClr val="bg1"/>
              </a:solidFill>
            </a:endParaRPr>
          </a:p>
          <a:p>
            <a:pPr algn="ctr"/>
            <a:r>
              <a:rPr lang="en-US" sz="4000" b="1" dirty="0" smtClean="0">
                <a:ln w="12700">
                  <a:solidFill>
                    <a:sysClr val="windowText" lastClr="000000"/>
                  </a:solidFill>
                </a:ln>
                <a:solidFill>
                  <a:schemeClr val="bg1"/>
                </a:solidFill>
              </a:rPr>
              <a:t>Is Your Heart Right?</a:t>
            </a:r>
          </a:p>
        </p:txBody>
      </p:sp>
    </p:spTree>
    <p:extLst>
      <p:ext uri="{BB962C8B-B14F-4D97-AF65-F5344CB8AC3E}">
        <p14:creationId xmlns:p14="http://schemas.microsoft.com/office/powerpoint/2010/main" val="1872797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fade">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136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1384995"/>
          </a:xfrm>
          <a:prstGeom prst="rect">
            <a:avLst/>
          </a:prstGeom>
          <a:noFill/>
        </p:spPr>
        <p:txBody>
          <a:bodyPr wrap="square" rtlCol="0">
            <a:spAutoFit/>
          </a:bodyPr>
          <a:lstStyle/>
          <a:p>
            <a:r>
              <a:rPr lang="en-US" sz="2800" dirty="0" smtClean="0"/>
              <a:t>The Living Stone  - John 10:17</a:t>
            </a:r>
          </a:p>
          <a:p>
            <a:r>
              <a:rPr lang="en-US" sz="2800" dirty="0" smtClean="0"/>
              <a:t>“For this reason the Father loves Me, because I lay down My life so that I may take it again.”</a:t>
            </a:r>
            <a:endParaRPr lang="en-US" sz="2800" dirty="0"/>
          </a:p>
        </p:txBody>
      </p:sp>
    </p:spTree>
    <p:extLst>
      <p:ext uri="{BB962C8B-B14F-4D97-AF65-F5344CB8AC3E}">
        <p14:creationId xmlns:p14="http://schemas.microsoft.com/office/powerpoint/2010/main" val="2587953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2246769"/>
          </a:xfrm>
          <a:prstGeom prst="rect">
            <a:avLst/>
          </a:prstGeom>
          <a:noFill/>
        </p:spPr>
        <p:txBody>
          <a:bodyPr wrap="square" rtlCol="0">
            <a:spAutoFit/>
          </a:bodyPr>
          <a:lstStyle/>
          <a:p>
            <a:r>
              <a:rPr lang="en-US" sz="2800" dirty="0" smtClean="0"/>
              <a:t>The Living Stone  - John 10:17</a:t>
            </a:r>
          </a:p>
          <a:p>
            <a:r>
              <a:rPr lang="en-US" sz="2800" dirty="0" smtClean="0"/>
              <a:t>The Precious Corner Stone</a:t>
            </a:r>
          </a:p>
          <a:p>
            <a:r>
              <a:rPr lang="en-US" sz="2800" dirty="0" smtClean="0"/>
              <a:t>John 1:17</a:t>
            </a:r>
          </a:p>
          <a:p>
            <a:r>
              <a:rPr lang="en-US" sz="2800" dirty="0" smtClean="0"/>
              <a:t>“For the Law was given through Moses; grace and truth were realized through Jesus Christ.”</a:t>
            </a:r>
            <a:endParaRPr lang="en-US" sz="2800" dirty="0"/>
          </a:p>
        </p:txBody>
      </p:sp>
    </p:spTree>
    <p:extLst>
      <p:ext uri="{BB962C8B-B14F-4D97-AF65-F5344CB8AC3E}">
        <p14:creationId xmlns:p14="http://schemas.microsoft.com/office/powerpoint/2010/main" val="3495992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2677656"/>
          </a:xfrm>
          <a:prstGeom prst="rect">
            <a:avLst/>
          </a:prstGeom>
          <a:noFill/>
        </p:spPr>
        <p:txBody>
          <a:bodyPr wrap="square" rtlCol="0">
            <a:spAutoFit/>
          </a:bodyPr>
          <a:lstStyle/>
          <a:p>
            <a:r>
              <a:rPr lang="en-US" sz="2800" dirty="0" smtClean="0"/>
              <a:t>The Living Stone  - John 10:17</a:t>
            </a:r>
          </a:p>
          <a:p>
            <a:r>
              <a:rPr lang="en-US" sz="2800" dirty="0" smtClean="0"/>
              <a:t>The Precious Corner Stone</a:t>
            </a:r>
          </a:p>
          <a:p>
            <a:r>
              <a:rPr lang="en-US" sz="2800" dirty="0" smtClean="0"/>
              <a:t>John 1:17; Romans 5:11</a:t>
            </a:r>
          </a:p>
          <a:p>
            <a:r>
              <a:rPr lang="en-US" sz="2800" dirty="0" smtClean="0"/>
              <a:t>“And not only this, but we also exult in God through our Lord Jesus Christ, through whom we have now received the reconciliation.”</a:t>
            </a:r>
            <a:endParaRPr lang="en-US" sz="2800" dirty="0"/>
          </a:p>
        </p:txBody>
      </p:sp>
    </p:spTree>
    <p:extLst>
      <p:ext uri="{BB962C8B-B14F-4D97-AF65-F5344CB8AC3E}">
        <p14:creationId xmlns:p14="http://schemas.microsoft.com/office/powerpoint/2010/main" val="2290492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3539430"/>
          </a:xfrm>
          <a:prstGeom prst="rect">
            <a:avLst/>
          </a:prstGeom>
          <a:noFill/>
        </p:spPr>
        <p:txBody>
          <a:bodyPr wrap="square" rtlCol="0">
            <a:spAutoFit/>
          </a:bodyPr>
          <a:lstStyle/>
          <a:p>
            <a:r>
              <a:rPr lang="en-US" sz="2800" dirty="0" smtClean="0"/>
              <a:t>The Living Stone  - John 10:17</a:t>
            </a:r>
          </a:p>
          <a:p>
            <a:r>
              <a:rPr lang="en-US" sz="2800" dirty="0" smtClean="0"/>
              <a:t>The Precious Corner Stone</a:t>
            </a:r>
          </a:p>
          <a:p>
            <a:r>
              <a:rPr lang="en-US" sz="2800" dirty="0" smtClean="0"/>
              <a:t>John 1:17; Romans 5:11</a:t>
            </a:r>
          </a:p>
          <a:p>
            <a:r>
              <a:rPr lang="en-US" sz="2800" dirty="0" smtClean="0"/>
              <a:t>Ephesians 2:14 Jesus “is our peace”</a:t>
            </a:r>
          </a:p>
          <a:p>
            <a:r>
              <a:rPr lang="en-US" sz="2800" dirty="0" smtClean="0"/>
              <a:t>Ephesians 1:5 God “predestined us to adoption as sons through Jesus Christ to Himself”</a:t>
            </a:r>
          </a:p>
          <a:p>
            <a:r>
              <a:rPr lang="en-US" sz="2800" dirty="0" smtClean="0"/>
              <a:t>1 Corinthians 15:57 “thanks be to God, who gives us the victory through our Lord Jesus Christ.”</a:t>
            </a:r>
            <a:endParaRPr lang="en-US" sz="2800" dirty="0"/>
          </a:p>
        </p:txBody>
      </p:sp>
    </p:spTree>
    <p:extLst>
      <p:ext uri="{BB962C8B-B14F-4D97-AF65-F5344CB8AC3E}">
        <p14:creationId xmlns:p14="http://schemas.microsoft.com/office/powerpoint/2010/main" val="1857000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2:4-8</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4832092"/>
          </a:xfrm>
          <a:prstGeom prst="rect">
            <a:avLst/>
          </a:prstGeom>
          <a:noFill/>
        </p:spPr>
        <p:txBody>
          <a:bodyPr wrap="square" rtlCol="0">
            <a:spAutoFit/>
          </a:bodyPr>
          <a:lstStyle/>
          <a:p>
            <a:r>
              <a:rPr lang="en-US" sz="2800" dirty="0" smtClean="0"/>
              <a:t>The Living Stone  - John 10:17</a:t>
            </a:r>
          </a:p>
          <a:p>
            <a:r>
              <a:rPr lang="en-US" sz="2800" dirty="0" smtClean="0"/>
              <a:t>The Precious Corner Stone</a:t>
            </a:r>
          </a:p>
          <a:p>
            <a:r>
              <a:rPr lang="en-US" sz="2800" dirty="0" smtClean="0"/>
              <a:t>Verse 7 “this precious value, then, is for you who believe”</a:t>
            </a:r>
          </a:p>
          <a:p>
            <a:endParaRPr lang="en-US" sz="2800" dirty="0" smtClean="0"/>
          </a:p>
          <a:p>
            <a:r>
              <a:rPr lang="en-US" sz="2800" dirty="0" smtClean="0"/>
              <a:t>Philippians 3:7-9</a:t>
            </a:r>
          </a:p>
          <a:p>
            <a:r>
              <a:rPr lang="en-US" sz="2800" dirty="0" smtClean="0"/>
              <a:t>“But whatever things were gain to me, those things I have counted as loss for the sake of Christ. More than that, I count all things to be loss in view of the surpassing value of knowing Christ Jesus my Lord, for whom I have suffered the loss of all things, and count them but rubbish so that I may gain Christ, and may be found in Him…”</a:t>
            </a:r>
          </a:p>
        </p:txBody>
      </p:sp>
    </p:spTree>
    <p:extLst>
      <p:ext uri="{BB962C8B-B14F-4D97-AF65-F5344CB8AC3E}">
        <p14:creationId xmlns:p14="http://schemas.microsoft.com/office/powerpoint/2010/main" val="5024330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5" end="5"/>
                                            </p:txEl>
                                          </p:spTgt>
                                        </p:tgtEl>
                                        <p:attrNameLst>
                                          <p:attrName>style.visibility</p:attrName>
                                        </p:attrNameLst>
                                      </p:cBhvr>
                                      <p:to>
                                        <p:strVal val="visible"/>
                                      </p:to>
                                    </p:set>
                                    <p:animEffect transition="in" filter="fade">
                                      <p:cBhvr>
                                        <p:cTn id="1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9920" y="0"/>
            <a:ext cx="9163920" cy="6858000"/>
          </a:xfrm>
          <a:prstGeom prst="rect">
            <a:avLst/>
          </a:prstGeom>
          <a:solidFill>
            <a:srgbClr val="D2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2"/>
          <a:srcRect l="-63" t="21798" r="63" b="23000"/>
          <a:stretch/>
        </p:blipFill>
        <p:spPr>
          <a:xfrm>
            <a:off x="4322980" y="5457463"/>
            <a:ext cx="4821020" cy="1400537"/>
          </a:xfrm>
          <a:prstGeom prst="rect">
            <a:avLst/>
          </a:prstGeom>
        </p:spPr>
      </p:pic>
      <p:sp>
        <p:nvSpPr>
          <p:cNvPr id="4" name="TextBox 3"/>
          <p:cNvSpPr txBox="1"/>
          <p:nvPr/>
        </p:nvSpPr>
        <p:spPr>
          <a:xfrm>
            <a:off x="-19920" y="0"/>
            <a:ext cx="9163920" cy="769441"/>
          </a:xfrm>
          <a:prstGeom prst="rect">
            <a:avLst/>
          </a:prstGeom>
          <a:noFill/>
        </p:spPr>
        <p:txBody>
          <a:bodyPr wrap="square" rtlCol="0">
            <a:spAutoFit/>
          </a:bodyPr>
          <a:lstStyle/>
          <a:p>
            <a:pPr algn="ctr"/>
            <a:r>
              <a:rPr lang="en-US" sz="4400" dirty="0" smtClean="0">
                <a:ln>
                  <a:solidFill>
                    <a:sysClr val="windowText" lastClr="000000"/>
                  </a:solidFill>
                </a:ln>
                <a:solidFill>
                  <a:srgbClr val="A97545"/>
                </a:solidFill>
                <a:latin typeface="Adobe Garamond Pro Bold" panose="02020702060506020403" pitchFamily="18" charset="0"/>
              </a:rPr>
              <a:t>1 Peter 1:18-19</a:t>
            </a:r>
            <a:endParaRPr lang="en-US" sz="4400" dirty="0">
              <a:ln>
                <a:solidFill>
                  <a:sysClr val="windowText" lastClr="000000"/>
                </a:solidFill>
              </a:ln>
              <a:latin typeface="Adobe Garamond Pro Bold" panose="02020702060506020403" pitchFamily="18" charset="0"/>
            </a:endParaRPr>
          </a:p>
        </p:txBody>
      </p:sp>
      <p:sp>
        <p:nvSpPr>
          <p:cNvPr id="5" name="TextBox 4"/>
          <p:cNvSpPr txBox="1"/>
          <p:nvPr/>
        </p:nvSpPr>
        <p:spPr>
          <a:xfrm>
            <a:off x="-19920" y="825917"/>
            <a:ext cx="9163920" cy="1815882"/>
          </a:xfrm>
          <a:prstGeom prst="rect">
            <a:avLst/>
          </a:prstGeom>
          <a:noFill/>
        </p:spPr>
        <p:txBody>
          <a:bodyPr wrap="square" rtlCol="0">
            <a:spAutoFit/>
          </a:bodyPr>
          <a:lstStyle/>
          <a:p>
            <a:r>
              <a:rPr lang="en-US" sz="2800" dirty="0" smtClean="0"/>
              <a:t>“</a:t>
            </a:r>
            <a:r>
              <a:rPr lang="en-US" sz="2800" baseline="30000" dirty="0" smtClean="0"/>
              <a:t> </a:t>
            </a:r>
            <a:r>
              <a:rPr lang="en-US" sz="2800" dirty="0" smtClean="0"/>
              <a:t>knowing that you were not redeemed with perishable things like silver or gold from your futile way of life inherited from your forefathers, but with precious blood, as of a lamb unblemished and spotless, the blood of Christ.”</a:t>
            </a:r>
          </a:p>
        </p:txBody>
      </p:sp>
    </p:spTree>
    <p:extLst>
      <p:ext uri="{BB962C8B-B14F-4D97-AF65-F5344CB8AC3E}">
        <p14:creationId xmlns:p14="http://schemas.microsoft.com/office/powerpoint/2010/main" val="1055472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2002</Words>
  <Application>Microsoft Office PowerPoint</Application>
  <PresentationFormat>On-screen Show (4:3)</PresentationFormat>
  <Paragraphs>179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Adobe Garamond Pro Bold</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14</cp:revision>
  <dcterms:created xsi:type="dcterms:W3CDTF">2025-09-16T16:08:47Z</dcterms:created>
  <dcterms:modified xsi:type="dcterms:W3CDTF">2025-09-16T18:11:21Z</dcterms:modified>
</cp:coreProperties>
</file>