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embeddedFontLst>
    <p:embeddedFont>
      <p:font typeface="Adobe Garamond Pro" panose="02020502060506020403" pitchFamily="18" charset="0"/>
      <p:regular r:id="rId16"/>
      <p:italic r:id="rId17"/>
    </p:embeddedFon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594C"/>
    <a:srgbClr val="B1D0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137" d="100"/>
          <a:sy n="137" d="100"/>
        </p:scale>
        <p:origin x="168" y="6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C222A5-A885-4685-B2C6-9ECABBBBF09F}" type="datetimeFigureOut">
              <a:rPr lang="en-US" smtClean="0"/>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93727-45F7-44FF-9F30-4B1E9DEDEEC4}" type="slidenum">
              <a:rPr lang="en-US" smtClean="0"/>
              <a:t>‹#›</a:t>
            </a:fld>
            <a:endParaRPr lang="en-US"/>
          </a:p>
        </p:txBody>
      </p:sp>
    </p:spTree>
    <p:extLst>
      <p:ext uri="{BB962C8B-B14F-4D97-AF65-F5344CB8AC3E}">
        <p14:creationId xmlns:p14="http://schemas.microsoft.com/office/powerpoint/2010/main" val="26496174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C222A5-A885-4685-B2C6-9ECABBBBF09F}" type="datetimeFigureOut">
              <a:rPr lang="en-US" smtClean="0"/>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93727-45F7-44FF-9F30-4B1E9DEDEEC4}" type="slidenum">
              <a:rPr lang="en-US" smtClean="0"/>
              <a:t>‹#›</a:t>
            </a:fld>
            <a:endParaRPr lang="en-US"/>
          </a:p>
        </p:txBody>
      </p:sp>
    </p:spTree>
    <p:extLst>
      <p:ext uri="{BB962C8B-B14F-4D97-AF65-F5344CB8AC3E}">
        <p14:creationId xmlns:p14="http://schemas.microsoft.com/office/powerpoint/2010/main" val="7872892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C222A5-A885-4685-B2C6-9ECABBBBF09F}" type="datetimeFigureOut">
              <a:rPr lang="en-US" smtClean="0"/>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93727-45F7-44FF-9F30-4B1E9DEDEEC4}" type="slidenum">
              <a:rPr lang="en-US" smtClean="0"/>
              <a:t>‹#›</a:t>
            </a:fld>
            <a:endParaRPr lang="en-US"/>
          </a:p>
        </p:txBody>
      </p:sp>
    </p:spTree>
    <p:extLst>
      <p:ext uri="{BB962C8B-B14F-4D97-AF65-F5344CB8AC3E}">
        <p14:creationId xmlns:p14="http://schemas.microsoft.com/office/powerpoint/2010/main" val="21895222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C222A5-A885-4685-B2C6-9ECABBBBF09F}" type="datetimeFigureOut">
              <a:rPr lang="en-US" smtClean="0"/>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93727-45F7-44FF-9F30-4B1E9DEDEEC4}" type="slidenum">
              <a:rPr lang="en-US" smtClean="0"/>
              <a:t>‹#›</a:t>
            </a:fld>
            <a:endParaRPr lang="en-US"/>
          </a:p>
        </p:txBody>
      </p:sp>
    </p:spTree>
    <p:extLst>
      <p:ext uri="{BB962C8B-B14F-4D97-AF65-F5344CB8AC3E}">
        <p14:creationId xmlns:p14="http://schemas.microsoft.com/office/powerpoint/2010/main" val="31266258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C222A5-A885-4685-B2C6-9ECABBBBF09F}" type="datetimeFigureOut">
              <a:rPr lang="en-US" smtClean="0"/>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93727-45F7-44FF-9F30-4B1E9DEDEEC4}" type="slidenum">
              <a:rPr lang="en-US" smtClean="0"/>
              <a:t>‹#›</a:t>
            </a:fld>
            <a:endParaRPr lang="en-US"/>
          </a:p>
        </p:txBody>
      </p:sp>
    </p:spTree>
    <p:extLst>
      <p:ext uri="{BB962C8B-B14F-4D97-AF65-F5344CB8AC3E}">
        <p14:creationId xmlns:p14="http://schemas.microsoft.com/office/powerpoint/2010/main" val="42470474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C222A5-A885-4685-B2C6-9ECABBBBF09F}" type="datetimeFigureOut">
              <a:rPr lang="en-US" smtClean="0"/>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93727-45F7-44FF-9F30-4B1E9DEDEEC4}" type="slidenum">
              <a:rPr lang="en-US" smtClean="0"/>
              <a:t>‹#›</a:t>
            </a:fld>
            <a:endParaRPr lang="en-US"/>
          </a:p>
        </p:txBody>
      </p:sp>
    </p:spTree>
    <p:extLst>
      <p:ext uri="{BB962C8B-B14F-4D97-AF65-F5344CB8AC3E}">
        <p14:creationId xmlns:p14="http://schemas.microsoft.com/office/powerpoint/2010/main" val="1666626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C222A5-A885-4685-B2C6-9ECABBBBF09F}" type="datetimeFigureOut">
              <a:rPr lang="en-US" smtClean="0"/>
              <a:t>9/8/2025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693727-45F7-44FF-9F30-4B1E9DEDEEC4}" type="slidenum">
              <a:rPr lang="en-US" smtClean="0"/>
              <a:t>‹#›</a:t>
            </a:fld>
            <a:endParaRPr lang="en-US"/>
          </a:p>
        </p:txBody>
      </p:sp>
    </p:spTree>
    <p:extLst>
      <p:ext uri="{BB962C8B-B14F-4D97-AF65-F5344CB8AC3E}">
        <p14:creationId xmlns:p14="http://schemas.microsoft.com/office/powerpoint/2010/main" val="22339113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C222A5-A885-4685-B2C6-9ECABBBBF09F}" type="datetimeFigureOut">
              <a:rPr lang="en-US" smtClean="0"/>
              <a:t>9/8/2025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693727-45F7-44FF-9F30-4B1E9DEDEEC4}" type="slidenum">
              <a:rPr lang="en-US" smtClean="0"/>
              <a:t>‹#›</a:t>
            </a:fld>
            <a:endParaRPr lang="en-US"/>
          </a:p>
        </p:txBody>
      </p:sp>
    </p:spTree>
    <p:extLst>
      <p:ext uri="{BB962C8B-B14F-4D97-AF65-F5344CB8AC3E}">
        <p14:creationId xmlns:p14="http://schemas.microsoft.com/office/powerpoint/2010/main" val="12544901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C222A5-A885-4685-B2C6-9ECABBBBF09F}" type="datetimeFigureOut">
              <a:rPr lang="en-US" smtClean="0"/>
              <a:t>9/8/2025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693727-45F7-44FF-9F30-4B1E9DEDEEC4}" type="slidenum">
              <a:rPr lang="en-US" smtClean="0"/>
              <a:t>‹#›</a:t>
            </a:fld>
            <a:endParaRPr lang="en-US"/>
          </a:p>
        </p:txBody>
      </p:sp>
    </p:spTree>
    <p:extLst>
      <p:ext uri="{BB962C8B-B14F-4D97-AF65-F5344CB8AC3E}">
        <p14:creationId xmlns:p14="http://schemas.microsoft.com/office/powerpoint/2010/main" val="4690194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C222A5-A885-4685-B2C6-9ECABBBBF09F}" type="datetimeFigureOut">
              <a:rPr lang="en-US" smtClean="0"/>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93727-45F7-44FF-9F30-4B1E9DEDEEC4}" type="slidenum">
              <a:rPr lang="en-US" smtClean="0"/>
              <a:t>‹#›</a:t>
            </a:fld>
            <a:endParaRPr lang="en-US"/>
          </a:p>
        </p:txBody>
      </p:sp>
    </p:spTree>
    <p:extLst>
      <p:ext uri="{BB962C8B-B14F-4D97-AF65-F5344CB8AC3E}">
        <p14:creationId xmlns:p14="http://schemas.microsoft.com/office/powerpoint/2010/main" val="14777500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C222A5-A885-4685-B2C6-9ECABBBBF09F}" type="datetimeFigureOut">
              <a:rPr lang="en-US" smtClean="0"/>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93727-45F7-44FF-9F30-4B1E9DEDEEC4}" type="slidenum">
              <a:rPr lang="en-US" smtClean="0"/>
              <a:t>‹#›</a:t>
            </a:fld>
            <a:endParaRPr lang="en-US"/>
          </a:p>
        </p:txBody>
      </p:sp>
    </p:spTree>
    <p:extLst>
      <p:ext uri="{BB962C8B-B14F-4D97-AF65-F5344CB8AC3E}">
        <p14:creationId xmlns:p14="http://schemas.microsoft.com/office/powerpoint/2010/main" val="42790108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C222A5-A885-4685-B2C6-9ECABBBBF09F}" type="datetimeFigureOut">
              <a:rPr lang="en-US" smtClean="0"/>
              <a:t>9/8/2025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693727-45F7-44FF-9F30-4B1E9DEDEEC4}" type="slidenum">
              <a:rPr lang="en-US" smtClean="0"/>
              <a:t>‹#›</a:t>
            </a:fld>
            <a:endParaRPr lang="en-US"/>
          </a:p>
        </p:txBody>
      </p:sp>
    </p:spTree>
    <p:extLst>
      <p:ext uri="{BB962C8B-B14F-4D97-AF65-F5344CB8AC3E}">
        <p14:creationId xmlns:p14="http://schemas.microsoft.com/office/powerpoint/2010/main" val="2207827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68873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5400000">
            <a:off x="1143000" y="-1143000"/>
            <a:ext cx="6858000" cy="9144000"/>
          </a:xfrm>
          <a:prstGeom prst="rect">
            <a:avLst/>
          </a:prstGeom>
        </p:spPr>
      </p:pic>
      <p:grpSp>
        <p:nvGrpSpPr>
          <p:cNvPr id="7" name="Group 6"/>
          <p:cNvGrpSpPr/>
          <p:nvPr/>
        </p:nvGrpSpPr>
        <p:grpSpPr>
          <a:xfrm>
            <a:off x="6149049" y="5087073"/>
            <a:ext cx="2994951" cy="1701478"/>
            <a:chOff x="5752616" y="607671"/>
            <a:chExt cx="2994951" cy="1701478"/>
          </a:xfrm>
        </p:grpSpPr>
        <p:sp>
          <p:nvSpPr>
            <p:cNvPr id="6" name="Oval 5"/>
            <p:cNvSpPr/>
            <p:nvPr/>
          </p:nvSpPr>
          <p:spPr>
            <a:xfrm>
              <a:off x="5833641" y="607671"/>
              <a:ext cx="2801073" cy="1701478"/>
            </a:xfrm>
            <a:prstGeom prst="ellipse">
              <a:avLst/>
            </a:prstGeom>
            <a:solidFill>
              <a:schemeClr val="bg1"/>
            </a:solidFill>
            <a:ln>
              <a:solidFill>
                <a:srgbClr val="3559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p:cNvSpPr txBox="1"/>
            <p:nvPr/>
          </p:nvSpPr>
          <p:spPr>
            <a:xfrm>
              <a:off x="5752616" y="996745"/>
              <a:ext cx="2931290" cy="923330"/>
            </a:xfrm>
            <a:prstGeom prst="rect">
              <a:avLst/>
            </a:prstGeom>
            <a:noFill/>
          </p:spPr>
          <p:txBody>
            <a:bodyPr wrap="square" rtlCol="0">
              <a:spAutoFit/>
            </a:bodyPr>
            <a:lstStyle/>
            <a:p>
              <a:pPr algn="ctr"/>
              <a:r>
                <a:rPr lang="en-US" sz="5400" b="1" dirty="0" smtClean="0">
                  <a:ln>
                    <a:solidFill>
                      <a:sysClr val="windowText" lastClr="000000"/>
                    </a:solidFill>
                  </a:ln>
                  <a:latin typeface="Adobe Garamond Pro" panose="02020502060506020403" pitchFamily="18" charset="0"/>
                </a:rPr>
                <a:t>POWER</a:t>
              </a:r>
            </a:p>
          </p:txBody>
        </p:sp>
        <p:sp>
          <p:nvSpPr>
            <p:cNvPr id="4" name="TextBox 3"/>
            <p:cNvSpPr txBox="1"/>
            <p:nvPr/>
          </p:nvSpPr>
          <p:spPr>
            <a:xfrm>
              <a:off x="5752618" y="1621976"/>
              <a:ext cx="2994949" cy="461665"/>
            </a:xfrm>
            <a:prstGeom prst="rect">
              <a:avLst/>
            </a:prstGeom>
            <a:noFill/>
          </p:spPr>
          <p:txBody>
            <a:bodyPr wrap="square" rtlCol="0">
              <a:spAutoFit/>
            </a:bodyPr>
            <a:lstStyle/>
            <a:p>
              <a:pPr algn="ctr"/>
              <a:r>
                <a:rPr lang="en-US" sz="2400" b="1" dirty="0" smtClean="0">
                  <a:ln>
                    <a:solidFill>
                      <a:sysClr val="windowText" lastClr="000000"/>
                    </a:solidFill>
                  </a:ln>
                  <a:solidFill>
                    <a:srgbClr val="35594C"/>
                  </a:solidFill>
                  <a:latin typeface="Adobe Garamond Pro" panose="02020502060506020403" pitchFamily="18" charset="0"/>
                </a:rPr>
                <a:t>Of God</a:t>
              </a:r>
              <a:endParaRPr lang="en-US" sz="2400" b="1" dirty="0">
                <a:ln>
                  <a:solidFill>
                    <a:sysClr val="windowText" lastClr="000000"/>
                  </a:solidFill>
                </a:ln>
                <a:solidFill>
                  <a:srgbClr val="35594C"/>
                </a:solidFill>
                <a:latin typeface="Adobe Garamond Pro" panose="02020502060506020403" pitchFamily="18" charset="0"/>
              </a:endParaRPr>
            </a:p>
          </p:txBody>
        </p:sp>
        <p:sp>
          <p:nvSpPr>
            <p:cNvPr id="5" name="TextBox 4"/>
            <p:cNvSpPr txBox="1"/>
            <p:nvPr/>
          </p:nvSpPr>
          <p:spPr>
            <a:xfrm>
              <a:off x="5752617" y="787226"/>
              <a:ext cx="2994949" cy="461665"/>
            </a:xfrm>
            <a:prstGeom prst="rect">
              <a:avLst/>
            </a:prstGeom>
            <a:noFill/>
          </p:spPr>
          <p:txBody>
            <a:bodyPr wrap="square" rtlCol="0">
              <a:spAutoFit/>
            </a:bodyPr>
            <a:lstStyle/>
            <a:p>
              <a:pPr algn="ctr"/>
              <a:r>
                <a:rPr lang="en-US" sz="2400" b="1" dirty="0" smtClean="0">
                  <a:ln>
                    <a:solidFill>
                      <a:sysClr val="windowText" lastClr="000000"/>
                    </a:solidFill>
                  </a:ln>
                  <a:solidFill>
                    <a:srgbClr val="35594C"/>
                  </a:solidFill>
                  <a:latin typeface="Adobe Garamond Pro" panose="02020502060506020403" pitchFamily="18" charset="0"/>
                </a:rPr>
                <a:t>The</a:t>
              </a:r>
              <a:endParaRPr lang="en-US" sz="2400" b="1" dirty="0">
                <a:ln>
                  <a:solidFill>
                    <a:sysClr val="windowText" lastClr="000000"/>
                  </a:solidFill>
                </a:ln>
                <a:solidFill>
                  <a:srgbClr val="35594C"/>
                </a:solidFill>
                <a:latin typeface="Adobe Garamond Pro" panose="02020502060506020403" pitchFamily="18" charset="0"/>
              </a:endParaRPr>
            </a:p>
          </p:txBody>
        </p:sp>
      </p:grpSp>
      <p:sp>
        <p:nvSpPr>
          <p:cNvPr id="8" name="TextBox 7"/>
          <p:cNvSpPr txBox="1"/>
          <p:nvPr/>
        </p:nvSpPr>
        <p:spPr>
          <a:xfrm>
            <a:off x="0" y="0"/>
            <a:ext cx="9143999" cy="830997"/>
          </a:xfrm>
          <a:prstGeom prst="rect">
            <a:avLst/>
          </a:prstGeom>
          <a:noFill/>
        </p:spPr>
        <p:txBody>
          <a:bodyPr wrap="square" rtlCol="0">
            <a:spAutoFit/>
          </a:bodyPr>
          <a:lstStyle/>
          <a:p>
            <a:r>
              <a:rPr lang="en-US" sz="4800" b="1" dirty="0" smtClean="0">
                <a:ln>
                  <a:solidFill>
                    <a:sysClr val="windowText" lastClr="000000"/>
                  </a:solidFill>
                </a:ln>
                <a:solidFill>
                  <a:srgbClr val="35594C"/>
                </a:solidFill>
                <a:latin typeface="Adobe Garamond Pro" panose="02020502060506020403" pitchFamily="18" charset="0"/>
              </a:rPr>
              <a:t>1 Corinthians 4:20</a:t>
            </a:r>
            <a:endParaRPr lang="en-US" sz="4800" b="1" dirty="0">
              <a:ln>
                <a:solidFill>
                  <a:sysClr val="windowText" lastClr="000000"/>
                </a:solidFill>
              </a:ln>
              <a:solidFill>
                <a:srgbClr val="35594C"/>
              </a:solidFill>
              <a:latin typeface="Adobe Garamond Pro" panose="02020502060506020403" pitchFamily="18" charset="0"/>
            </a:endParaRPr>
          </a:p>
        </p:txBody>
      </p:sp>
      <p:cxnSp>
        <p:nvCxnSpPr>
          <p:cNvPr id="10" name="Straight Connector 9"/>
          <p:cNvCxnSpPr/>
          <p:nvPr/>
        </p:nvCxnSpPr>
        <p:spPr>
          <a:xfrm>
            <a:off x="0" y="746567"/>
            <a:ext cx="9143999" cy="0"/>
          </a:xfrm>
          <a:prstGeom prst="line">
            <a:avLst/>
          </a:prstGeom>
          <a:ln w="38100">
            <a:solidFill>
              <a:srgbClr val="35594C"/>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 y="819387"/>
            <a:ext cx="9143999" cy="3970318"/>
          </a:xfrm>
          <a:prstGeom prst="rect">
            <a:avLst/>
          </a:prstGeom>
          <a:noFill/>
        </p:spPr>
        <p:txBody>
          <a:bodyPr wrap="square" rtlCol="0">
            <a:spAutoFit/>
          </a:bodyPr>
          <a:lstStyle/>
          <a:p>
            <a:r>
              <a:rPr lang="en-US" sz="3600" dirty="0" smtClean="0">
                <a:ln>
                  <a:solidFill>
                    <a:sysClr val="windowText" lastClr="000000"/>
                  </a:solidFill>
                </a:ln>
                <a:latin typeface="Adobe Garamond Pro" panose="02020502060506020403" pitchFamily="18" charset="0"/>
              </a:rPr>
              <a:t>Kingdom Built by God’s Power</a:t>
            </a:r>
          </a:p>
          <a:p>
            <a:r>
              <a:rPr lang="en-US" sz="3600" dirty="0" smtClean="0">
                <a:latin typeface="Adobe Garamond Pro" panose="02020502060506020403" pitchFamily="18" charset="0"/>
              </a:rPr>
              <a:t>Romans 1:16 “</a:t>
            </a:r>
            <a:r>
              <a:rPr lang="en-US" sz="3600" dirty="0" smtClean="0">
                <a:latin typeface="Adobe Garamond Pro" panose="02020502060506020403" pitchFamily="18" charset="0"/>
              </a:rPr>
              <a:t>For I am not ashamed of the gospel, for it is the power of God for salvation to everyone who believes, to the Jew first and also to the Greek”</a:t>
            </a:r>
          </a:p>
          <a:p>
            <a:endParaRPr lang="en-US" sz="3600" dirty="0">
              <a:ln>
                <a:solidFill>
                  <a:sysClr val="windowText" lastClr="000000"/>
                </a:solidFill>
              </a:ln>
              <a:latin typeface="Adobe Garamond Pro" panose="02020502060506020403" pitchFamily="18" charset="0"/>
            </a:endParaRPr>
          </a:p>
          <a:p>
            <a:r>
              <a:rPr lang="en-US" sz="3600" dirty="0" smtClean="0">
                <a:ln>
                  <a:solidFill>
                    <a:sysClr val="windowText" lastClr="000000"/>
                  </a:solidFill>
                </a:ln>
                <a:latin typeface="Adobe Garamond Pro" panose="02020502060506020403" pitchFamily="18" charset="0"/>
              </a:rPr>
              <a:t>1 Corinthians 1:17-25</a:t>
            </a:r>
            <a:endParaRPr lang="en-US" sz="3600" dirty="0">
              <a:ln>
                <a:solidFill>
                  <a:sysClr val="windowText" lastClr="000000"/>
                </a:solidFill>
              </a:ln>
              <a:latin typeface="Adobe Garamond Pro" panose="02020502060506020403" pitchFamily="18" charset="0"/>
            </a:endParaRPr>
          </a:p>
        </p:txBody>
      </p:sp>
    </p:spTree>
    <p:extLst>
      <p:ext uri="{BB962C8B-B14F-4D97-AF65-F5344CB8AC3E}">
        <p14:creationId xmlns:p14="http://schemas.microsoft.com/office/powerpoint/2010/main" val="37269880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animEffect transition="in" filter="fade">
                                      <p:cBhvr>
                                        <p:cTn id="7"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5400000">
            <a:off x="1143000" y="-1143000"/>
            <a:ext cx="6858000" cy="9144000"/>
          </a:xfrm>
          <a:prstGeom prst="rect">
            <a:avLst/>
          </a:prstGeom>
        </p:spPr>
      </p:pic>
      <p:grpSp>
        <p:nvGrpSpPr>
          <p:cNvPr id="7" name="Group 6"/>
          <p:cNvGrpSpPr/>
          <p:nvPr/>
        </p:nvGrpSpPr>
        <p:grpSpPr>
          <a:xfrm>
            <a:off x="6149049" y="5087073"/>
            <a:ext cx="2994951" cy="1701478"/>
            <a:chOff x="5752616" y="607671"/>
            <a:chExt cx="2994951" cy="1701478"/>
          </a:xfrm>
        </p:grpSpPr>
        <p:sp>
          <p:nvSpPr>
            <p:cNvPr id="6" name="Oval 5"/>
            <p:cNvSpPr/>
            <p:nvPr/>
          </p:nvSpPr>
          <p:spPr>
            <a:xfrm>
              <a:off x="5833641" y="607671"/>
              <a:ext cx="2801073" cy="1701478"/>
            </a:xfrm>
            <a:prstGeom prst="ellipse">
              <a:avLst/>
            </a:prstGeom>
            <a:solidFill>
              <a:schemeClr val="bg1"/>
            </a:solidFill>
            <a:ln>
              <a:solidFill>
                <a:srgbClr val="3559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p:cNvSpPr txBox="1"/>
            <p:nvPr/>
          </p:nvSpPr>
          <p:spPr>
            <a:xfrm>
              <a:off x="5752616" y="996745"/>
              <a:ext cx="2931290" cy="923330"/>
            </a:xfrm>
            <a:prstGeom prst="rect">
              <a:avLst/>
            </a:prstGeom>
            <a:noFill/>
          </p:spPr>
          <p:txBody>
            <a:bodyPr wrap="square" rtlCol="0">
              <a:spAutoFit/>
            </a:bodyPr>
            <a:lstStyle/>
            <a:p>
              <a:pPr algn="ctr"/>
              <a:r>
                <a:rPr lang="en-US" sz="5400" b="1" dirty="0" smtClean="0">
                  <a:ln>
                    <a:solidFill>
                      <a:sysClr val="windowText" lastClr="000000"/>
                    </a:solidFill>
                  </a:ln>
                  <a:latin typeface="Adobe Garamond Pro" panose="02020502060506020403" pitchFamily="18" charset="0"/>
                </a:rPr>
                <a:t>POWER</a:t>
              </a:r>
            </a:p>
          </p:txBody>
        </p:sp>
        <p:sp>
          <p:nvSpPr>
            <p:cNvPr id="4" name="TextBox 3"/>
            <p:cNvSpPr txBox="1"/>
            <p:nvPr/>
          </p:nvSpPr>
          <p:spPr>
            <a:xfrm>
              <a:off x="5752618" y="1621976"/>
              <a:ext cx="2994949" cy="461665"/>
            </a:xfrm>
            <a:prstGeom prst="rect">
              <a:avLst/>
            </a:prstGeom>
            <a:noFill/>
          </p:spPr>
          <p:txBody>
            <a:bodyPr wrap="square" rtlCol="0">
              <a:spAutoFit/>
            </a:bodyPr>
            <a:lstStyle/>
            <a:p>
              <a:pPr algn="ctr"/>
              <a:r>
                <a:rPr lang="en-US" sz="2400" b="1" dirty="0" smtClean="0">
                  <a:ln>
                    <a:solidFill>
                      <a:sysClr val="windowText" lastClr="000000"/>
                    </a:solidFill>
                  </a:ln>
                  <a:solidFill>
                    <a:srgbClr val="35594C"/>
                  </a:solidFill>
                  <a:latin typeface="Adobe Garamond Pro" panose="02020502060506020403" pitchFamily="18" charset="0"/>
                </a:rPr>
                <a:t>Of God</a:t>
              </a:r>
              <a:endParaRPr lang="en-US" sz="2400" b="1" dirty="0">
                <a:ln>
                  <a:solidFill>
                    <a:sysClr val="windowText" lastClr="000000"/>
                  </a:solidFill>
                </a:ln>
                <a:solidFill>
                  <a:srgbClr val="35594C"/>
                </a:solidFill>
                <a:latin typeface="Adobe Garamond Pro" panose="02020502060506020403" pitchFamily="18" charset="0"/>
              </a:endParaRPr>
            </a:p>
          </p:txBody>
        </p:sp>
        <p:sp>
          <p:nvSpPr>
            <p:cNvPr id="5" name="TextBox 4"/>
            <p:cNvSpPr txBox="1"/>
            <p:nvPr/>
          </p:nvSpPr>
          <p:spPr>
            <a:xfrm>
              <a:off x="5752617" y="787226"/>
              <a:ext cx="2994949" cy="461665"/>
            </a:xfrm>
            <a:prstGeom prst="rect">
              <a:avLst/>
            </a:prstGeom>
            <a:noFill/>
          </p:spPr>
          <p:txBody>
            <a:bodyPr wrap="square" rtlCol="0">
              <a:spAutoFit/>
            </a:bodyPr>
            <a:lstStyle/>
            <a:p>
              <a:pPr algn="ctr"/>
              <a:r>
                <a:rPr lang="en-US" sz="2400" b="1" dirty="0" smtClean="0">
                  <a:ln>
                    <a:solidFill>
                      <a:sysClr val="windowText" lastClr="000000"/>
                    </a:solidFill>
                  </a:ln>
                  <a:solidFill>
                    <a:srgbClr val="35594C"/>
                  </a:solidFill>
                  <a:latin typeface="Adobe Garamond Pro" panose="02020502060506020403" pitchFamily="18" charset="0"/>
                </a:rPr>
                <a:t>The</a:t>
              </a:r>
              <a:endParaRPr lang="en-US" sz="2400" b="1" dirty="0">
                <a:ln>
                  <a:solidFill>
                    <a:sysClr val="windowText" lastClr="000000"/>
                  </a:solidFill>
                </a:ln>
                <a:solidFill>
                  <a:srgbClr val="35594C"/>
                </a:solidFill>
                <a:latin typeface="Adobe Garamond Pro" panose="02020502060506020403" pitchFamily="18" charset="0"/>
              </a:endParaRPr>
            </a:p>
          </p:txBody>
        </p:sp>
      </p:grpSp>
      <p:sp>
        <p:nvSpPr>
          <p:cNvPr id="8" name="TextBox 7"/>
          <p:cNvSpPr txBox="1"/>
          <p:nvPr/>
        </p:nvSpPr>
        <p:spPr>
          <a:xfrm>
            <a:off x="0" y="0"/>
            <a:ext cx="9143999" cy="830997"/>
          </a:xfrm>
          <a:prstGeom prst="rect">
            <a:avLst/>
          </a:prstGeom>
          <a:noFill/>
        </p:spPr>
        <p:txBody>
          <a:bodyPr wrap="square" rtlCol="0">
            <a:spAutoFit/>
          </a:bodyPr>
          <a:lstStyle/>
          <a:p>
            <a:r>
              <a:rPr lang="en-US" sz="4800" b="1" dirty="0" smtClean="0">
                <a:ln>
                  <a:solidFill>
                    <a:sysClr val="windowText" lastClr="000000"/>
                  </a:solidFill>
                </a:ln>
                <a:solidFill>
                  <a:srgbClr val="35594C"/>
                </a:solidFill>
                <a:latin typeface="Adobe Garamond Pro" panose="02020502060506020403" pitchFamily="18" charset="0"/>
              </a:rPr>
              <a:t>We Are Protected By God</a:t>
            </a:r>
            <a:endParaRPr lang="en-US" sz="4800" b="1" dirty="0">
              <a:ln>
                <a:solidFill>
                  <a:sysClr val="windowText" lastClr="000000"/>
                </a:solidFill>
              </a:ln>
              <a:solidFill>
                <a:srgbClr val="35594C"/>
              </a:solidFill>
              <a:latin typeface="Adobe Garamond Pro" panose="02020502060506020403" pitchFamily="18" charset="0"/>
            </a:endParaRPr>
          </a:p>
        </p:txBody>
      </p:sp>
      <p:cxnSp>
        <p:nvCxnSpPr>
          <p:cNvPr id="10" name="Straight Connector 9"/>
          <p:cNvCxnSpPr/>
          <p:nvPr/>
        </p:nvCxnSpPr>
        <p:spPr>
          <a:xfrm>
            <a:off x="0" y="746567"/>
            <a:ext cx="9143999" cy="0"/>
          </a:xfrm>
          <a:prstGeom prst="line">
            <a:avLst/>
          </a:prstGeom>
          <a:ln w="38100">
            <a:solidFill>
              <a:srgbClr val="35594C"/>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 y="819387"/>
            <a:ext cx="9143999" cy="3970318"/>
          </a:xfrm>
          <a:prstGeom prst="rect">
            <a:avLst/>
          </a:prstGeom>
          <a:noFill/>
        </p:spPr>
        <p:txBody>
          <a:bodyPr wrap="square" rtlCol="0">
            <a:spAutoFit/>
          </a:bodyPr>
          <a:lstStyle/>
          <a:p>
            <a:r>
              <a:rPr lang="en-US" sz="3600" dirty="0" smtClean="0">
                <a:latin typeface="Adobe Garamond Pro" panose="02020502060506020403" pitchFamily="18" charset="0"/>
              </a:rPr>
              <a:t>1 Peter 1:4-5“</a:t>
            </a:r>
            <a:r>
              <a:rPr lang="en-US" sz="3600" dirty="0" smtClean="0">
                <a:latin typeface="Adobe Garamond Pro" panose="02020502060506020403" pitchFamily="18" charset="0"/>
              </a:rPr>
              <a:t>to obtain an inheritance which is imperishable and undefiled and will not fade away, reserved in heaven for you, who are protected by the power of God through faith for a salvation ready to be revealed in the last time”</a:t>
            </a:r>
          </a:p>
          <a:p>
            <a:endParaRPr lang="en-US" sz="3600" dirty="0">
              <a:ln>
                <a:solidFill>
                  <a:sysClr val="windowText" lastClr="000000"/>
                </a:solidFill>
              </a:ln>
              <a:latin typeface="Adobe Garamond Pro" panose="02020502060506020403" pitchFamily="18" charset="0"/>
            </a:endParaRPr>
          </a:p>
          <a:p>
            <a:r>
              <a:rPr lang="en-US" sz="3600" dirty="0" smtClean="0">
                <a:ln>
                  <a:solidFill>
                    <a:sysClr val="windowText" lastClr="000000"/>
                  </a:solidFill>
                </a:ln>
                <a:latin typeface="Adobe Garamond Pro" panose="02020502060506020403" pitchFamily="18" charset="0"/>
              </a:rPr>
              <a:t>Mark 13:26; Mark 14:61-62</a:t>
            </a:r>
            <a:endParaRPr lang="en-US" sz="3600" dirty="0">
              <a:ln>
                <a:solidFill>
                  <a:sysClr val="windowText" lastClr="000000"/>
                </a:solidFill>
              </a:ln>
              <a:latin typeface="Adobe Garamond Pro" panose="02020502060506020403" pitchFamily="18" charset="0"/>
            </a:endParaRPr>
          </a:p>
        </p:txBody>
      </p:sp>
    </p:spTree>
    <p:extLst>
      <p:ext uri="{BB962C8B-B14F-4D97-AF65-F5344CB8AC3E}">
        <p14:creationId xmlns:p14="http://schemas.microsoft.com/office/powerpoint/2010/main" val="33274372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fade">
                                      <p:cBhvr>
                                        <p:cTn id="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5400000">
            <a:off x="1143000" y="-1143000"/>
            <a:ext cx="6858000" cy="9144000"/>
          </a:xfrm>
          <a:prstGeom prst="rect">
            <a:avLst/>
          </a:prstGeom>
        </p:spPr>
      </p:pic>
      <p:grpSp>
        <p:nvGrpSpPr>
          <p:cNvPr id="7" name="Group 6"/>
          <p:cNvGrpSpPr/>
          <p:nvPr/>
        </p:nvGrpSpPr>
        <p:grpSpPr>
          <a:xfrm>
            <a:off x="6149049" y="5087073"/>
            <a:ext cx="2994951" cy="1701478"/>
            <a:chOff x="5752616" y="607671"/>
            <a:chExt cx="2994951" cy="1701478"/>
          </a:xfrm>
        </p:grpSpPr>
        <p:sp>
          <p:nvSpPr>
            <p:cNvPr id="6" name="Oval 5"/>
            <p:cNvSpPr/>
            <p:nvPr/>
          </p:nvSpPr>
          <p:spPr>
            <a:xfrm>
              <a:off x="5833641" y="607671"/>
              <a:ext cx="2801073" cy="1701478"/>
            </a:xfrm>
            <a:prstGeom prst="ellipse">
              <a:avLst/>
            </a:prstGeom>
            <a:solidFill>
              <a:schemeClr val="bg1"/>
            </a:solidFill>
            <a:ln>
              <a:solidFill>
                <a:srgbClr val="3559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p:cNvSpPr txBox="1"/>
            <p:nvPr/>
          </p:nvSpPr>
          <p:spPr>
            <a:xfrm>
              <a:off x="5752616" y="996745"/>
              <a:ext cx="2931290" cy="923330"/>
            </a:xfrm>
            <a:prstGeom prst="rect">
              <a:avLst/>
            </a:prstGeom>
            <a:noFill/>
          </p:spPr>
          <p:txBody>
            <a:bodyPr wrap="square" rtlCol="0">
              <a:spAutoFit/>
            </a:bodyPr>
            <a:lstStyle/>
            <a:p>
              <a:pPr algn="ctr"/>
              <a:r>
                <a:rPr lang="en-US" sz="5400" b="1" dirty="0" smtClean="0">
                  <a:ln>
                    <a:solidFill>
                      <a:sysClr val="windowText" lastClr="000000"/>
                    </a:solidFill>
                  </a:ln>
                  <a:latin typeface="Adobe Garamond Pro" panose="02020502060506020403" pitchFamily="18" charset="0"/>
                </a:rPr>
                <a:t>POWER</a:t>
              </a:r>
            </a:p>
          </p:txBody>
        </p:sp>
        <p:sp>
          <p:nvSpPr>
            <p:cNvPr id="4" name="TextBox 3"/>
            <p:cNvSpPr txBox="1"/>
            <p:nvPr/>
          </p:nvSpPr>
          <p:spPr>
            <a:xfrm>
              <a:off x="5752618" y="1621976"/>
              <a:ext cx="2994949" cy="461665"/>
            </a:xfrm>
            <a:prstGeom prst="rect">
              <a:avLst/>
            </a:prstGeom>
            <a:noFill/>
          </p:spPr>
          <p:txBody>
            <a:bodyPr wrap="square" rtlCol="0">
              <a:spAutoFit/>
            </a:bodyPr>
            <a:lstStyle/>
            <a:p>
              <a:pPr algn="ctr"/>
              <a:r>
                <a:rPr lang="en-US" sz="2400" b="1" dirty="0" smtClean="0">
                  <a:ln>
                    <a:solidFill>
                      <a:sysClr val="windowText" lastClr="000000"/>
                    </a:solidFill>
                  </a:ln>
                  <a:solidFill>
                    <a:srgbClr val="35594C"/>
                  </a:solidFill>
                  <a:latin typeface="Adobe Garamond Pro" panose="02020502060506020403" pitchFamily="18" charset="0"/>
                </a:rPr>
                <a:t>Of God</a:t>
              </a:r>
              <a:endParaRPr lang="en-US" sz="2400" b="1" dirty="0">
                <a:ln>
                  <a:solidFill>
                    <a:sysClr val="windowText" lastClr="000000"/>
                  </a:solidFill>
                </a:ln>
                <a:solidFill>
                  <a:srgbClr val="35594C"/>
                </a:solidFill>
                <a:latin typeface="Adobe Garamond Pro" panose="02020502060506020403" pitchFamily="18" charset="0"/>
              </a:endParaRPr>
            </a:p>
          </p:txBody>
        </p:sp>
        <p:sp>
          <p:nvSpPr>
            <p:cNvPr id="5" name="TextBox 4"/>
            <p:cNvSpPr txBox="1"/>
            <p:nvPr/>
          </p:nvSpPr>
          <p:spPr>
            <a:xfrm>
              <a:off x="5752617" y="787226"/>
              <a:ext cx="2994949" cy="461665"/>
            </a:xfrm>
            <a:prstGeom prst="rect">
              <a:avLst/>
            </a:prstGeom>
            <a:noFill/>
          </p:spPr>
          <p:txBody>
            <a:bodyPr wrap="square" rtlCol="0">
              <a:spAutoFit/>
            </a:bodyPr>
            <a:lstStyle/>
            <a:p>
              <a:pPr algn="ctr"/>
              <a:r>
                <a:rPr lang="en-US" sz="2400" b="1" dirty="0" smtClean="0">
                  <a:ln>
                    <a:solidFill>
                      <a:sysClr val="windowText" lastClr="000000"/>
                    </a:solidFill>
                  </a:ln>
                  <a:solidFill>
                    <a:srgbClr val="35594C"/>
                  </a:solidFill>
                  <a:latin typeface="Adobe Garamond Pro" panose="02020502060506020403" pitchFamily="18" charset="0"/>
                </a:rPr>
                <a:t>The</a:t>
              </a:r>
              <a:endParaRPr lang="en-US" sz="2400" b="1" dirty="0">
                <a:ln>
                  <a:solidFill>
                    <a:sysClr val="windowText" lastClr="000000"/>
                  </a:solidFill>
                </a:ln>
                <a:solidFill>
                  <a:srgbClr val="35594C"/>
                </a:solidFill>
                <a:latin typeface="Adobe Garamond Pro" panose="02020502060506020403" pitchFamily="18" charset="0"/>
              </a:endParaRPr>
            </a:p>
          </p:txBody>
        </p:sp>
      </p:grpSp>
      <p:sp>
        <p:nvSpPr>
          <p:cNvPr id="8" name="TextBox 7"/>
          <p:cNvSpPr txBox="1"/>
          <p:nvPr/>
        </p:nvSpPr>
        <p:spPr>
          <a:xfrm>
            <a:off x="0" y="0"/>
            <a:ext cx="9143999" cy="830997"/>
          </a:xfrm>
          <a:prstGeom prst="rect">
            <a:avLst/>
          </a:prstGeom>
          <a:noFill/>
        </p:spPr>
        <p:txBody>
          <a:bodyPr wrap="square" rtlCol="0">
            <a:spAutoFit/>
          </a:bodyPr>
          <a:lstStyle/>
          <a:p>
            <a:r>
              <a:rPr lang="en-US" sz="4800" b="1" dirty="0" smtClean="0">
                <a:ln>
                  <a:solidFill>
                    <a:sysClr val="windowText" lastClr="000000"/>
                  </a:solidFill>
                </a:ln>
                <a:solidFill>
                  <a:srgbClr val="35594C"/>
                </a:solidFill>
                <a:latin typeface="Adobe Garamond Pro" panose="02020502060506020403" pitchFamily="18" charset="0"/>
              </a:rPr>
              <a:t>Why Is This Important?</a:t>
            </a:r>
            <a:endParaRPr lang="en-US" sz="4800" b="1" dirty="0">
              <a:ln>
                <a:solidFill>
                  <a:sysClr val="windowText" lastClr="000000"/>
                </a:solidFill>
              </a:ln>
              <a:solidFill>
                <a:srgbClr val="35594C"/>
              </a:solidFill>
              <a:latin typeface="Adobe Garamond Pro" panose="02020502060506020403" pitchFamily="18" charset="0"/>
            </a:endParaRPr>
          </a:p>
        </p:txBody>
      </p:sp>
      <p:cxnSp>
        <p:nvCxnSpPr>
          <p:cNvPr id="10" name="Straight Connector 9"/>
          <p:cNvCxnSpPr/>
          <p:nvPr/>
        </p:nvCxnSpPr>
        <p:spPr>
          <a:xfrm>
            <a:off x="0" y="746567"/>
            <a:ext cx="9143999" cy="0"/>
          </a:xfrm>
          <a:prstGeom prst="line">
            <a:avLst/>
          </a:prstGeom>
          <a:ln w="38100">
            <a:solidFill>
              <a:srgbClr val="35594C"/>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 y="819387"/>
            <a:ext cx="9143999" cy="5078313"/>
          </a:xfrm>
          <a:prstGeom prst="rect">
            <a:avLst/>
          </a:prstGeom>
          <a:noFill/>
        </p:spPr>
        <p:txBody>
          <a:bodyPr wrap="square" rtlCol="0">
            <a:spAutoFit/>
          </a:bodyPr>
          <a:lstStyle/>
          <a:p>
            <a:r>
              <a:rPr lang="en-US" sz="3600" dirty="0" smtClean="0">
                <a:latin typeface="Adobe Garamond Pro" panose="02020502060506020403" pitchFamily="18" charset="0"/>
              </a:rPr>
              <a:t>1 Corinthians 6:14 “</a:t>
            </a:r>
            <a:r>
              <a:rPr lang="en-US" sz="3600" dirty="0" smtClean="0">
                <a:latin typeface="Adobe Garamond Pro" panose="02020502060506020403" pitchFamily="18" charset="0"/>
              </a:rPr>
              <a:t>Now God has not only raised the Lord, but will also raise us up through His power”</a:t>
            </a:r>
          </a:p>
          <a:p>
            <a:endParaRPr lang="en-US" sz="3200" dirty="0">
              <a:ln>
                <a:solidFill>
                  <a:sysClr val="windowText" lastClr="000000"/>
                </a:solidFill>
              </a:ln>
              <a:latin typeface="Adobe Garamond Pro" panose="02020502060506020403" pitchFamily="18" charset="0"/>
            </a:endParaRPr>
          </a:p>
          <a:p>
            <a:r>
              <a:rPr lang="en-US" sz="3600" dirty="0" smtClean="0">
                <a:latin typeface="Adobe Garamond Pro" panose="02020502060506020403" pitchFamily="18" charset="0"/>
              </a:rPr>
              <a:t>1 Corinthians 15:42-43 “</a:t>
            </a:r>
            <a:r>
              <a:rPr lang="en-US" sz="3600" dirty="0" smtClean="0">
                <a:latin typeface="Adobe Garamond Pro" panose="02020502060506020403" pitchFamily="18" charset="0"/>
              </a:rPr>
              <a:t>So also is the resurrection of the dead. It is sown a perishable body, it is raised an imperishable body; it is sown in dishonor, it is raised in glory; it is sown in weakness, it is raised in power</a:t>
            </a:r>
            <a:r>
              <a:rPr lang="en-US" sz="3600" dirty="0" smtClean="0">
                <a:latin typeface="Adobe Garamond Pro" panose="02020502060506020403" pitchFamily="18" charset="0"/>
              </a:rPr>
              <a:t>”</a:t>
            </a:r>
            <a:endParaRPr lang="en-US" sz="3600" dirty="0" smtClean="0">
              <a:latin typeface="Adobe Garamond Pro" panose="02020502060506020403" pitchFamily="18" charset="0"/>
            </a:endParaRPr>
          </a:p>
        </p:txBody>
      </p:sp>
    </p:spTree>
    <p:extLst>
      <p:ext uri="{BB962C8B-B14F-4D97-AF65-F5344CB8AC3E}">
        <p14:creationId xmlns:p14="http://schemas.microsoft.com/office/powerpoint/2010/main" val="39301939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5400000">
            <a:off x="1143000" y="-1143000"/>
            <a:ext cx="6858000" cy="9144000"/>
          </a:xfrm>
          <a:prstGeom prst="rect">
            <a:avLst/>
          </a:prstGeom>
        </p:spPr>
      </p:pic>
      <p:grpSp>
        <p:nvGrpSpPr>
          <p:cNvPr id="7" name="Group 6"/>
          <p:cNvGrpSpPr/>
          <p:nvPr/>
        </p:nvGrpSpPr>
        <p:grpSpPr>
          <a:xfrm>
            <a:off x="6149049" y="5087073"/>
            <a:ext cx="2994951" cy="1701478"/>
            <a:chOff x="5752616" y="607671"/>
            <a:chExt cx="2994951" cy="1701478"/>
          </a:xfrm>
        </p:grpSpPr>
        <p:sp>
          <p:nvSpPr>
            <p:cNvPr id="6" name="Oval 5"/>
            <p:cNvSpPr/>
            <p:nvPr/>
          </p:nvSpPr>
          <p:spPr>
            <a:xfrm>
              <a:off x="5833641" y="607671"/>
              <a:ext cx="2801073" cy="1701478"/>
            </a:xfrm>
            <a:prstGeom prst="ellipse">
              <a:avLst/>
            </a:prstGeom>
            <a:solidFill>
              <a:schemeClr val="bg1"/>
            </a:solidFill>
            <a:ln>
              <a:solidFill>
                <a:srgbClr val="3559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p:cNvSpPr txBox="1"/>
            <p:nvPr/>
          </p:nvSpPr>
          <p:spPr>
            <a:xfrm>
              <a:off x="5752616" y="996745"/>
              <a:ext cx="2931290" cy="923330"/>
            </a:xfrm>
            <a:prstGeom prst="rect">
              <a:avLst/>
            </a:prstGeom>
            <a:noFill/>
          </p:spPr>
          <p:txBody>
            <a:bodyPr wrap="square" rtlCol="0">
              <a:spAutoFit/>
            </a:bodyPr>
            <a:lstStyle/>
            <a:p>
              <a:pPr algn="ctr"/>
              <a:r>
                <a:rPr lang="en-US" sz="5400" b="1" dirty="0" smtClean="0">
                  <a:ln>
                    <a:solidFill>
                      <a:sysClr val="windowText" lastClr="000000"/>
                    </a:solidFill>
                  </a:ln>
                  <a:latin typeface="Adobe Garamond Pro" panose="02020502060506020403" pitchFamily="18" charset="0"/>
                </a:rPr>
                <a:t>POWER</a:t>
              </a:r>
            </a:p>
          </p:txBody>
        </p:sp>
        <p:sp>
          <p:nvSpPr>
            <p:cNvPr id="4" name="TextBox 3"/>
            <p:cNvSpPr txBox="1"/>
            <p:nvPr/>
          </p:nvSpPr>
          <p:spPr>
            <a:xfrm>
              <a:off x="5752618" y="1621976"/>
              <a:ext cx="2994949" cy="461665"/>
            </a:xfrm>
            <a:prstGeom prst="rect">
              <a:avLst/>
            </a:prstGeom>
            <a:noFill/>
          </p:spPr>
          <p:txBody>
            <a:bodyPr wrap="square" rtlCol="0">
              <a:spAutoFit/>
            </a:bodyPr>
            <a:lstStyle/>
            <a:p>
              <a:pPr algn="ctr"/>
              <a:r>
                <a:rPr lang="en-US" sz="2400" b="1" dirty="0" smtClean="0">
                  <a:ln>
                    <a:solidFill>
                      <a:sysClr val="windowText" lastClr="000000"/>
                    </a:solidFill>
                  </a:ln>
                  <a:solidFill>
                    <a:srgbClr val="35594C"/>
                  </a:solidFill>
                  <a:latin typeface="Adobe Garamond Pro" panose="02020502060506020403" pitchFamily="18" charset="0"/>
                </a:rPr>
                <a:t>Of God</a:t>
              </a:r>
              <a:endParaRPr lang="en-US" sz="2400" b="1" dirty="0">
                <a:ln>
                  <a:solidFill>
                    <a:sysClr val="windowText" lastClr="000000"/>
                  </a:solidFill>
                </a:ln>
                <a:solidFill>
                  <a:srgbClr val="35594C"/>
                </a:solidFill>
                <a:latin typeface="Adobe Garamond Pro" panose="02020502060506020403" pitchFamily="18" charset="0"/>
              </a:endParaRPr>
            </a:p>
          </p:txBody>
        </p:sp>
        <p:sp>
          <p:nvSpPr>
            <p:cNvPr id="5" name="TextBox 4"/>
            <p:cNvSpPr txBox="1"/>
            <p:nvPr/>
          </p:nvSpPr>
          <p:spPr>
            <a:xfrm>
              <a:off x="5752617" y="787226"/>
              <a:ext cx="2994949" cy="461665"/>
            </a:xfrm>
            <a:prstGeom prst="rect">
              <a:avLst/>
            </a:prstGeom>
            <a:noFill/>
          </p:spPr>
          <p:txBody>
            <a:bodyPr wrap="square" rtlCol="0">
              <a:spAutoFit/>
            </a:bodyPr>
            <a:lstStyle/>
            <a:p>
              <a:pPr algn="ctr"/>
              <a:r>
                <a:rPr lang="en-US" sz="2400" b="1" dirty="0" smtClean="0">
                  <a:ln>
                    <a:solidFill>
                      <a:sysClr val="windowText" lastClr="000000"/>
                    </a:solidFill>
                  </a:ln>
                  <a:solidFill>
                    <a:srgbClr val="35594C"/>
                  </a:solidFill>
                  <a:latin typeface="Adobe Garamond Pro" panose="02020502060506020403" pitchFamily="18" charset="0"/>
                </a:rPr>
                <a:t>The</a:t>
              </a:r>
              <a:endParaRPr lang="en-US" sz="2400" b="1" dirty="0">
                <a:ln>
                  <a:solidFill>
                    <a:sysClr val="windowText" lastClr="000000"/>
                  </a:solidFill>
                </a:ln>
                <a:solidFill>
                  <a:srgbClr val="35594C"/>
                </a:solidFill>
                <a:latin typeface="Adobe Garamond Pro" panose="02020502060506020403" pitchFamily="18" charset="0"/>
              </a:endParaRPr>
            </a:p>
          </p:txBody>
        </p:sp>
      </p:grpSp>
      <p:sp>
        <p:nvSpPr>
          <p:cNvPr id="8" name="TextBox 7"/>
          <p:cNvSpPr txBox="1"/>
          <p:nvPr/>
        </p:nvSpPr>
        <p:spPr>
          <a:xfrm>
            <a:off x="0" y="0"/>
            <a:ext cx="9143999" cy="830997"/>
          </a:xfrm>
          <a:prstGeom prst="rect">
            <a:avLst/>
          </a:prstGeom>
          <a:noFill/>
        </p:spPr>
        <p:txBody>
          <a:bodyPr wrap="square" rtlCol="0">
            <a:spAutoFit/>
          </a:bodyPr>
          <a:lstStyle/>
          <a:p>
            <a:r>
              <a:rPr lang="en-US" sz="4800" b="1" dirty="0" smtClean="0">
                <a:ln>
                  <a:solidFill>
                    <a:sysClr val="windowText" lastClr="000000"/>
                  </a:solidFill>
                </a:ln>
                <a:solidFill>
                  <a:srgbClr val="35594C"/>
                </a:solidFill>
                <a:latin typeface="Adobe Garamond Pro" panose="02020502060506020403" pitchFamily="18" charset="0"/>
              </a:rPr>
              <a:t>Why Is This Important?</a:t>
            </a:r>
            <a:endParaRPr lang="en-US" sz="4800" b="1" dirty="0">
              <a:ln>
                <a:solidFill>
                  <a:sysClr val="windowText" lastClr="000000"/>
                </a:solidFill>
              </a:ln>
              <a:solidFill>
                <a:srgbClr val="35594C"/>
              </a:solidFill>
              <a:latin typeface="Adobe Garamond Pro" panose="02020502060506020403" pitchFamily="18" charset="0"/>
            </a:endParaRPr>
          </a:p>
        </p:txBody>
      </p:sp>
      <p:cxnSp>
        <p:nvCxnSpPr>
          <p:cNvPr id="10" name="Straight Connector 9"/>
          <p:cNvCxnSpPr/>
          <p:nvPr/>
        </p:nvCxnSpPr>
        <p:spPr>
          <a:xfrm>
            <a:off x="0" y="746567"/>
            <a:ext cx="9143999" cy="0"/>
          </a:xfrm>
          <a:prstGeom prst="line">
            <a:avLst/>
          </a:prstGeom>
          <a:ln w="38100">
            <a:solidFill>
              <a:srgbClr val="35594C"/>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 y="819387"/>
            <a:ext cx="9143999" cy="4462760"/>
          </a:xfrm>
          <a:prstGeom prst="rect">
            <a:avLst/>
          </a:prstGeom>
          <a:noFill/>
        </p:spPr>
        <p:txBody>
          <a:bodyPr wrap="square" rtlCol="0">
            <a:spAutoFit/>
          </a:bodyPr>
          <a:lstStyle/>
          <a:p>
            <a:r>
              <a:rPr lang="en-US" sz="3600" dirty="0" smtClean="0">
                <a:latin typeface="Adobe Garamond Pro" panose="02020502060506020403" pitchFamily="18" charset="0"/>
              </a:rPr>
              <a:t>1 Corinthians 15:57 “</a:t>
            </a:r>
            <a:r>
              <a:rPr lang="en-US" sz="3600" dirty="0" smtClean="0">
                <a:latin typeface="Adobe Garamond Pro" panose="02020502060506020403" pitchFamily="18" charset="0"/>
              </a:rPr>
              <a:t>but thanks be to God, who gives us the victory through our Lord Jesus Christ.”</a:t>
            </a:r>
          </a:p>
          <a:p>
            <a:endParaRPr lang="en-US" sz="3200" dirty="0">
              <a:ln>
                <a:solidFill>
                  <a:sysClr val="windowText" lastClr="000000"/>
                </a:solidFill>
              </a:ln>
              <a:latin typeface="Adobe Garamond Pro" panose="02020502060506020403" pitchFamily="18" charset="0"/>
            </a:endParaRPr>
          </a:p>
          <a:p>
            <a:r>
              <a:rPr lang="en-US" sz="3600" dirty="0" smtClean="0">
                <a:latin typeface="Adobe Garamond Pro" panose="02020502060506020403" pitchFamily="18" charset="0"/>
              </a:rPr>
              <a:t>Philippians 3:21“</a:t>
            </a:r>
            <a:r>
              <a:rPr lang="en-US" sz="3600" dirty="0" smtClean="0">
                <a:latin typeface="Adobe Garamond Pro" panose="02020502060506020403" pitchFamily="18" charset="0"/>
              </a:rPr>
              <a:t>who will transform the body of our humble state into conformity with the body of His glory, by the exertion of the power that He has even to subject all things to Himself.</a:t>
            </a:r>
            <a:r>
              <a:rPr lang="en-US" sz="3600" dirty="0" smtClean="0">
                <a:latin typeface="Adobe Garamond Pro" panose="02020502060506020403" pitchFamily="18" charset="0"/>
              </a:rPr>
              <a:t>”</a:t>
            </a:r>
            <a:endParaRPr lang="en-US" sz="3600" dirty="0" smtClean="0">
              <a:latin typeface="Adobe Garamond Pro" panose="02020502060506020403" pitchFamily="18" charset="0"/>
            </a:endParaRPr>
          </a:p>
        </p:txBody>
      </p:sp>
    </p:spTree>
    <p:extLst>
      <p:ext uri="{BB962C8B-B14F-4D97-AF65-F5344CB8AC3E}">
        <p14:creationId xmlns:p14="http://schemas.microsoft.com/office/powerpoint/2010/main" val="21912739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fade">
                                      <p:cBhvr>
                                        <p:cTn id="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50248"/>
          <a:stretch/>
        </p:blipFill>
        <p:spPr>
          <a:xfrm rot="5400000">
            <a:off x="3315516" y="-2265111"/>
            <a:ext cx="2562162" cy="8174620"/>
          </a:xfrm>
          <a:prstGeom prst="rect">
            <a:avLst/>
          </a:prstGeom>
        </p:spPr>
      </p:pic>
      <p:sp>
        <p:nvSpPr>
          <p:cNvPr id="5" name="TextBox 4"/>
          <p:cNvSpPr txBox="1"/>
          <p:nvPr/>
        </p:nvSpPr>
        <p:spPr>
          <a:xfrm>
            <a:off x="509288" y="934803"/>
            <a:ext cx="8174620" cy="1785104"/>
          </a:xfrm>
          <a:prstGeom prst="rect">
            <a:avLst/>
          </a:prstGeom>
          <a:noFill/>
        </p:spPr>
        <p:txBody>
          <a:bodyPr wrap="square" rtlCol="0">
            <a:spAutoFit/>
          </a:bodyPr>
          <a:lstStyle/>
          <a:p>
            <a:pPr algn="ctr"/>
            <a:r>
              <a:rPr lang="en-US" sz="11000" b="1" dirty="0" smtClean="0">
                <a:ln>
                  <a:solidFill>
                    <a:sysClr val="windowText" lastClr="000000"/>
                  </a:solidFill>
                </a:ln>
                <a:latin typeface="Adobe Garamond Pro" panose="02020502060506020403" pitchFamily="18" charset="0"/>
              </a:rPr>
              <a:t>POWER</a:t>
            </a:r>
          </a:p>
        </p:txBody>
      </p:sp>
      <p:sp>
        <p:nvSpPr>
          <p:cNvPr id="6" name="TextBox 5"/>
          <p:cNvSpPr txBox="1"/>
          <p:nvPr/>
        </p:nvSpPr>
        <p:spPr>
          <a:xfrm>
            <a:off x="509286" y="2272280"/>
            <a:ext cx="8174621" cy="830997"/>
          </a:xfrm>
          <a:prstGeom prst="rect">
            <a:avLst/>
          </a:prstGeom>
          <a:noFill/>
        </p:spPr>
        <p:txBody>
          <a:bodyPr wrap="square" rtlCol="0">
            <a:spAutoFit/>
          </a:bodyPr>
          <a:lstStyle/>
          <a:p>
            <a:pPr algn="ctr"/>
            <a:r>
              <a:rPr lang="en-US" sz="4800" b="1" dirty="0" smtClean="0">
                <a:ln>
                  <a:solidFill>
                    <a:sysClr val="windowText" lastClr="000000"/>
                  </a:solidFill>
                </a:ln>
                <a:solidFill>
                  <a:srgbClr val="35594C"/>
                </a:solidFill>
                <a:latin typeface="Adobe Garamond Pro" panose="02020502060506020403" pitchFamily="18" charset="0"/>
              </a:rPr>
              <a:t>Of God</a:t>
            </a:r>
            <a:endParaRPr lang="en-US" sz="4800" b="1" dirty="0">
              <a:ln>
                <a:solidFill>
                  <a:sysClr val="windowText" lastClr="000000"/>
                </a:solidFill>
              </a:ln>
              <a:solidFill>
                <a:srgbClr val="35594C"/>
              </a:solidFill>
              <a:latin typeface="Adobe Garamond Pro" panose="02020502060506020403" pitchFamily="18" charset="0"/>
            </a:endParaRPr>
          </a:p>
        </p:txBody>
      </p:sp>
      <p:sp>
        <p:nvSpPr>
          <p:cNvPr id="7" name="TextBox 6"/>
          <p:cNvSpPr txBox="1"/>
          <p:nvPr/>
        </p:nvSpPr>
        <p:spPr>
          <a:xfrm>
            <a:off x="509287" y="541117"/>
            <a:ext cx="8174620" cy="830997"/>
          </a:xfrm>
          <a:prstGeom prst="rect">
            <a:avLst/>
          </a:prstGeom>
          <a:noFill/>
        </p:spPr>
        <p:txBody>
          <a:bodyPr wrap="square" rtlCol="0">
            <a:spAutoFit/>
          </a:bodyPr>
          <a:lstStyle/>
          <a:p>
            <a:pPr algn="ctr"/>
            <a:r>
              <a:rPr lang="en-US" sz="4800" b="1" dirty="0" smtClean="0">
                <a:ln>
                  <a:solidFill>
                    <a:sysClr val="windowText" lastClr="000000"/>
                  </a:solidFill>
                </a:ln>
                <a:solidFill>
                  <a:srgbClr val="35594C"/>
                </a:solidFill>
                <a:latin typeface="Adobe Garamond Pro" panose="02020502060506020403" pitchFamily="18" charset="0"/>
              </a:rPr>
              <a:t>The</a:t>
            </a:r>
            <a:endParaRPr lang="en-US" sz="4800" b="1" dirty="0">
              <a:ln>
                <a:solidFill>
                  <a:sysClr val="windowText" lastClr="000000"/>
                </a:solidFill>
              </a:ln>
              <a:solidFill>
                <a:srgbClr val="35594C"/>
              </a:solidFill>
              <a:latin typeface="Adobe Garamond Pro" panose="02020502060506020403" pitchFamily="18" charset="0"/>
            </a:endParaRPr>
          </a:p>
        </p:txBody>
      </p:sp>
      <p:sp>
        <p:nvSpPr>
          <p:cNvPr id="8" name="TextBox 7"/>
          <p:cNvSpPr txBox="1"/>
          <p:nvPr/>
        </p:nvSpPr>
        <p:spPr>
          <a:xfrm>
            <a:off x="509285" y="3226387"/>
            <a:ext cx="8174621" cy="2308324"/>
          </a:xfrm>
          <a:prstGeom prst="rect">
            <a:avLst/>
          </a:prstGeom>
          <a:noFill/>
        </p:spPr>
        <p:txBody>
          <a:bodyPr wrap="square" rtlCol="0">
            <a:spAutoFit/>
          </a:bodyPr>
          <a:lstStyle/>
          <a:p>
            <a:pPr algn="ctr"/>
            <a:r>
              <a:rPr lang="en-US" sz="4800" b="1" dirty="0" smtClean="0">
                <a:ln>
                  <a:solidFill>
                    <a:sysClr val="windowText" lastClr="000000"/>
                  </a:solidFill>
                </a:ln>
                <a:solidFill>
                  <a:schemeClr val="bg1"/>
                </a:solidFill>
                <a:latin typeface="Adobe Garamond Pro" panose="02020502060506020403" pitchFamily="18" charset="0"/>
              </a:rPr>
              <a:t>Have You Been Obedient?</a:t>
            </a:r>
          </a:p>
          <a:p>
            <a:pPr algn="ctr"/>
            <a:endParaRPr lang="en-US" sz="4800" b="1" dirty="0" smtClean="0">
              <a:ln>
                <a:solidFill>
                  <a:sysClr val="windowText" lastClr="000000"/>
                </a:solidFill>
              </a:ln>
              <a:solidFill>
                <a:schemeClr val="bg1"/>
              </a:solidFill>
              <a:latin typeface="Adobe Garamond Pro" panose="02020502060506020403" pitchFamily="18" charset="0"/>
            </a:endParaRPr>
          </a:p>
          <a:p>
            <a:pPr algn="ctr"/>
            <a:r>
              <a:rPr lang="en-US" sz="4800" b="1" dirty="0" smtClean="0">
                <a:ln>
                  <a:solidFill>
                    <a:sysClr val="windowText" lastClr="000000"/>
                  </a:solidFill>
                </a:ln>
                <a:solidFill>
                  <a:schemeClr val="bg1"/>
                </a:solidFill>
                <a:latin typeface="Adobe Garamond Pro" panose="02020502060506020403" pitchFamily="18" charset="0"/>
              </a:rPr>
              <a:t>Have You Remained Obedient?</a:t>
            </a:r>
          </a:p>
        </p:txBody>
      </p:sp>
    </p:spTree>
    <p:extLst>
      <p:ext uri="{BB962C8B-B14F-4D97-AF65-F5344CB8AC3E}">
        <p14:creationId xmlns:p14="http://schemas.microsoft.com/office/powerpoint/2010/main" val="38829778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50248"/>
          <a:stretch/>
        </p:blipFill>
        <p:spPr>
          <a:xfrm rot="5400000">
            <a:off x="3315516" y="-2265111"/>
            <a:ext cx="2562162" cy="8174620"/>
          </a:xfrm>
          <a:prstGeom prst="rect">
            <a:avLst/>
          </a:prstGeom>
        </p:spPr>
      </p:pic>
      <p:sp>
        <p:nvSpPr>
          <p:cNvPr id="5" name="TextBox 4"/>
          <p:cNvSpPr txBox="1"/>
          <p:nvPr/>
        </p:nvSpPr>
        <p:spPr>
          <a:xfrm>
            <a:off x="509288" y="934803"/>
            <a:ext cx="8174620" cy="1785104"/>
          </a:xfrm>
          <a:prstGeom prst="rect">
            <a:avLst/>
          </a:prstGeom>
          <a:noFill/>
        </p:spPr>
        <p:txBody>
          <a:bodyPr wrap="square" rtlCol="0">
            <a:spAutoFit/>
          </a:bodyPr>
          <a:lstStyle/>
          <a:p>
            <a:pPr algn="ctr"/>
            <a:r>
              <a:rPr lang="en-US" sz="11000" b="1" dirty="0" smtClean="0">
                <a:ln>
                  <a:solidFill>
                    <a:sysClr val="windowText" lastClr="000000"/>
                  </a:solidFill>
                </a:ln>
                <a:latin typeface="Adobe Garamond Pro" panose="02020502060506020403" pitchFamily="18" charset="0"/>
              </a:rPr>
              <a:t>POWER</a:t>
            </a:r>
          </a:p>
        </p:txBody>
      </p:sp>
      <p:sp>
        <p:nvSpPr>
          <p:cNvPr id="6" name="TextBox 5"/>
          <p:cNvSpPr txBox="1"/>
          <p:nvPr/>
        </p:nvSpPr>
        <p:spPr>
          <a:xfrm>
            <a:off x="509286" y="2272280"/>
            <a:ext cx="8174621" cy="830997"/>
          </a:xfrm>
          <a:prstGeom prst="rect">
            <a:avLst/>
          </a:prstGeom>
          <a:noFill/>
        </p:spPr>
        <p:txBody>
          <a:bodyPr wrap="square" rtlCol="0">
            <a:spAutoFit/>
          </a:bodyPr>
          <a:lstStyle/>
          <a:p>
            <a:pPr algn="ctr"/>
            <a:r>
              <a:rPr lang="en-US" sz="4800" b="1" dirty="0" smtClean="0">
                <a:ln>
                  <a:solidFill>
                    <a:sysClr val="windowText" lastClr="000000"/>
                  </a:solidFill>
                </a:ln>
                <a:solidFill>
                  <a:srgbClr val="35594C"/>
                </a:solidFill>
                <a:latin typeface="Adobe Garamond Pro" panose="02020502060506020403" pitchFamily="18" charset="0"/>
              </a:rPr>
              <a:t>Of God</a:t>
            </a:r>
            <a:endParaRPr lang="en-US" sz="4800" b="1" dirty="0">
              <a:ln>
                <a:solidFill>
                  <a:sysClr val="windowText" lastClr="000000"/>
                </a:solidFill>
              </a:ln>
              <a:solidFill>
                <a:srgbClr val="35594C"/>
              </a:solidFill>
              <a:latin typeface="Adobe Garamond Pro" panose="02020502060506020403" pitchFamily="18" charset="0"/>
            </a:endParaRPr>
          </a:p>
        </p:txBody>
      </p:sp>
      <p:sp>
        <p:nvSpPr>
          <p:cNvPr id="7" name="TextBox 6"/>
          <p:cNvSpPr txBox="1"/>
          <p:nvPr/>
        </p:nvSpPr>
        <p:spPr>
          <a:xfrm>
            <a:off x="509287" y="541117"/>
            <a:ext cx="8174620" cy="830997"/>
          </a:xfrm>
          <a:prstGeom prst="rect">
            <a:avLst/>
          </a:prstGeom>
          <a:noFill/>
        </p:spPr>
        <p:txBody>
          <a:bodyPr wrap="square" rtlCol="0">
            <a:spAutoFit/>
          </a:bodyPr>
          <a:lstStyle/>
          <a:p>
            <a:pPr algn="ctr"/>
            <a:r>
              <a:rPr lang="en-US" sz="4800" b="1" dirty="0" smtClean="0">
                <a:ln>
                  <a:solidFill>
                    <a:sysClr val="windowText" lastClr="000000"/>
                  </a:solidFill>
                </a:ln>
                <a:solidFill>
                  <a:srgbClr val="35594C"/>
                </a:solidFill>
                <a:latin typeface="Adobe Garamond Pro" panose="02020502060506020403" pitchFamily="18" charset="0"/>
              </a:rPr>
              <a:t>The</a:t>
            </a:r>
            <a:endParaRPr lang="en-US" sz="4800" b="1" dirty="0">
              <a:ln>
                <a:solidFill>
                  <a:sysClr val="windowText" lastClr="000000"/>
                </a:solidFill>
              </a:ln>
              <a:solidFill>
                <a:srgbClr val="35594C"/>
              </a:solidFill>
              <a:latin typeface="Adobe Garamond Pro" panose="02020502060506020403" pitchFamily="18" charset="0"/>
            </a:endParaRPr>
          </a:p>
        </p:txBody>
      </p:sp>
    </p:spTree>
    <p:extLst>
      <p:ext uri="{BB962C8B-B14F-4D97-AF65-F5344CB8AC3E}">
        <p14:creationId xmlns:p14="http://schemas.microsoft.com/office/powerpoint/2010/main" val="5393375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5400000">
            <a:off x="1143000" y="-1143000"/>
            <a:ext cx="6858000" cy="9144000"/>
          </a:xfrm>
          <a:prstGeom prst="rect">
            <a:avLst/>
          </a:prstGeom>
        </p:spPr>
      </p:pic>
      <p:grpSp>
        <p:nvGrpSpPr>
          <p:cNvPr id="7" name="Group 6"/>
          <p:cNvGrpSpPr/>
          <p:nvPr/>
        </p:nvGrpSpPr>
        <p:grpSpPr>
          <a:xfrm>
            <a:off x="6149049" y="5087073"/>
            <a:ext cx="2994951" cy="1701478"/>
            <a:chOff x="5752616" y="607671"/>
            <a:chExt cx="2994951" cy="1701478"/>
          </a:xfrm>
        </p:grpSpPr>
        <p:sp>
          <p:nvSpPr>
            <p:cNvPr id="6" name="Oval 5"/>
            <p:cNvSpPr/>
            <p:nvPr/>
          </p:nvSpPr>
          <p:spPr>
            <a:xfrm>
              <a:off x="5833641" y="607671"/>
              <a:ext cx="2801073" cy="1701478"/>
            </a:xfrm>
            <a:prstGeom prst="ellipse">
              <a:avLst/>
            </a:prstGeom>
            <a:solidFill>
              <a:schemeClr val="bg1"/>
            </a:solidFill>
            <a:ln>
              <a:solidFill>
                <a:srgbClr val="3559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p:cNvSpPr txBox="1"/>
            <p:nvPr/>
          </p:nvSpPr>
          <p:spPr>
            <a:xfrm>
              <a:off x="5752616" y="996745"/>
              <a:ext cx="2931290" cy="923330"/>
            </a:xfrm>
            <a:prstGeom prst="rect">
              <a:avLst/>
            </a:prstGeom>
            <a:noFill/>
          </p:spPr>
          <p:txBody>
            <a:bodyPr wrap="square" rtlCol="0">
              <a:spAutoFit/>
            </a:bodyPr>
            <a:lstStyle/>
            <a:p>
              <a:pPr algn="ctr"/>
              <a:r>
                <a:rPr lang="en-US" sz="5400" b="1" dirty="0" smtClean="0">
                  <a:ln>
                    <a:solidFill>
                      <a:sysClr val="windowText" lastClr="000000"/>
                    </a:solidFill>
                  </a:ln>
                  <a:latin typeface="Adobe Garamond Pro" panose="02020502060506020403" pitchFamily="18" charset="0"/>
                </a:rPr>
                <a:t>POWER</a:t>
              </a:r>
            </a:p>
          </p:txBody>
        </p:sp>
        <p:sp>
          <p:nvSpPr>
            <p:cNvPr id="4" name="TextBox 3"/>
            <p:cNvSpPr txBox="1"/>
            <p:nvPr/>
          </p:nvSpPr>
          <p:spPr>
            <a:xfrm>
              <a:off x="5752618" y="1621976"/>
              <a:ext cx="2994949" cy="461665"/>
            </a:xfrm>
            <a:prstGeom prst="rect">
              <a:avLst/>
            </a:prstGeom>
            <a:noFill/>
          </p:spPr>
          <p:txBody>
            <a:bodyPr wrap="square" rtlCol="0">
              <a:spAutoFit/>
            </a:bodyPr>
            <a:lstStyle/>
            <a:p>
              <a:pPr algn="ctr"/>
              <a:r>
                <a:rPr lang="en-US" sz="2400" b="1" dirty="0" smtClean="0">
                  <a:ln>
                    <a:solidFill>
                      <a:sysClr val="windowText" lastClr="000000"/>
                    </a:solidFill>
                  </a:ln>
                  <a:solidFill>
                    <a:srgbClr val="35594C"/>
                  </a:solidFill>
                  <a:latin typeface="Adobe Garamond Pro" panose="02020502060506020403" pitchFamily="18" charset="0"/>
                </a:rPr>
                <a:t>Of God</a:t>
              </a:r>
              <a:endParaRPr lang="en-US" sz="2400" b="1" dirty="0">
                <a:ln>
                  <a:solidFill>
                    <a:sysClr val="windowText" lastClr="000000"/>
                  </a:solidFill>
                </a:ln>
                <a:solidFill>
                  <a:srgbClr val="35594C"/>
                </a:solidFill>
                <a:latin typeface="Adobe Garamond Pro" panose="02020502060506020403" pitchFamily="18" charset="0"/>
              </a:endParaRPr>
            </a:p>
          </p:txBody>
        </p:sp>
        <p:sp>
          <p:nvSpPr>
            <p:cNvPr id="5" name="TextBox 4"/>
            <p:cNvSpPr txBox="1"/>
            <p:nvPr/>
          </p:nvSpPr>
          <p:spPr>
            <a:xfrm>
              <a:off x="5752617" y="787226"/>
              <a:ext cx="2994949" cy="461665"/>
            </a:xfrm>
            <a:prstGeom prst="rect">
              <a:avLst/>
            </a:prstGeom>
            <a:noFill/>
          </p:spPr>
          <p:txBody>
            <a:bodyPr wrap="square" rtlCol="0">
              <a:spAutoFit/>
            </a:bodyPr>
            <a:lstStyle/>
            <a:p>
              <a:pPr algn="ctr"/>
              <a:r>
                <a:rPr lang="en-US" sz="2400" b="1" dirty="0" smtClean="0">
                  <a:ln>
                    <a:solidFill>
                      <a:sysClr val="windowText" lastClr="000000"/>
                    </a:solidFill>
                  </a:ln>
                  <a:solidFill>
                    <a:srgbClr val="35594C"/>
                  </a:solidFill>
                  <a:latin typeface="Adobe Garamond Pro" panose="02020502060506020403" pitchFamily="18" charset="0"/>
                </a:rPr>
                <a:t>The</a:t>
              </a:r>
              <a:endParaRPr lang="en-US" sz="2400" b="1" dirty="0">
                <a:ln>
                  <a:solidFill>
                    <a:sysClr val="windowText" lastClr="000000"/>
                  </a:solidFill>
                </a:ln>
                <a:solidFill>
                  <a:srgbClr val="35594C"/>
                </a:solidFill>
                <a:latin typeface="Adobe Garamond Pro" panose="02020502060506020403" pitchFamily="18" charset="0"/>
              </a:endParaRPr>
            </a:p>
          </p:txBody>
        </p:sp>
      </p:grpSp>
      <p:sp>
        <p:nvSpPr>
          <p:cNvPr id="8" name="TextBox 7"/>
          <p:cNvSpPr txBox="1"/>
          <p:nvPr/>
        </p:nvSpPr>
        <p:spPr>
          <a:xfrm>
            <a:off x="0" y="0"/>
            <a:ext cx="9143999" cy="830997"/>
          </a:xfrm>
          <a:prstGeom prst="rect">
            <a:avLst/>
          </a:prstGeom>
          <a:noFill/>
        </p:spPr>
        <p:txBody>
          <a:bodyPr wrap="square" rtlCol="0">
            <a:spAutoFit/>
          </a:bodyPr>
          <a:lstStyle/>
          <a:p>
            <a:r>
              <a:rPr lang="en-US" sz="4800" b="1" dirty="0" smtClean="0">
                <a:ln>
                  <a:solidFill>
                    <a:sysClr val="windowText" lastClr="000000"/>
                  </a:solidFill>
                </a:ln>
                <a:solidFill>
                  <a:srgbClr val="35594C"/>
                </a:solidFill>
                <a:latin typeface="Adobe Garamond Pro" panose="02020502060506020403" pitchFamily="18" charset="0"/>
              </a:rPr>
              <a:t>The Natural World</a:t>
            </a:r>
            <a:endParaRPr lang="en-US" sz="4800" b="1" dirty="0">
              <a:ln>
                <a:solidFill>
                  <a:sysClr val="windowText" lastClr="000000"/>
                </a:solidFill>
              </a:ln>
              <a:solidFill>
                <a:srgbClr val="35594C"/>
              </a:solidFill>
              <a:latin typeface="Adobe Garamond Pro" panose="02020502060506020403" pitchFamily="18" charset="0"/>
            </a:endParaRPr>
          </a:p>
        </p:txBody>
      </p:sp>
      <p:cxnSp>
        <p:nvCxnSpPr>
          <p:cNvPr id="10" name="Straight Connector 9"/>
          <p:cNvCxnSpPr/>
          <p:nvPr/>
        </p:nvCxnSpPr>
        <p:spPr>
          <a:xfrm>
            <a:off x="0" y="746567"/>
            <a:ext cx="9143999" cy="0"/>
          </a:xfrm>
          <a:prstGeom prst="line">
            <a:avLst/>
          </a:prstGeom>
          <a:ln w="38100">
            <a:solidFill>
              <a:srgbClr val="35594C"/>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 y="819387"/>
            <a:ext cx="9143999" cy="2862322"/>
          </a:xfrm>
          <a:prstGeom prst="rect">
            <a:avLst/>
          </a:prstGeom>
          <a:noFill/>
        </p:spPr>
        <p:txBody>
          <a:bodyPr wrap="square" rtlCol="0">
            <a:spAutoFit/>
          </a:bodyPr>
          <a:lstStyle/>
          <a:p>
            <a:r>
              <a:rPr lang="en-US" sz="3600" dirty="0" smtClean="0">
                <a:ln>
                  <a:solidFill>
                    <a:sysClr val="windowText" lastClr="000000"/>
                  </a:solidFill>
                </a:ln>
                <a:latin typeface="Adobe Garamond Pro" panose="02020502060506020403" pitchFamily="18" charset="0"/>
              </a:rPr>
              <a:t>Romans 1:20 “</a:t>
            </a:r>
            <a:r>
              <a:rPr lang="en-US" sz="3600" dirty="0" smtClean="0">
                <a:latin typeface="Adobe Garamond Pro" panose="02020502060506020403" pitchFamily="18" charset="0"/>
              </a:rPr>
              <a:t>For since the creation of the world His invisible attributes, His eternal power and divine nature, have been clearly seen, being understood through what has been made, so that they are without excuse.”</a:t>
            </a:r>
            <a:endParaRPr lang="en-US" sz="3600" dirty="0">
              <a:ln>
                <a:solidFill>
                  <a:sysClr val="windowText" lastClr="000000"/>
                </a:solidFill>
              </a:ln>
              <a:latin typeface="Adobe Garamond Pro" panose="02020502060506020403" pitchFamily="18" charset="0"/>
            </a:endParaRPr>
          </a:p>
        </p:txBody>
      </p:sp>
    </p:spTree>
    <p:extLst>
      <p:ext uri="{BB962C8B-B14F-4D97-AF65-F5344CB8AC3E}">
        <p14:creationId xmlns:p14="http://schemas.microsoft.com/office/powerpoint/2010/main" val="24685871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5400000">
            <a:off x="1143000" y="-1143000"/>
            <a:ext cx="6858000" cy="9144000"/>
          </a:xfrm>
          <a:prstGeom prst="rect">
            <a:avLst/>
          </a:prstGeom>
        </p:spPr>
      </p:pic>
      <p:grpSp>
        <p:nvGrpSpPr>
          <p:cNvPr id="7" name="Group 6"/>
          <p:cNvGrpSpPr/>
          <p:nvPr/>
        </p:nvGrpSpPr>
        <p:grpSpPr>
          <a:xfrm>
            <a:off x="6149049" y="5087073"/>
            <a:ext cx="2994951" cy="1701478"/>
            <a:chOff x="5752616" y="607671"/>
            <a:chExt cx="2994951" cy="1701478"/>
          </a:xfrm>
        </p:grpSpPr>
        <p:sp>
          <p:nvSpPr>
            <p:cNvPr id="6" name="Oval 5"/>
            <p:cNvSpPr/>
            <p:nvPr/>
          </p:nvSpPr>
          <p:spPr>
            <a:xfrm>
              <a:off x="5833641" y="607671"/>
              <a:ext cx="2801073" cy="1701478"/>
            </a:xfrm>
            <a:prstGeom prst="ellipse">
              <a:avLst/>
            </a:prstGeom>
            <a:solidFill>
              <a:schemeClr val="bg1"/>
            </a:solidFill>
            <a:ln>
              <a:solidFill>
                <a:srgbClr val="3559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p:cNvSpPr txBox="1"/>
            <p:nvPr/>
          </p:nvSpPr>
          <p:spPr>
            <a:xfrm>
              <a:off x="5752616" y="996745"/>
              <a:ext cx="2931290" cy="923330"/>
            </a:xfrm>
            <a:prstGeom prst="rect">
              <a:avLst/>
            </a:prstGeom>
            <a:noFill/>
          </p:spPr>
          <p:txBody>
            <a:bodyPr wrap="square" rtlCol="0">
              <a:spAutoFit/>
            </a:bodyPr>
            <a:lstStyle/>
            <a:p>
              <a:pPr algn="ctr"/>
              <a:r>
                <a:rPr lang="en-US" sz="5400" b="1" dirty="0" smtClean="0">
                  <a:ln>
                    <a:solidFill>
                      <a:sysClr val="windowText" lastClr="000000"/>
                    </a:solidFill>
                  </a:ln>
                  <a:latin typeface="Adobe Garamond Pro" panose="02020502060506020403" pitchFamily="18" charset="0"/>
                </a:rPr>
                <a:t>POWER</a:t>
              </a:r>
            </a:p>
          </p:txBody>
        </p:sp>
        <p:sp>
          <p:nvSpPr>
            <p:cNvPr id="4" name="TextBox 3"/>
            <p:cNvSpPr txBox="1"/>
            <p:nvPr/>
          </p:nvSpPr>
          <p:spPr>
            <a:xfrm>
              <a:off x="5752618" y="1621976"/>
              <a:ext cx="2994949" cy="461665"/>
            </a:xfrm>
            <a:prstGeom prst="rect">
              <a:avLst/>
            </a:prstGeom>
            <a:noFill/>
          </p:spPr>
          <p:txBody>
            <a:bodyPr wrap="square" rtlCol="0">
              <a:spAutoFit/>
            </a:bodyPr>
            <a:lstStyle/>
            <a:p>
              <a:pPr algn="ctr"/>
              <a:r>
                <a:rPr lang="en-US" sz="2400" b="1" dirty="0" smtClean="0">
                  <a:ln>
                    <a:solidFill>
                      <a:sysClr val="windowText" lastClr="000000"/>
                    </a:solidFill>
                  </a:ln>
                  <a:solidFill>
                    <a:srgbClr val="35594C"/>
                  </a:solidFill>
                  <a:latin typeface="Adobe Garamond Pro" panose="02020502060506020403" pitchFamily="18" charset="0"/>
                </a:rPr>
                <a:t>Of God</a:t>
              </a:r>
              <a:endParaRPr lang="en-US" sz="2400" b="1" dirty="0">
                <a:ln>
                  <a:solidFill>
                    <a:sysClr val="windowText" lastClr="000000"/>
                  </a:solidFill>
                </a:ln>
                <a:solidFill>
                  <a:srgbClr val="35594C"/>
                </a:solidFill>
                <a:latin typeface="Adobe Garamond Pro" panose="02020502060506020403" pitchFamily="18" charset="0"/>
              </a:endParaRPr>
            </a:p>
          </p:txBody>
        </p:sp>
        <p:sp>
          <p:nvSpPr>
            <p:cNvPr id="5" name="TextBox 4"/>
            <p:cNvSpPr txBox="1"/>
            <p:nvPr/>
          </p:nvSpPr>
          <p:spPr>
            <a:xfrm>
              <a:off x="5752617" y="787226"/>
              <a:ext cx="2994949" cy="461665"/>
            </a:xfrm>
            <a:prstGeom prst="rect">
              <a:avLst/>
            </a:prstGeom>
            <a:noFill/>
          </p:spPr>
          <p:txBody>
            <a:bodyPr wrap="square" rtlCol="0">
              <a:spAutoFit/>
            </a:bodyPr>
            <a:lstStyle/>
            <a:p>
              <a:pPr algn="ctr"/>
              <a:r>
                <a:rPr lang="en-US" sz="2400" b="1" dirty="0" smtClean="0">
                  <a:ln>
                    <a:solidFill>
                      <a:sysClr val="windowText" lastClr="000000"/>
                    </a:solidFill>
                  </a:ln>
                  <a:solidFill>
                    <a:srgbClr val="35594C"/>
                  </a:solidFill>
                  <a:latin typeface="Adobe Garamond Pro" panose="02020502060506020403" pitchFamily="18" charset="0"/>
                </a:rPr>
                <a:t>The</a:t>
              </a:r>
              <a:endParaRPr lang="en-US" sz="2400" b="1" dirty="0">
                <a:ln>
                  <a:solidFill>
                    <a:sysClr val="windowText" lastClr="000000"/>
                  </a:solidFill>
                </a:ln>
                <a:solidFill>
                  <a:srgbClr val="35594C"/>
                </a:solidFill>
                <a:latin typeface="Adobe Garamond Pro" panose="02020502060506020403" pitchFamily="18" charset="0"/>
              </a:endParaRPr>
            </a:p>
          </p:txBody>
        </p:sp>
      </p:grpSp>
      <p:sp>
        <p:nvSpPr>
          <p:cNvPr id="8" name="TextBox 7"/>
          <p:cNvSpPr txBox="1"/>
          <p:nvPr/>
        </p:nvSpPr>
        <p:spPr>
          <a:xfrm>
            <a:off x="0" y="0"/>
            <a:ext cx="9143999" cy="830997"/>
          </a:xfrm>
          <a:prstGeom prst="rect">
            <a:avLst/>
          </a:prstGeom>
          <a:noFill/>
        </p:spPr>
        <p:txBody>
          <a:bodyPr wrap="square" rtlCol="0">
            <a:spAutoFit/>
          </a:bodyPr>
          <a:lstStyle/>
          <a:p>
            <a:r>
              <a:rPr lang="en-US" sz="4800" b="1" dirty="0" smtClean="0">
                <a:ln>
                  <a:solidFill>
                    <a:sysClr val="windowText" lastClr="000000"/>
                  </a:solidFill>
                </a:ln>
                <a:solidFill>
                  <a:srgbClr val="35594C"/>
                </a:solidFill>
                <a:latin typeface="Adobe Garamond Pro" panose="02020502060506020403" pitchFamily="18" charset="0"/>
              </a:rPr>
              <a:t>The Natural World</a:t>
            </a:r>
            <a:endParaRPr lang="en-US" sz="4800" b="1" dirty="0">
              <a:ln>
                <a:solidFill>
                  <a:sysClr val="windowText" lastClr="000000"/>
                </a:solidFill>
              </a:ln>
              <a:solidFill>
                <a:srgbClr val="35594C"/>
              </a:solidFill>
              <a:latin typeface="Adobe Garamond Pro" panose="02020502060506020403" pitchFamily="18" charset="0"/>
            </a:endParaRPr>
          </a:p>
        </p:txBody>
      </p:sp>
      <p:cxnSp>
        <p:nvCxnSpPr>
          <p:cNvPr id="10" name="Straight Connector 9"/>
          <p:cNvCxnSpPr/>
          <p:nvPr/>
        </p:nvCxnSpPr>
        <p:spPr>
          <a:xfrm>
            <a:off x="0" y="746567"/>
            <a:ext cx="9143999" cy="0"/>
          </a:xfrm>
          <a:prstGeom prst="line">
            <a:avLst/>
          </a:prstGeom>
          <a:ln w="38100">
            <a:solidFill>
              <a:srgbClr val="35594C"/>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 y="819387"/>
            <a:ext cx="9143999" cy="1754326"/>
          </a:xfrm>
          <a:prstGeom prst="rect">
            <a:avLst/>
          </a:prstGeom>
          <a:noFill/>
        </p:spPr>
        <p:txBody>
          <a:bodyPr wrap="square" rtlCol="0">
            <a:spAutoFit/>
          </a:bodyPr>
          <a:lstStyle/>
          <a:p>
            <a:r>
              <a:rPr lang="en-US" sz="3600" dirty="0" smtClean="0">
                <a:ln>
                  <a:solidFill>
                    <a:sysClr val="windowText" lastClr="000000"/>
                  </a:solidFill>
                </a:ln>
                <a:latin typeface="Adobe Garamond Pro" panose="02020502060506020403" pitchFamily="18" charset="0"/>
              </a:rPr>
              <a:t>Romans 1:19 “</a:t>
            </a:r>
            <a:r>
              <a:rPr lang="en-US" sz="3600" dirty="0" smtClean="0">
                <a:latin typeface="Adobe Garamond Pro" panose="02020502060506020403" pitchFamily="18" charset="0"/>
              </a:rPr>
              <a:t>that which is known about God is evident within them; for God made it evident to them.”</a:t>
            </a:r>
            <a:endParaRPr lang="en-US" sz="3600" dirty="0">
              <a:ln>
                <a:solidFill>
                  <a:sysClr val="windowText" lastClr="000000"/>
                </a:solidFill>
              </a:ln>
              <a:latin typeface="Adobe Garamond Pro" panose="02020502060506020403" pitchFamily="18" charset="0"/>
            </a:endParaRPr>
          </a:p>
        </p:txBody>
      </p:sp>
    </p:spTree>
    <p:extLst>
      <p:ext uri="{BB962C8B-B14F-4D97-AF65-F5344CB8AC3E}">
        <p14:creationId xmlns:p14="http://schemas.microsoft.com/office/powerpoint/2010/main" val="39864934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5400000">
            <a:off x="1143000" y="-1143000"/>
            <a:ext cx="6858000" cy="9144000"/>
          </a:xfrm>
          <a:prstGeom prst="rect">
            <a:avLst/>
          </a:prstGeom>
        </p:spPr>
      </p:pic>
      <p:grpSp>
        <p:nvGrpSpPr>
          <p:cNvPr id="7" name="Group 6"/>
          <p:cNvGrpSpPr/>
          <p:nvPr/>
        </p:nvGrpSpPr>
        <p:grpSpPr>
          <a:xfrm>
            <a:off x="6149049" y="5087073"/>
            <a:ext cx="2994951" cy="1701478"/>
            <a:chOff x="5752616" y="607671"/>
            <a:chExt cx="2994951" cy="1701478"/>
          </a:xfrm>
        </p:grpSpPr>
        <p:sp>
          <p:nvSpPr>
            <p:cNvPr id="6" name="Oval 5"/>
            <p:cNvSpPr/>
            <p:nvPr/>
          </p:nvSpPr>
          <p:spPr>
            <a:xfrm>
              <a:off x="5833641" y="607671"/>
              <a:ext cx="2801073" cy="1701478"/>
            </a:xfrm>
            <a:prstGeom prst="ellipse">
              <a:avLst/>
            </a:prstGeom>
            <a:solidFill>
              <a:schemeClr val="bg1"/>
            </a:solidFill>
            <a:ln>
              <a:solidFill>
                <a:srgbClr val="3559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p:cNvSpPr txBox="1"/>
            <p:nvPr/>
          </p:nvSpPr>
          <p:spPr>
            <a:xfrm>
              <a:off x="5752616" y="996745"/>
              <a:ext cx="2931290" cy="923330"/>
            </a:xfrm>
            <a:prstGeom prst="rect">
              <a:avLst/>
            </a:prstGeom>
            <a:noFill/>
          </p:spPr>
          <p:txBody>
            <a:bodyPr wrap="square" rtlCol="0">
              <a:spAutoFit/>
            </a:bodyPr>
            <a:lstStyle/>
            <a:p>
              <a:pPr algn="ctr"/>
              <a:r>
                <a:rPr lang="en-US" sz="5400" b="1" dirty="0" smtClean="0">
                  <a:ln>
                    <a:solidFill>
                      <a:sysClr val="windowText" lastClr="000000"/>
                    </a:solidFill>
                  </a:ln>
                  <a:latin typeface="Adobe Garamond Pro" panose="02020502060506020403" pitchFamily="18" charset="0"/>
                </a:rPr>
                <a:t>POWER</a:t>
              </a:r>
            </a:p>
          </p:txBody>
        </p:sp>
        <p:sp>
          <p:nvSpPr>
            <p:cNvPr id="4" name="TextBox 3"/>
            <p:cNvSpPr txBox="1"/>
            <p:nvPr/>
          </p:nvSpPr>
          <p:spPr>
            <a:xfrm>
              <a:off x="5752618" y="1621976"/>
              <a:ext cx="2994949" cy="461665"/>
            </a:xfrm>
            <a:prstGeom prst="rect">
              <a:avLst/>
            </a:prstGeom>
            <a:noFill/>
          </p:spPr>
          <p:txBody>
            <a:bodyPr wrap="square" rtlCol="0">
              <a:spAutoFit/>
            </a:bodyPr>
            <a:lstStyle/>
            <a:p>
              <a:pPr algn="ctr"/>
              <a:r>
                <a:rPr lang="en-US" sz="2400" b="1" dirty="0" smtClean="0">
                  <a:ln>
                    <a:solidFill>
                      <a:sysClr val="windowText" lastClr="000000"/>
                    </a:solidFill>
                  </a:ln>
                  <a:solidFill>
                    <a:srgbClr val="35594C"/>
                  </a:solidFill>
                  <a:latin typeface="Adobe Garamond Pro" panose="02020502060506020403" pitchFamily="18" charset="0"/>
                </a:rPr>
                <a:t>Of God</a:t>
              </a:r>
              <a:endParaRPr lang="en-US" sz="2400" b="1" dirty="0">
                <a:ln>
                  <a:solidFill>
                    <a:sysClr val="windowText" lastClr="000000"/>
                  </a:solidFill>
                </a:ln>
                <a:solidFill>
                  <a:srgbClr val="35594C"/>
                </a:solidFill>
                <a:latin typeface="Adobe Garamond Pro" panose="02020502060506020403" pitchFamily="18" charset="0"/>
              </a:endParaRPr>
            </a:p>
          </p:txBody>
        </p:sp>
        <p:sp>
          <p:nvSpPr>
            <p:cNvPr id="5" name="TextBox 4"/>
            <p:cNvSpPr txBox="1"/>
            <p:nvPr/>
          </p:nvSpPr>
          <p:spPr>
            <a:xfrm>
              <a:off x="5752617" y="787226"/>
              <a:ext cx="2994949" cy="461665"/>
            </a:xfrm>
            <a:prstGeom prst="rect">
              <a:avLst/>
            </a:prstGeom>
            <a:noFill/>
          </p:spPr>
          <p:txBody>
            <a:bodyPr wrap="square" rtlCol="0">
              <a:spAutoFit/>
            </a:bodyPr>
            <a:lstStyle/>
            <a:p>
              <a:pPr algn="ctr"/>
              <a:r>
                <a:rPr lang="en-US" sz="2400" b="1" dirty="0" smtClean="0">
                  <a:ln>
                    <a:solidFill>
                      <a:sysClr val="windowText" lastClr="000000"/>
                    </a:solidFill>
                  </a:ln>
                  <a:solidFill>
                    <a:srgbClr val="35594C"/>
                  </a:solidFill>
                  <a:latin typeface="Adobe Garamond Pro" panose="02020502060506020403" pitchFamily="18" charset="0"/>
                </a:rPr>
                <a:t>The</a:t>
              </a:r>
              <a:endParaRPr lang="en-US" sz="2400" b="1" dirty="0">
                <a:ln>
                  <a:solidFill>
                    <a:sysClr val="windowText" lastClr="000000"/>
                  </a:solidFill>
                </a:ln>
                <a:solidFill>
                  <a:srgbClr val="35594C"/>
                </a:solidFill>
                <a:latin typeface="Adobe Garamond Pro" panose="02020502060506020403" pitchFamily="18" charset="0"/>
              </a:endParaRPr>
            </a:p>
          </p:txBody>
        </p:sp>
      </p:grpSp>
      <p:sp>
        <p:nvSpPr>
          <p:cNvPr id="8" name="TextBox 7"/>
          <p:cNvSpPr txBox="1"/>
          <p:nvPr/>
        </p:nvSpPr>
        <p:spPr>
          <a:xfrm>
            <a:off x="0" y="0"/>
            <a:ext cx="9143999" cy="830997"/>
          </a:xfrm>
          <a:prstGeom prst="rect">
            <a:avLst/>
          </a:prstGeom>
          <a:noFill/>
        </p:spPr>
        <p:txBody>
          <a:bodyPr wrap="square" rtlCol="0">
            <a:spAutoFit/>
          </a:bodyPr>
          <a:lstStyle/>
          <a:p>
            <a:r>
              <a:rPr lang="en-US" sz="4800" b="1" dirty="0" smtClean="0">
                <a:ln>
                  <a:solidFill>
                    <a:sysClr val="windowText" lastClr="000000"/>
                  </a:solidFill>
                </a:ln>
                <a:solidFill>
                  <a:srgbClr val="35594C"/>
                </a:solidFill>
                <a:latin typeface="Adobe Garamond Pro" panose="02020502060506020403" pitchFamily="18" charset="0"/>
              </a:rPr>
              <a:t>1 Corinthians 1:23-24</a:t>
            </a:r>
            <a:endParaRPr lang="en-US" sz="4800" b="1" dirty="0">
              <a:ln>
                <a:solidFill>
                  <a:sysClr val="windowText" lastClr="000000"/>
                </a:solidFill>
              </a:ln>
              <a:solidFill>
                <a:srgbClr val="35594C"/>
              </a:solidFill>
              <a:latin typeface="Adobe Garamond Pro" panose="02020502060506020403" pitchFamily="18" charset="0"/>
            </a:endParaRPr>
          </a:p>
        </p:txBody>
      </p:sp>
      <p:cxnSp>
        <p:nvCxnSpPr>
          <p:cNvPr id="10" name="Straight Connector 9"/>
          <p:cNvCxnSpPr/>
          <p:nvPr/>
        </p:nvCxnSpPr>
        <p:spPr>
          <a:xfrm>
            <a:off x="0" y="746567"/>
            <a:ext cx="9143999" cy="0"/>
          </a:xfrm>
          <a:prstGeom prst="line">
            <a:avLst/>
          </a:prstGeom>
          <a:ln w="38100">
            <a:solidFill>
              <a:srgbClr val="35594C"/>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 y="819387"/>
            <a:ext cx="9143999" cy="2308324"/>
          </a:xfrm>
          <a:prstGeom prst="rect">
            <a:avLst/>
          </a:prstGeom>
          <a:noFill/>
        </p:spPr>
        <p:txBody>
          <a:bodyPr wrap="square" rtlCol="0">
            <a:spAutoFit/>
          </a:bodyPr>
          <a:lstStyle/>
          <a:p>
            <a:r>
              <a:rPr lang="en-US" sz="3600" dirty="0" smtClean="0">
                <a:latin typeface="Adobe Garamond Pro" panose="02020502060506020403" pitchFamily="18" charset="0"/>
              </a:rPr>
              <a:t>“but we preach Christ crucified, to Jews a stumbling block and to Gentiles foolishness, but to those who are the called, both Jews and Greeks, Christ the power of God and the wisdom of God.”</a:t>
            </a:r>
            <a:endParaRPr lang="en-US" sz="3600" dirty="0">
              <a:ln>
                <a:solidFill>
                  <a:sysClr val="windowText" lastClr="000000"/>
                </a:solidFill>
              </a:ln>
              <a:latin typeface="Adobe Garamond Pro" panose="02020502060506020403" pitchFamily="18" charset="0"/>
            </a:endParaRPr>
          </a:p>
        </p:txBody>
      </p:sp>
    </p:spTree>
    <p:extLst>
      <p:ext uri="{BB962C8B-B14F-4D97-AF65-F5344CB8AC3E}">
        <p14:creationId xmlns:p14="http://schemas.microsoft.com/office/powerpoint/2010/main" val="28639983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5400000">
            <a:off x="1143000" y="-1143000"/>
            <a:ext cx="6858000" cy="9144000"/>
          </a:xfrm>
          <a:prstGeom prst="rect">
            <a:avLst/>
          </a:prstGeom>
        </p:spPr>
      </p:pic>
      <p:grpSp>
        <p:nvGrpSpPr>
          <p:cNvPr id="7" name="Group 6"/>
          <p:cNvGrpSpPr/>
          <p:nvPr/>
        </p:nvGrpSpPr>
        <p:grpSpPr>
          <a:xfrm>
            <a:off x="6149049" y="5087073"/>
            <a:ext cx="2994951" cy="1701478"/>
            <a:chOff x="5752616" y="607671"/>
            <a:chExt cx="2994951" cy="1701478"/>
          </a:xfrm>
        </p:grpSpPr>
        <p:sp>
          <p:nvSpPr>
            <p:cNvPr id="6" name="Oval 5"/>
            <p:cNvSpPr/>
            <p:nvPr/>
          </p:nvSpPr>
          <p:spPr>
            <a:xfrm>
              <a:off x="5833641" y="607671"/>
              <a:ext cx="2801073" cy="1701478"/>
            </a:xfrm>
            <a:prstGeom prst="ellipse">
              <a:avLst/>
            </a:prstGeom>
            <a:solidFill>
              <a:schemeClr val="bg1"/>
            </a:solidFill>
            <a:ln>
              <a:solidFill>
                <a:srgbClr val="3559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p:cNvSpPr txBox="1"/>
            <p:nvPr/>
          </p:nvSpPr>
          <p:spPr>
            <a:xfrm>
              <a:off x="5752616" y="996745"/>
              <a:ext cx="2931290" cy="923330"/>
            </a:xfrm>
            <a:prstGeom prst="rect">
              <a:avLst/>
            </a:prstGeom>
            <a:noFill/>
          </p:spPr>
          <p:txBody>
            <a:bodyPr wrap="square" rtlCol="0">
              <a:spAutoFit/>
            </a:bodyPr>
            <a:lstStyle/>
            <a:p>
              <a:pPr algn="ctr"/>
              <a:r>
                <a:rPr lang="en-US" sz="5400" b="1" dirty="0" smtClean="0">
                  <a:ln>
                    <a:solidFill>
                      <a:sysClr val="windowText" lastClr="000000"/>
                    </a:solidFill>
                  </a:ln>
                  <a:latin typeface="Adobe Garamond Pro" panose="02020502060506020403" pitchFamily="18" charset="0"/>
                </a:rPr>
                <a:t>POWER</a:t>
              </a:r>
            </a:p>
          </p:txBody>
        </p:sp>
        <p:sp>
          <p:nvSpPr>
            <p:cNvPr id="4" name="TextBox 3"/>
            <p:cNvSpPr txBox="1"/>
            <p:nvPr/>
          </p:nvSpPr>
          <p:spPr>
            <a:xfrm>
              <a:off x="5752618" y="1621976"/>
              <a:ext cx="2994949" cy="461665"/>
            </a:xfrm>
            <a:prstGeom prst="rect">
              <a:avLst/>
            </a:prstGeom>
            <a:noFill/>
          </p:spPr>
          <p:txBody>
            <a:bodyPr wrap="square" rtlCol="0">
              <a:spAutoFit/>
            </a:bodyPr>
            <a:lstStyle/>
            <a:p>
              <a:pPr algn="ctr"/>
              <a:r>
                <a:rPr lang="en-US" sz="2400" b="1" dirty="0" smtClean="0">
                  <a:ln>
                    <a:solidFill>
                      <a:sysClr val="windowText" lastClr="000000"/>
                    </a:solidFill>
                  </a:ln>
                  <a:solidFill>
                    <a:srgbClr val="35594C"/>
                  </a:solidFill>
                  <a:latin typeface="Adobe Garamond Pro" panose="02020502060506020403" pitchFamily="18" charset="0"/>
                </a:rPr>
                <a:t>Of God</a:t>
              </a:r>
              <a:endParaRPr lang="en-US" sz="2400" b="1" dirty="0">
                <a:ln>
                  <a:solidFill>
                    <a:sysClr val="windowText" lastClr="000000"/>
                  </a:solidFill>
                </a:ln>
                <a:solidFill>
                  <a:srgbClr val="35594C"/>
                </a:solidFill>
                <a:latin typeface="Adobe Garamond Pro" panose="02020502060506020403" pitchFamily="18" charset="0"/>
              </a:endParaRPr>
            </a:p>
          </p:txBody>
        </p:sp>
        <p:sp>
          <p:nvSpPr>
            <p:cNvPr id="5" name="TextBox 4"/>
            <p:cNvSpPr txBox="1"/>
            <p:nvPr/>
          </p:nvSpPr>
          <p:spPr>
            <a:xfrm>
              <a:off x="5752617" y="787226"/>
              <a:ext cx="2994949" cy="461665"/>
            </a:xfrm>
            <a:prstGeom prst="rect">
              <a:avLst/>
            </a:prstGeom>
            <a:noFill/>
          </p:spPr>
          <p:txBody>
            <a:bodyPr wrap="square" rtlCol="0">
              <a:spAutoFit/>
            </a:bodyPr>
            <a:lstStyle/>
            <a:p>
              <a:pPr algn="ctr"/>
              <a:r>
                <a:rPr lang="en-US" sz="2400" b="1" dirty="0" smtClean="0">
                  <a:ln>
                    <a:solidFill>
                      <a:sysClr val="windowText" lastClr="000000"/>
                    </a:solidFill>
                  </a:ln>
                  <a:solidFill>
                    <a:srgbClr val="35594C"/>
                  </a:solidFill>
                  <a:latin typeface="Adobe Garamond Pro" panose="02020502060506020403" pitchFamily="18" charset="0"/>
                </a:rPr>
                <a:t>The</a:t>
              </a:r>
              <a:endParaRPr lang="en-US" sz="2400" b="1" dirty="0">
                <a:ln>
                  <a:solidFill>
                    <a:sysClr val="windowText" lastClr="000000"/>
                  </a:solidFill>
                </a:ln>
                <a:solidFill>
                  <a:srgbClr val="35594C"/>
                </a:solidFill>
                <a:latin typeface="Adobe Garamond Pro" panose="02020502060506020403" pitchFamily="18" charset="0"/>
              </a:endParaRPr>
            </a:p>
          </p:txBody>
        </p:sp>
      </p:grpSp>
      <p:sp>
        <p:nvSpPr>
          <p:cNvPr id="8" name="TextBox 7"/>
          <p:cNvSpPr txBox="1"/>
          <p:nvPr/>
        </p:nvSpPr>
        <p:spPr>
          <a:xfrm>
            <a:off x="0" y="0"/>
            <a:ext cx="9143999" cy="830997"/>
          </a:xfrm>
          <a:prstGeom prst="rect">
            <a:avLst/>
          </a:prstGeom>
          <a:noFill/>
        </p:spPr>
        <p:txBody>
          <a:bodyPr wrap="square" rtlCol="0">
            <a:spAutoFit/>
          </a:bodyPr>
          <a:lstStyle/>
          <a:p>
            <a:r>
              <a:rPr lang="en-US" sz="4800" b="1" dirty="0" smtClean="0">
                <a:ln>
                  <a:solidFill>
                    <a:sysClr val="windowText" lastClr="000000"/>
                  </a:solidFill>
                </a:ln>
                <a:solidFill>
                  <a:srgbClr val="35594C"/>
                </a:solidFill>
                <a:latin typeface="Adobe Garamond Pro" panose="02020502060506020403" pitchFamily="18" charset="0"/>
              </a:rPr>
              <a:t>1 Corinthians 1:23-24</a:t>
            </a:r>
            <a:endParaRPr lang="en-US" sz="4800" b="1" dirty="0">
              <a:ln>
                <a:solidFill>
                  <a:sysClr val="windowText" lastClr="000000"/>
                </a:solidFill>
              </a:ln>
              <a:solidFill>
                <a:srgbClr val="35594C"/>
              </a:solidFill>
              <a:latin typeface="Adobe Garamond Pro" panose="02020502060506020403" pitchFamily="18" charset="0"/>
            </a:endParaRPr>
          </a:p>
        </p:txBody>
      </p:sp>
      <p:cxnSp>
        <p:nvCxnSpPr>
          <p:cNvPr id="10" name="Straight Connector 9"/>
          <p:cNvCxnSpPr/>
          <p:nvPr/>
        </p:nvCxnSpPr>
        <p:spPr>
          <a:xfrm>
            <a:off x="0" y="746567"/>
            <a:ext cx="9143999" cy="0"/>
          </a:xfrm>
          <a:prstGeom prst="line">
            <a:avLst/>
          </a:prstGeom>
          <a:ln w="38100">
            <a:solidFill>
              <a:srgbClr val="35594C"/>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 y="819387"/>
            <a:ext cx="9143999" cy="2862322"/>
          </a:xfrm>
          <a:prstGeom prst="rect">
            <a:avLst/>
          </a:prstGeom>
          <a:noFill/>
        </p:spPr>
        <p:txBody>
          <a:bodyPr wrap="square" rtlCol="0">
            <a:spAutoFit/>
          </a:bodyPr>
          <a:lstStyle/>
          <a:p>
            <a:r>
              <a:rPr lang="en-US" sz="3600" b="1" dirty="0" smtClean="0">
                <a:latin typeface="Adobe Garamond Pro" panose="02020502060506020403" pitchFamily="18" charset="0"/>
              </a:rPr>
              <a:t>God’s Power In Christ’s Birth</a:t>
            </a:r>
          </a:p>
          <a:p>
            <a:r>
              <a:rPr lang="en-US" sz="3600" dirty="0" smtClean="0">
                <a:latin typeface="Adobe Garamond Pro" panose="02020502060506020403" pitchFamily="18" charset="0"/>
              </a:rPr>
              <a:t>Luke 1:35 “The Holy Spirit will come upon you, and the power of the Most High will overshadow you; and for that reason the holy Child shall be called the Son of God.”</a:t>
            </a:r>
            <a:endParaRPr lang="en-US" sz="3600" dirty="0">
              <a:ln>
                <a:solidFill>
                  <a:sysClr val="windowText" lastClr="000000"/>
                </a:solidFill>
              </a:ln>
              <a:latin typeface="Adobe Garamond Pro" panose="02020502060506020403" pitchFamily="18" charset="0"/>
            </a:endParaRPr>
          </a:p>
        </p:txBody>
      </p:sp>
    </p:spTree>
    <p:extLst>
      <p:ext uri="{BB962C8B-B14F-4D97-AF65-F5344CB8AC3E}">
        <p14:creationId xmlns:p14="http://schemas.microsoft.com/office/powerpoint/2010/main" val="14489072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5400000">
            <a:off x="1143000" y="-1143000"/>
            <a:ext cx="6858000" cy="9144000"/>
          </a:xfrm>
          <a:prstGeom prst="rect">
            <a:avLst/>
          </a:prstGeom>
        </p:spPr>
      </p:pic>
      <p:grpSp>
        <p:nvGrpSpPr>
          <p:cNvPr id="7" name="Group 6"/>
          <p:cNvGrpSpPr/>
          <p:nvPr/>
        </p:nvGrpSpPr>
        <p:grpSpPr>
          <a:xfrm>
            <a:off x="6149049" y="5087073"/>
            <a:ext cx="2994951" cy="1701478"/>
            <a:chOff x="5752616" y="607671"/>
            <a:chExt cx="2994951" cy="1701478"/>
          </a:xfrm>
        </p:grpSpPr>
        <p:sp>
          <p:nvSpPr>
            <p:cNvPr id="6" name="Oval 5"/>
            <p:cNvSpPr/>
            <p:nvPr/>
          </p:nvSpPr>
          <p:spPr>
            <a:xfrm>
              <a:off x="5833641" y="607671"/>
              <a:ext cx="2801073" cy="1701478"/>
            </a:xfrm>
            <a:prstGeom prst="ellipse">
              <a:avLst/>
            </a:prstGeom>
            <a:solidFill>
              <a:schemeClr val="bg1"/>
            </a:solidFill>
            <a:ln>
              <a:solidFill>
                <a:srgbClr val="3559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p:cNvSpPr txBox="1"/>
            <p:nvPr/>
          </p:nvSpPr>
          <p:spPr>
            <a:xfrm>
              <a:off x="5752616" y="996745"/>
              <a:ext cx="2931290" cy="923330"/>
            </a:xfrm>
            <a:prstGeom prst="rect">
              <a:avLst/>
            </a:prstGeom>
            <a:noFill/>
          </p:spPr>
          <p:txBody>
            <a:bodyPr wrap="square" rtlCol="0">
              <a:spAutoFit/>
            </a:bodyPr>
            <a:lstStyle/>
            <a:p>
              <a:pPr algn="ctr"/>
              <a:r>
                <a:rPr lang="en-US" sz="5400" b="1" dirty="0" smtClean="0">
                  <a:ln>
                    <a:solidFill>
                      <a:sysClr val="windowText" lastClr="000000"/>
                    </a:solidFill>
                  </a:ln>
                  <a:latin typeface="Adobe Garamond Pro" panose="02020502060506020403" pitchFamily="18" charset="0"/>
                </a:rPr>
                <a:t>POWER</a:t>
              </a:r>
            </a:p>
          </p:txBody>
        </p:sp>
        <p:sp>
          <p:nvSpPr>
            <p:cNvPr id="4" name="TextBox 3"/>
            <p:cNvSpPr txBox="1"/>
            <p:nvPr/>
          </p:nvSpPr>
          <p:spPr>
            <a:xfrm>
              <a:off x="5752618" y="1621976"/>
              <a:ext cx="2994949" cy="461665"/>
            </a:xfrm>
            <a:prstGeom prst="rect">
              <a:avLst/>
            </a:prstGeom>
            <a:noFill/>
          </p:spPr>
          <p:txBody>
            <a:bodyPr wrap="square" rtlCol="0">
              <a:spAutoFit/>
            </a:bodyPr>
            <a:lstStyle/>
            <a:p>
              <a:pPr algn="ctr"/>
              <a:r>
                <a:rPr lang="en-US" sz="2400" b="1" dirty="0" smtClean="0">
                  <a:ln>
                    <a:solidFill>
                      <a:sysClr val="windowText" lastClr="000000"/>
                    </a:solidFill>
                  </a:ln>
                  <a:solidFill>
                    <a:srgbClr val="35594C"/>
                  </a:solidFill>
                  <a:latin typeface="Adobe Garamond Pro" panose="02020502060506020403" pitchFamily="18" charset="0"/>
                </a:rPr>
                <a:t>Of God</a:t>
              </a:r>
              <a:endParaRPr lang="en-US" sz="2400" b="1" dirty="0">
                <a:ln>
                  <a:solidFill>
                    <a:sysClr val="windowText" lastClr="000000"/>
                  </a:solidFill>
                </a:ln>
                <a:solidFill>
                  <a:srgbClr val="35594C"/>
                </a:solidFill>
                <a:latin typeface="Adobe Garamond Pro" panose="02020502060506020403" pitchFamily="18" charset="0"/>
              </a:endParaRPr>
            </a:p>
          </p:txBody>
        </p:sp>
        <p:sp>
          <p:nvSpPr>
            <p:cNvPr id="5" name="TextBox 4"/>
            <p:cNvSpPr txBox="1"/>
            <p:nvPr/>
          </p:nvSpPr>
          <p:spPr>
            <a:xfrm>
              <a:off x="5752617" y="787226"/>
              <a:ext cx="2994949" cy="461665"/>
            </a:xfrm>
            <a:prstGeom prst="rect">
              <a:avLst/>
            </a:prstGeom>
            <a:noFill/>
          </p:spPr>
          <p:txBody>
            <a:bodyPr wrap="square" rtlCol="0">
              <a:spAutoFit/>
            </a:bodyPr>
            <a:lstStyle/>
            <a:p>
              <a:pPr algn="ctr"/>
              <a:r>
                <a:rPr lang="en-US" sz="2400" b="1" dirty="0" smtClean="0">
                  <a:ln>
                    <a:solidFill>
                      <a:sysClr val="windowText" lastClr="000000"/>
                    </a:solidFill>
                  </a:ln>
                  <a:solidFill>
                    <a:srgbClr val="35594C"/>
                  </a:solidFill>
                  <a:latin typeface="Adobe Garamond Pro" panose="02020502060506020403" pitchFamily="18" charset="0"/>
                </a:rPr>
                <a:t>The</a:t>
              </a:r>
              <a:endParaRPr lang="en-US" sz="2400" b="1" dirty="0">
                <a:ln>
                  <a:solidFill>
                    <a:sysClr val="windowText" lastClr="000000"/>
                  </a:solidFill>
                </a:ln>
                <a:solidFill>
                  <a:srgbClr val="35594C"/>
                </a:solidFill>
                <a:latin typeface="Adobe Garamond Pro" panose="02020502060506020403" pitchFamily="18" charset="0"/>
              </a:endParaRPr>
            </a:p>
          </p:txBody>
        </p:sp>
      </p:grpSp>
      <p:sp>
        <p:nvSpPr>
          <p:cNvPr id="8" name="TextBox 7"/>
          <p:cNvSpPr txBox="1"/>
          <p:nvPr/>
        </p:nvSpPr>
        <p:spPr>
          <a:xfrm>
            <a:off x="0" y="0"/>
            <a:ext cx="9143999" cy="830997"/>
          </a:xfrm>
          <a:prstGeom prst="rect">
            <a:avLst/>
          </a:prstGeom>
          <a:noFill/>
        </p:spPr>
        <p:txBody>
          <a:bodyPr wrap="square" rtlCol="0">
            <a:spAutoFit/>
          </a:bodyPr>
          <a:lstStyle/>
          <a:p>
            <a:r>
              <a:rPr lang="en-US" sz="4800" b="1" dirty="0" smtClean="0">
                <a:ln>
                  <a:solidFill>
                    <a:sysClr val="windowText" lastClr="000000"/>
                  </a:solidFill>
                </a:ln>
                <a:solidFill>
                  <a:srgbClr val="35594C"/>
                </a:solidFill>
                <a:latin typeface="Adobe Garamond Pro" panose="02020502060506020403" pitchFamily="18" charset="0"/>
              </a:rPr>
              <a:t>1 Corinthians 1:23-24</a:t>
            </a:r>
            <a:endParaRPr lang="en-US" sz="4800" b="1" dirty="0">
              <a:ln>
                <a:solidFill>
                  <a:sysClr val="windowText" lastClr="000000"/>
                </a:solidFill>
              </a:ln>
              <a:solidFill>
                <a:srgbClr val="35594C"/>
              </a:solidFill>
              <a:latin typeface="Adobe Garamond Pro" panose="02020502060506020403" pitchFamily="18" charset="0"/>
            </a:endParaRPr>
          </a:p>
        </p:txBody>
      </p:sp>
      <p:cxnSp>
        <p:nvCxnSpPr>
          <p:cNvPr id="10" name="Straight Connector 9"/>
          <p:cNvCxnSpPr/>
          <p:nvPr/>
        </p:nvCxnSpPr>
        <p:spPr>
          <a:xfrm>
            <a:off x="0" y="746567"/>
            <a:ext cx="9143999" cy="0"/>
          </a:xfrm>
          <a:prstGeom prst="line">
            <a:avLst/>
          </a:prstGeom>
          <a:ln w="38100">
            <a:solidFill>
              <a:srgbClr val="35594C"/>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 y="819387"/>
            <a:ext cx="9143999" cy="3970318"/>
          </a:xfrm>
          <a:prstGeom prst="rect">
            <a:avLst/>
          </a:prstGeom>
          <a:noFill/>
        </p:spPr>
        <p:txBody>
          <a:bodyPr wrap="square" rtlCol="0">
            <a:spAutoFit/>
          </a:bodyPr>
          <a:lstStyle/>
          <a:p>
            <a:r>
              <a:rPr lang="en-US" sz="3600" b="1" dirty="0" smtClean="0">
                <a:latin typeface="Adobe Garamond Pro" panose="02020502060506020403" pitchFamily="18" charset="0"/>
              </a:rPr>
              <a:t>God’s Power In Christ’s Birth</a:t>
            </a:r>
          </a:p>
          <a:p>
            <a:r>
              <a:rPr lang="en-US" sz="3600" b="1" dirty="0" smtClean="0">
                <a:latin typeface="Adobe Garamond Pro" panose="02020502060506020403" pitchFamily="18" charset="0"/>
              </a:rPr>
              <a:t>God’s Power In Christ’s Miracles</a:t>
            </a:r>
          </a:p>
          <a:p>
            <a:r>
              <a:rPr lang="en-US" sz="3600" dirty="0" smtClean="0">
                <a:latin typeface="Adobe Garamond Pro" panose="02020502060506020403" pitchFamily="18" charset="0"/>
              </a:rPr>
              <a:t>Acts 2:22 “Men of Israel, listen to these words: Jesus the Nazarene, a man attested to you by God with miracles and wonders and signs which God performed through Him in your midst, just as you yourselves know”</a:t>
            </a:r>
            <a:endParaRPr lang="en-US" sz="3600" dirty="0">
              <a:ln>
                <a:solidFill>
                  <a:sysClr val="windowText" lastClr="000000"/>
                </a:solidFill>
              </a:ln>
              <a:latin typeface="Adobe Garamond Pro" panose="02020502060506020403" pitchFamily="18" charset="0"/>
            </a:endParaRPr>
          </a:p>
        </p:txBody>
      </p:sp>
    </p:spTree>
    <p:extLst>
      <p:ext uri="{BB962C8B-B14F-4D97-AF65-F5344CB8AC3E}">
        <p14:creationId xmlns:p14="http://schemas.microsoft.com/office/powerpoint/2010/main" val="32117778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5400000">
            <a:off x="1143000" y="-1143000"/>
            <a:ext cx="6858000" cy="9144000"/>
          </a:xfrm>
          <a:prstGeom prst="rect">
            <a:avLst/>
          </a:prstGeom>
        </p:spPr>
      </p:pic>
      <p:grpSp>
        <p:nvGrpSpPr>
          <p:cNvPr id="7" name="Group 6"/>
          <p:cNvGrpSpPr/>
          <p:nvPr/>
        </p:nvGrpSpPr>
        <p:grpSpPr>
          <a:xfrm>
            <a:off x="6149049" y="5087073"/>
            <a:ext cx="2994951" cy="1701478"/>
            <a:chOff x="5752616" y="607671"/>
            <a:chExt cx="2994951" cy="1701478"/>
          </a:xfrm>
        </p:grpSpPr>
        <p:sp>
          <p:nvSpPr>
            <p:cNvPr id="6" name="Oval 5"/>
            <p:cNvSpPr/>
            <p:nvPr/>
          </p:nvSpPr>
          <p:spPr>
            <a:xfrm>
              <a:off x="5833641" y="607671"/>
              <a:ext cx="2801073" cy="1701478"/>
            </a:xfrm>
            <a:prstGeom prst="ellipse">
              <a:avLst/>
            </a:prstGeom>
            <a:solidFill>
              <a:schemeClr val="bg1"/>
            </a:solidFill>
            <a:ln>
              <a:solidFill>
                <a:srgbClr val="3559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p:cNvSpPr txBox="1"/>
            <p:nvPr/>
          </p:nvSpPr>
          <p:spPr>
            <a:xfrm>
              <a:off x="5752616" y="996745"/>
              <a:ext cx="2931290" cy="923330"/>
            </a:xfrm>
            <a:prstGeom prst="rect">
              <a:avLst/>
            </a:prstGeom>
            <a:noFill/>
          </p:spPr>
          <p:txBody>
            <a:bodyPr wrap="square" rtlCol="0">
              <a:spAutoFit/>
            </a:bodyPr>
            <a:lstStyle/>
            <a:p>
              <a:pPr algn="ctr"/>
              <a:r>
                <a:rPr lang="en-US" sz="5400" b="1" dirty="0" smtClean="0">
                  <a:ln>
                    <a:solidFill>
                      <a:sysClr val="windowText" lastClr="000000"/>
                    </a:solidFill>
                  </a:ln>
                  <a:latin typeface="Adobe Garamond Pro" panose="02020502060506020403" pitchFamily="18" charset="0"/>
                </a:rPr>
                <a:t>POWER</a:t>
              </a:r>
            </a:p>
          </p:txBody>
        </p:sp>
        <p:sp>
          <p:nvSpPr>
            <p:cNvPr id="4" name="TextBox 3"/>
            <p:cNvSpPr txBox="1"/>
            <p:nvPr/>
          </p:nvSpPr>
          <p:spPr>
            <a:xfrm>
              <a:off x="5752618" y="1621976"/>
              <a:ext cx="2994949" cy="461665"/>
            </a:xfrm>
            <a:prstGeom prst="rect">
              <a:avLst/>
            </a:prstGeom>
            <a:noFill/>
          </p:spPr>
          <p:txBody>
            <a:bodyPr wrap="square" rtlCol="0">
              <a:spAutoFit/>
            </a:bodyPr>
            <a:lstStyle/>
            <a:p>
              <a:pPr algn="ctr"/>
              <a:r>
                <a:rPr lang="en-US" sz="2400" b="1" dirty="0" smtClean="0">
                  <a:ln>
                    <a:solidFill>
                      <a:sysClr val="windowText" lastClr="000000"/>
                    </a:solidFill>
                  </a:ln>
                  <a:solidFill>
                    <a:srgbClr val="35594C"/>
                  </a:solidFill>
                  <a:latin typeface="Adobe Garamond Pro" panose="02020502060506020403" pitchFamily="18" charset="0"/>
                </a:rPr>
                <a:t>Of God</a:t>
              </a:r>
              <a:endParaRPr lang="en-US" sz="2400" b="1" dirty="0">
                <a:ln>
                  <a:solidFill>
                    <a:sysClr val="windowText" lastClr="000000"/>
                  </a:solidFill>
                </a:ln>
                <a:solidFill>
                  <a:srgbClr val="35594C"/>
                </a:solidFill>
                <a:latin typeface="Adobe Garamond Pro" panose="02020502060506020403" pitchFamily="18" charset="0"/>
              </a:endParaRPr>
            </a:p>
          </p:txBody>
        </p:sp>
        <p:sp>
          <p:nvSpPr>
            <p:cNvPr id="5" name="TextBox 4"/>
            <p:cNvSpPr txBox="1"/>
            <p:nvPr/>
          </p:nvSpPr>
          <p:spPr>
            <a:xfrm>
              <a:off x="5752617" y="787226"/>
              <a:ext cx="2994949" cy="461665"/>
            </a:xfrm>
            <a:prstGeom prst="rect">
              <a:avLst/>
            </a:prstGeom>
            <a:noFill/>
          </p:spPr>
          <p:txBody>
            <a:bodyPr wrap="square" rtlCol="0">
              <a:spAutoFit/>
            </a:bodyPr>
            <a:lstStyle/>
            <a:p>
              <a:pPr algn="ctr"/>
              <a:r>
                <a:rPr lang="en-US" sz="2400" b="1" dirty="0" smtClean="0">
                  <a:ln>
                    <a:solidFill>
                      <a:sysClr val="windowText" lastClr="000000"/>
                    </a:solidFill>
                  </a:ln>
                  <a:solidFill>
                    <a:srgbClr val="35594C"/>
                  </a:solidFill>
                  <a:latin typeface="Adobe Garamond Pro" panose="02020502060506020403" pitchFamily="18" charset="0"/>
                </a:rPr>
                <a:t>The</a:t>
              </a:r>
              <a:endParaRPr lang="en-US" sz="2400" b="1" dirty="0">
                <a:ln>
                  <a:solidFill>
                    <a:sysClr val="windowText" lastClr="000000"/>
                  </a:solidFill>
                </a:ln>
                <a:solidFill>
                  <a:srgbClr val="35594C"/>
                </a:solidFill>
                <a:latin typeface="Adobe Garamond Pro" panose="02020502060506020403" pitchFamily="18" charset="0"/>
              </a:endParaRPr>
            </a:p>
          </p:txBody>
        </p:sp>
      </p:grpSp>
      <p:sp>
        <p:nvSpPr>
          <p:cNvPr id="8" name="TextBox 7"/>
          <p:cNvSpPr txBox="1"/>
          <p:nvPr/>
        </p:nvSpPr>
        <p:spPr>
          <a:xfrm>
            <a:off x="0" y="0"/>
            <a:ext cx="9143999" cy="830997"/>
          </a:xfrm>
          <a:prstGeom prst="rect">
            <a:avLst/>
          </a:prstGeom>
          <a:noFill/>
        </p:spPr>
        <p:txBody>
          <a:bodyPr wrap="square" rtlCol="0">
            <a:spAutoFit/>
          </a:bodyPr>
          <a:lstStyle/>
          <a:p>
            <a:r>
              <a:rPr lang="en-US" sz="4800" b="1" dirty="0" smtClean="0">
                <a:ln>
                  <a:solidFill>
                    <a:sysClr val="windowText" lastClr="000000"/>
                  </a:solidFill>
                </a:ln>
                <a:solidFill>
                  <a:srgbClr val="35594C"/>
                </a:solidFill>
                <a:latin typeface="Adobe Garamond Pro" panose="02020502060506020403" pitchFamily="18" charset="0"/>
              </a:rPr>
              <a:t>1 Corinthians 1:23-24</a:t>
            </a:r>
            <a:endParaRPr lang="en-US" sz="4800" b="1" dirty="0">
              <a:ln>
                <a:solidFill>
                  <a:sysClr val="windowText" lastClr="000000"/>
                </a:solidFill>
              </a:ln>
              <a:solidFill>
                <a:srgbClr val="35594C"/>
              </a:solidFill>
              <a:latin typeface="Adobe Garamond Pro" panose="02020502060506020403" pitchFamily="18" charset="0"/>
            </a:endParaRPr>
          </a:p>
        </p:txBody>
      </p:sp>
      <p:cxnSp>
        <p:nvCxnSpPr>
          <p:cNvPr id="10" name="Straight Connector 9"/>
          <p:cNvCxnSpPr/>
          <p:nvPr/>
        </p:nvCxnSpPr>
        <p:spPr>
          <a:xfrm>
            <a:off x="0" y="746567"/>
            <a:ext cx="9143999" cy="0"/>
          </a:xfrm>
          <a:prstGeom prst="line">
            <a:avLst/>
          </a:prstGeom>
          <a:ln w="38100">
            <a:solidFill>
              <a:srgbClr val="35594C"/>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 y="819387"/>
            <a:ext cx="9143999" cy="4524315"/>
          </a:xfrm>
          <a:prstGeom prst="rect">
            <a:avLst/>
          </a:prstGeom>
          <a:noFill/>
        </p:spPr>
        <p:txBody>
          <a:bodyPr wrap="square" rtlCol="0">
            <a:spAutoFit/>
          </a:bodyPr>
          <a:lstStyle/>
          <a:p>
            <a:r>
              <a:rPr lang="en-US" sz="3600" b="1" dirty="0" smtClean="0">
                <a:latin typeface="Adobe Garamond Pro" panose="02020502060506020403" pitchFamily="18" charset="0"/>
              </a:rPr>
              <a:t>God’s Power In Christ’s Birth</a:t>
            </a:r>
          </a:p>
          <a:p>
            <a:r>
              <a:rPr lang="en-US" sz="3600" b="1" dirty="0" smtClean="0">
                <a:latin typeface="Adobe Garamond Pro" panose="02020502060506020403" pitchFamily="18" charset="0"/>
              </a:rPr>
              <a:t>God’s Power In Christ’s Miracles</a:t>
            </a:r>
          </a:p>
          <a:p>
            <a:r>
              <a:rPr lang="en-US" sz="3600" b="1" dirty="0" smtClean="0">
                <a:latin typeface="Adobe Garamond Pro" panose="02020502060506020403" pitchFamily="18" charset="0"/>
              </a:rPr>
              <a:t>Christ The Power Of God</a:t>
            </a:r>
          </a:p>
          <a:p>
            <a:r>
              <a:rPr lang="en-US" sz="3600" dirty="0" smtClean="0">
                <a:latin typeface="Adobe Garamond Pro" panose="02020502060506020403" pitchFamily="18" charset="0"/>
              </a:rPr>
              <a:t>Romans 3:23-26 </a:t>
            </a:r>
          </a:p>
          <a:p>
            <a:r>
              <a:rPr lang="en-US" sz="3600" dirty="0" smtClean="0">
                <a:latin typeface="Adobe Garamond Pro" panose="02020502060506020403" pitchFamily="18" charset="0"/>
              </a:rPr>
              <a:t>To those who are called</a:t>
            </a:r>
          </a:p>
          <a:p>
            <a:r>
              <a:rPr lang="en-US" sz="3600" dirty="0" smtClean="0">
                <a:latin typeface="Adobe Garamond Pro" panose="02020502060506020403" pitchFamily="18" charset="0"/>
              </a:rPr>
              <a:t>2 Corinthians 13:4</a:t>
            </a:r>
          </a:p>
          <a:p>
            <a:r>
              <a:rPr lang="en-US" sz="3600" dirty="0" smtClean="0">
                <a:latin typeface="Adobe Garamond Pro" panose="02020502060506020403" pitchFamily="18" charset="0"/>
              </a:rPr>
              <a:t>In the Resurrection: Acts 2:24; John 18:10</a:t>
            </a:r>
          </a:p>
          <a:p>
            <a:r>
              <a:rPr lang="en-US" sz="3600" dirty="0" smtClean="0">
                <a:latin typeface="Adobe Garamond Pro" panose="02020502060506020403" pitchFamily="18" charset="0"/>
              </a:rPr>
              <a:t>At the Cross: John 3:16; John 15:13</a:t>
            </a:r>
          </a:p>
        </p:txBody>
      </p:sp>
    </p:spTree>
    <p:extLst>
      <p:ext uri="{BB962C8B-B14F-4D97-AF65-F5344CB8AC3E}">
        <p14:creationId xmlns:p14="http://schemas.microsoft.com/office/powerpoint/2010/main" val="1392119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animEffect transition="in" filter="fade">
                                      <p:cBhvr>
                                        <p:cTn id="7" dur="500"/>
                                        <p:tgtEl>
                                          <p:spTgt spid="1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4" end="4"/>
                                            </p:txEl>
                                          </p:spTgt>
                                        </p:tgtEl>
                                        <p:attrNameLst>
                                          <p:attrName>style.visibility</p:attrName>
                                        </p:attrNameLst>
                                      </p:cBhvr>
                                      <p:to>
                                        <p:strVal val="visible"/>
                                      </p:to>
                                    </p:set>
                                    <p:animEffect transition="in" filter="fade">
                                      <p:cBhvr>
                                        <p:cTn id="12" dur="500"/>
                                        <p:tgtEl>
                                          <p:spTgt spid="1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animEffect transition="in" filter="fade">
                                      <p:cBhvr>
                                        <p:cTn id="17" dur="500"/>
                                        <p:tgtEl>
                                          <p:spTgt spid="1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6" end="6"/>
                                            </p:txEl>
                                          </p:spTgt>
                                        </p:tgtEl>
                                        <p:attrNameLst>
                                          <p:attrName>style.visibility</p:attrName>
                                        </p:attrNameLst>
                                      </p:cBhvr>
                                      <p:to>
                                        <p:strVal val="visible"/>
                                      </p:to>
                                    </p:set>
                                    <p:animEffect transition="in" filter="fade">
                                      <p:cBhvr>
                                        <p:cTn id="22" dur="500"/>
                                        <p:tgtEl>
                                          <p:spTgt spid="1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7" end="7"/>
                                            </p:txEl>
                                          </p:spTgt>
                                        </p:tgtEl>
                                        <p:attrNameLst>
                                          <p:attrName>style.visibility</p:attrName>
                                        </p:attrNameLst>
                                      </p:cBhvr>
                                      <p:to>
                                        <p:strVal val="visible"/>
                                      </p:to>
                                    </p:set>
                                    <p:animEffect transition="in" filter="fade">
                                      <p:cBhvr>
                                        <p:cTn id="27" dur="500"/>
                                        <p:tgtEl>
                                          <p:spTgt spid="1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5400000">
            <a:off x="1143000" y="-1143000"/>
            <a:ext cx="6858000" cy="9144000"/>
          </a:xfrm>
          <a:prstGeom prst="rect">
            <a:avLst/>
          </a:prstGeom>
        </p:spPr>
      </p:pic>
      <p:grpSp>
        <p:nvGrpSpPr>
          <p:cNvPr id="7" name="Group 6"/>
          <p:cNvGrpSpPr/>
          <p:nvPr/>
        </p:nvGrpSpPr>
        <p:grpSpPr>
          <a:xfrm>
            <a:off x="6149049" y="5087073"/>
            <a:ext cx="2994951" cy="1701478"/>
            <a:chOff x="5752616" y="607671"/>
            <a:chExt cx="2994951" cy="1701478"/>
          </a:xfrm>
        </p:grpSpPr>
        <p:sp>
          <p:nvSpPr>
            <p:cNvPr id="6" name="Oval 5"/>
            <p:cNvSpPr/>
            <p:nvPr/>
          </p:nvSpPr>
          <p:spPr>
            <a:xfrm>
              <a:off x="5833641" y="607671"/>
              <a:ext cx="2801073" cy="1701478"/>
            </a:xfrm>
            <a:prstGeom prst="ellipse">
              <a:avLst/>
            </a:prstGeom>
            <a:solidFill>
              <a:schemeClr val="bg1"/>
            </a:solidFill>
            <a:ln>
              <a:solidFill>
                <a:srgbClr val="3559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p:cNvSpPr txBox="1"/>
            <p:nvPr/>
          </p:nvSpPr>
          <p:spPr>
            <a:xfrm>
              <a:off x="5752616" y="996745"/>
              <a:ext cx="2931290" cy="923330"/>
            </a:xfrm>
            <a:prstGeom prst="rect">
              <a:avLst/>
            </a:prstGeom>
            <a:noFill/>
          </p:spPr>
          <p:txBody>
            <a:bodyPr wrap="square" rtlCol="0">
              <a:spAutoFit/>
            </a:bodyPr>
            <a:lstStyle/>
            <a:p>
              <a:pPr algn="ctr"/>
              <a:r>
                <a:rPr lang="en-US" sz="5400" b="1" dirty="0" smtClean="0">
                  <a:ln>
                    <a:solidFill>
                      <a:sysClr val="windowText" lastClr="000000"/>
                    </a:solidFill>
                  </a:ln>
                  <a:latin typeface="Adobe Garamond Pro" panose="02020502060506020403" pitchFamily="18" charset="0"/>
                </a:rPr>
                <a:t>POWER</a:t>
              </a:r>
            </a:p>
          </p:txBody>
        </p:sp>
        <p:sp>
          <p:nvSpPr>
            <p:cNvPr id="4" name="TextBox 3"/>
            <p:cNvSpPr txBox="1"/>
            <p:nvPr/>
          </p:nvSpPr>
          <p:spPr>
            <a:xfrm>
              <a:off x="5752618" y="1621976"/>
              <a:ext cx="2994949" cy="461665"/>
            </a:xfrm>
            <a:prstGeom prst="rect">
              <a:avLst/>
            </a:prstGeom>
            <a:noFill/>
          </p:spPr>
          <p:txBody>
            <a:bodyPr wrap="square" rtlCol="0">
              <a:spAutoFit/>
            </a:bodyPr>
            <a:lstStyle/>
            <a:p>
              <a:pPr algn="ctr"/>
              <a:r>
                <a:rPr lang="en-US" sz="2400" b="1" dirty="0" smtClean="0">
                  <a:ln>
                    <a:solidFill>
                      <a:sysClr val="windowText" lastClr="000000"/>
                    </a:solidFill>
                  </a:ln>
                  <a:solidFill>
                    <a:srgbClr val="35594C"/>
                  </a:solidFill>
                  <a:latin typeface="Adobe Garamond Pro" panose="02020502060506020403" pitchFamily="18" charset="0"/>
                </a:rPr>
                <a:t>Of God</a:t>
              </a:r>
              <a:endParaRPr lang="en-US" sz="2400" b="1" dirty="0">
                <a:ln>
                  <a:solidFill>
                    <a:sysClr val="windowText" lastClr="000000"/>
                  </a:solidFill>
                </a:ln>
                <a:solidFill>
                  <a:srgbClr val="35594C"/>
                </a:solidFill>
                <a:latin typeface="Adobe Garamond Pro" panose="02020502060506020403" pitchFamily="18" charset="0"/>
              </a:endParaRPr>
            </a:p>
          </p:txBody>
        </p:sp>
        <p:sp>
          <p:nvSpPr>
            <p:cNvPr id="5" name="TextBox 4"/>
            <p:cNvSpPr txBox="1"/>
            <p:nvPr/>
          </p:nvSpPr>
          <p:spPr>
            <a:xfrm>
              <a:off x="5752617" y="787226"/>
              <a:ext cx="2994949" cy="461665"/>
            </a:xfrm>
            <a:prstGeom prst="rect">
              <a:avLst/>
            </a:prstGeom>
            <a:noFill/>
          </p:spPr>
          <p:txBody>
            <a:bodyPr wrap="square" rtlCol="0">
              <a:spAutoFit/>
            </a:bodyPr>
            <a:lstStyle/>
            <a:p>
              <a:pPr algn="ctr"/>
              <a:r>
                <a:rPr lang="en-US" sz="2400" b="1" dirty="0" smtClean="0">
                  <a:ln>
                    <a:solidFill>
                      <a:sysClr val="windowText" lastClr="000000"/>
                    </a:solidFill>
                  </a:ln>
                  <a:solidFill>
                    <a:srgbClr val="35594C"/>
                  </a:solidFill>
                  <a:latin typeface="Adobe Garamond Pro" panose="02020502060506020403" pitchFamily="18" charset="0"/>
                </a:rPr>
                <a:t>The</a:t>
              </a:r>
              <a:endParaRPr lang="en-US" sz="2400" b="1" dirty="0">
                <a:ln>
                  <a:solidFill>
                    <a:sysClr val="windowText" lastClr="000000"/>
                  </a:solidFill>
                </a:ln>
                <a:solidFill>
                  <a:srgbClr val="35594C"/>
                </a:solidFill>
                <a:latin typeface="Adobe Garamond Pro" panose="02020502060506020403" pitchFamily="18" charset="0"/>
              </a:endParaRPr>
            </a:p>
          </p:txBody>
        </p:sp>
      </p:grpSp>
      <p:sp>
        <p:nvSpPr>
          <p:cNvPr id="8" name="TextBox 7"/>
          <p:cNvSpPr txBox="1"/>
          <p:nvPr/>
        </p:nvSpPr>
        <p:spPr>
          <a:xfrm>
            <a:off x="0" y="0"/>
            <a:ext cx="9143999" cy="830997"/>
          </a:xfrm>
          <a:prstGeom prst="rect">
            <a:avLst/>
          </a:prstGeom>
          <a:noFill/>
        </p:spPr>
        <p:txBody>
          <a:bodyPr wrap="square" rtlCol="0">
            <a:spAutoFit/>
          </a:bodyPr>
          <a:lstStyle/>
          <a:p>
            <a:r>
              <a:rPr lang="en-US" sz="4800" b="1" dirty="0" smtClean="0">
                <a:ln>
                  <a:solidFill>
                    <a:sysClr val="windowText" lastClr="000000"/>
                  </a:solidFill>
                </a:ln>
                <a:solidFill>
                  <a:srgbClr val="35594C"/>
                </a:solidFill>
                <a:latin typeface="Adobe Garamond Pro" panose="02020502060506020403" pitchFamily="18" charset="0"/>
              </a:rPr>
              <a:t>1 Corinthians 4:20</a:t>
            </a:r>
            <a:endParaRPr lang="en-US" sz="4800" b="1" dirty="0">
              <a:ln>
                <a:solidFill>
                  <a:sysClr val="windowText" lastClr="000000"/>
                </a:solidFill>
              </a:ln>
              <a:solidFill>
                <a:srgbClr val="35594C"/>
              </a:solidFill>
              <a:latin typeface="Adobe Garamond Pro" panose="02020502060506020403" pitchFamily="18" charset="0"/>
            </a:endParaRPr>
          </a:p>
        </p:txBody>
      </p:sp>
      <p:cxnSp>
        <p:nvCxnSpPr>
          <p:cNvPr id="10" name="Straight Connector 9"/>
          <p:cNvCxnSpPr/>
          <p:nvPr/>
        </p:nvCxnSpPr>
        <p:spPr>
          <a:xfrm>
            <a:off x="0" y="746567"/>
            <a:ext cx="9143999" cy="0"/>
          </a:xfrm>
          <a:prstGeom prst="line">
            <a:avLst/>
          </a:prstGeom>
          <a:ln w="38100">
            <a:solidFill>
              <a:srgbClr val="35594C"/>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 y="819387"/>
            <a:ext cx="9143999" cy="4524315"/>
          </a:xfrm>
          <a:prstGeom prst="rect">
            <a:avLst/>
          </a:prstGeom>
          <a:noFill/>
        </p:spPr>
        <p:txBody>
          <a:bodyPr wrap="square" rtlCol="0">
            <a:spAutoFit/>
          </a:bodyPr>
          <a:lstStyle/>
          <a:p>
            <a:r>
              <a:rPr lang="en-US" sz="3600" dirty="0" smtClean="0">
                <a:latin typeface="Adobe Garamond Pro" panose="02020502060506020403" pitchFamily="18" charset="0"/>
              </a:rPr>
              <a:t>“the kingdom of God does not consist in words but in power”</a:t>
            </a:r>
          </a:p>
          <a:p>
            <a:endParaRPr lang="en-US" sz="3600" dirty="0">
              <a:ln>
                <a:solidFill>
                  <a:sysClr val="windowText" lastClr="000000"/>
                </a:solidFill>
              </a:ln>
              <a:latin typeface="Adobe Garamond Pro" panose="02020502060506020403" pitchFamily="18" charset="0"/>
            </a:endParaRPr>
          </a:p>
          <a:p>
            <a:r>
              <a:rPr lang="en-US" sz="3600" dirty="0" smtClean="0">
                <a:ln>
                  <a:solidFill>
                    <a:sysClr val="windowText" lastClr="000000"/>
                  </a:solidFill>
                </a:ln>
                <a:latin typeface="Adobe Garamond Pro" panose="02020502060506020403" pitchFamily="18" charset="0"/>
              </a:rPr>
              <a:t>Predicted in Mark 9:1</a:t>
            </a:r>
          </a:p>
          <a:p>
            <a:r>
              <a:rPr lang="en-US" sz="3600" dirty="0" smtClean="0">
                <a:latin typeface="Adobe Garamond Pro" panose="02020502060506020403" pitchFamily="18" charset="0"/>
              </a:rPr>
              <a:t>“</a:t>
            </a:r>
            <a:r>
              <a:rPr lang="en-US" sz="3600" dirty="0" smtClean="0">
                <a:latin typeface="Adobe Garamond Pro" panose="02020502060506020403" pitchFamily="18" charset="0"/>
              </a:rPr>
              <a:t>Truly I say to you, there are some of those who are standing here who will not taste death until they see the kingdom of God after it has come with power.”</a:t>
            </a:r>
            <a:endParaRPr lang="en-US" sz="3600" dirty="0">
              <a:ln>
                <a:solidFill>
                  <a:sysClr val="windowText" lastClr="000000"/>
                </a:solidFill>
              </a:ln>
              <a:latin typeface="Adobe Garamond Pro" panose="02020502060506020403" pitchFamily="18" charset="0"/>
            </a:endParaRPr>
          </a:p>
        </p:txBody>
      </p:sp>
    </p:spTree>
    <p:extLst>
      <p:ext uri="{BB962C8B-B14F-4D97-AF65-F5344CB8AC3E}">
        <p14:creationId xmlns:p14="http://schemas.microsoft.com/office/powerpoint/2010/main" val="26772653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fade">
                                      <p:cBhvr>
                                        <p:cTn id="7" dur="500"/>
                                        <p:tgtEl>
                                          <p:spTgt spid="1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3" end="3"/>
                                            </p:txEl>
                                          </p:spTgt>
                                        </p:tgtEl>
                                        <p:attrNameLst>
                                          <p:attrName>style.visibility</p:attrName>
                                        </p:attrNameLst>
                                      </p:cBhvr>
                                      <p:to>
                                        <p:strVal val="visible"/>
                                      </p:to>
                                    </p:set>
                                    <p:animEffect transition="in" filter="fade">
                                      <p:cBhvr>
                                        <p:cTn id="10"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TotalTime>
  <Words>622</Words>
  <Application>Microsoft Office PowerPoint</Application>
  <PresentationFormat>On-screen Show (4:3)</PresentationFormat>
  <Paragraphs>86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Adobe Garamond Pro</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8</cp:revision>
  <dcterms:created xsi:type="dcterms:W3CDTF">2025-09-08T20:03:02Z</dcterms:created>
  <dcterms:modified xsi:type="dcterms:W3CDTF">2025-09-08T21:09:04Z</dcterms:modified>
</cp:coreProperties>
</file>