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2"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Garamond" panose="02020404030301010803" pitchFamily="18" charset="0"/>
      <p:regular r:id="rId42"/>
      <p:bold r:id="rId43"/>
      <p:italic r:id="rId44"/>
    </p:embeddedFont>
    <p:embeddedFont>
      <p:font typeface="Calibri Light" panose="020F0302020204030204" pitchFamily="34" charset="0"/>
      <p:regular r:id="rId45"/>
      <p:italic r:id="rId46"/>
    </p:embeddedFont>
    <p:embeddedFont>
      <p:font typeface="Arial Unicode MS" panose="020B0604020202020204" pitchFamily="34" charset="-128"/>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6C00"/>
    <a:srgbClr val="705500"/>
    <a:srgbClr val="B08600"/>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32" d="100"/>
          <a:sy n="132" d="100"/>
        </p:scale>
        <p:origin x="138"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B35845-C30D-47DA-8597-17E8DEA4A5D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46622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B35845-C30D-47DA-8597-17E8DEA4A5D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1003539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B35845-C30D-47DA-8597-17E8DEA4A5D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3298061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B35845-C30D-47DA-8597-17E8DEA4A5D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152043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B35845-C30D-47DA-8597-17E8DEA4A5D3}"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4021240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B35845-C30D-47DA-8597-17E8DEA4A5D3}"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2591068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B35845-C30D-47DA-8597-17E8DEA4A5D3}"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1049034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B35845-C30D-47DA-8597-17E8DEA4A5D3}"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4200504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35845-C30D-47DA-8597-17E8DEA4A5D3}"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731686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B35845-C30D-47DA-8597-17E8DEA4A5D3}"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1399662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B35845-C30D-47DA-8597-17E8DEA4A5D3}"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D60DA-2E68-47EA-9344-BC66736806C3}" type="slidenum">
              <a:rPr lang="en-US" smtClean="0"/>
              <a:t>‹#›</a:t>
            </a:fld>
            <a:endParaRPr lang="en-US"/>
          </a:p>
        </p:txBody>
      </p:sp>
    </p:spTree>
    <p:extLst>
      <p:ext uri="{BB962C8B-B14F-4D97-AF65-F5344CB8AC3E}">
        <p14:creationId xmlns:p14="http://schemas.microsoft.com/office/powerpoint/2010/main" val="441369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35845-C30D-47DA-8597-17E8DEA4A5D3}" type="datetimeFigureOut">
              <a:rPr lang="en-US" smtClean="0"/>
              <a:t>9/22/2025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D60DA-2E68-47EA-9344-BC66736806C3}" type="slidenum">
              <a:rPr lang="en-US" smtClean="0"/>
              <a:t>‹#›</a:t>
            </a:fld>
            <a:endParaRPr lang="en-US"/>
          </a:p>
        </p:txBody>
      </p:sp>
    </p:spTree>
    <p:extLst>
      <p:ext uri="{BB962C8B-B14F-4D97-AF65-F5344CB8AC3E}">
        <p14:creationId xmlns:p14="http://schemas.microsoft.com/office/powerpoint/2010/main" val="186134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087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22250" y="1602416"/>
            <a:ext cx="7772400" cy="2062103"/>
          </a:xfrm>
          <a:prstGeom prst="rect">
            <a:avLst/>
          </a:prstGeom>
          <a:noFill/>
        </p:spPr>
        <p:txBody>
          <a:bodyPr wrap="square" rtlCol="0">
            <a:spAutoFit/>
          </a:bodyPr>
          <a:lstStyle/>
          <a:p>
            <a:r>
              <a:rPr lang="en-US" sz="3200" dirty="0" smtClean="0">
                <a:solidFill>
                  <a:schemeClr val="bg1"/>
                </a:solidFill>
              </a:rPr>
              <a:t>2 Corinthians 5:17</a:t>
            </a:r>
          </a:p>
          <a:p>
            <a:r>
              <a:rPr lang="en-US" sz="3200" dirty="0" smtClean="0">
                <a:solidFill>
                  <a:schemeClr val="bg1"/>
                </a:solidFill>
              </a:rPr>
              <a:t>“if anyone is in Christ, he is a new creature; the old things passed away; behold, new things have come.”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15714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22250" y="1602416"/>
            <a:ext cx="7772400" cy="2554545"/>
          </a:xfrm>
          <a:prstGeom prst="rect">
            <a:avLst/>
          </a:prstGeom>
          <a:noFill/>
        </p:spPr>
        <p:txBody>
          <a:bodyPr wrap="square" rtlCol="0">
            <a:spAutoFit/>
          </a:bodyPr>
          <a:lstStyle/>
          <a:p>
            <a:r>
              <a:rPr lang="en-US" sz="3200" dirty="0" smtClean="0">
                <a:solidFill>
                  <a:schemeClr val="bg1"/>
                </a:solidFill>
              </a:rPr>
              <a:t>Ephesians 1:3</a:t>
            </a:r>
          </a:p>
          <a:p>
            <a:r>
              <a:rPr lang="en-US" sz="3200" dirty="0" smtClean="0">
                <a:solidFill>
                  <a:schemeClr val="bg1"/>
                </a:solidFill>
              </a:rPr>
              <a:t>“Blessed be the God and Father of our Lord Jesus Christ, who has blessed us with every spiritual blessing in the heavenly places in Christ”</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46198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22250" y="1602416"/>
            <a:ext cx="7772400" cy="1569660"/>
          </a:xfrm>
          <a:prstGeom prst="rect">
            <a:avLst/>
          </a:prstGeom>
          <a:noFill/>
        </p:spPr>
        <p:txBody>
          <a:bodyPr wrap="square" rtlCol="0">
            <a:spAutoFit/>
          </a:bodyPr>
          <a:lstStyle/>
          <a:p>
            <a:r>
              <a:rPr lang="en-US" sz="3200" dirty="0" smtClean="0">
                <a:solidFill>
                  <a:schemeClr val="bg1"/>
                </a:solidFill>
              </a:rPr>
              <a:t>Romans 8:1</a:t>
            </a:r>
          </a:p>
          <a:p>
            <a:r>
              <a:rPr lang="en-US" sz="3200" dirty="0" smtClean="0">
                <a:solidFill>
                  <a:schemeClr val="bg1"/>
                </a:solidFill>
              </a:rPr>
              <a:t>“there is now no condemnation for those who are in Christ Jesus”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43373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32378" y="2068889"/>
            <a:ext cx="7772400" cy="3867725"/>
          </a:xfrm>
          <a:prstGeom prst="rect">
            <a:avLst/>
          </a:prstGeom>
          <a:noFill/>
        </p:spPr>
        <p:txBody>
          <a:bodyPr wrap="square" rtlCol="0">
            <a:spAutoFit/>
          </a:bodyPr>
          <a:lstStyle/>
          <a:p>
            <a:r>
              <a:rPr lang="en-US" sz="3200" dirty="0" smtClean="0">
                <a:solidFill>
                  <a:schemeClr val="bg1"/>
                </a:solidFill>
              </a:rPr>
              <a:t>Romans 6:3, 5</a:t>
            </a:r>
          </a:p>
          <a:p>
            <a:r>
              <a:rPr lang="en-US" sz="3200" dirty="0" smtClean="0">
                <a:solidFill>
                  <a:schemeClr val="bg1"/>
                </a:solidFill>
              </a:rPr>
              <a:t>“Or do you not know that all of us who have been baptized into Christ Jesus have been baptized into His death? </a:t>
            </a:r>
            <a:endParaRPr lang="en-US" sz="3200" baseline="30000" dirty="0">
              <a:solidFill>
                <a:schemeClr val="bg1"/>
              </a:solidFill>
            </a:endParaRPr>
          </a:p>
          <a:p>
            <a:endParaRPr lang="en-US" sz="3200" baseline="30000" dirty="0" smtClean="0">
              <a:solidFill>
                <a:schemeClr val="bg1"/>
              </a:solidFill>
            </a:endParaRPr>
          </a:p>
          <a:p>
            <a:r>
              <a:rPr lang="en-US" sz="3200" dirty="0" smtClean="0">
                <a:solidFill>
                  <a:schemeClr val="bg1"/>
                </a:solidFill>
              </a:rPr>
              <a:t>For if we have become united with Him in the likeness of His death, certainly we shall also be in the likeness of His resurrection”</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ed Rectangle 12"/>
          <p:cNvSpPr/>
          <p:nvPr/>
        </p:nvSpPr>
        <p:spPr>
          <a:xfrm>
            <a:off x="4093651" y="202110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18579" y="202110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How To Get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468941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32378" y="2068889"/>
            <a:ext cx="7772400" cy="2554545"/>
          </a:xfrm>
          <a:prstGeom prst="rect">
            <a:avLst/>
          </a:prstGeom>
          <a:noFill/>
        </p:spPr>
        <p:txBody>
          <a:bodyPr wrap="square" rtlCol="0">
            <a:spAutoFit/>
          </a:bodyPr>
          <a:lstStyle/>
          <a:p>
            <a:r>
              <a:rPr lang="en-US" sz="3200" dirty="0" smtClean="0">
                <a:solidFill>
                  <a:schemeClr val="bg1"/>
                </a:solidFill>
              </a:rPr>
              <a:t>Galatians 3:26-27</a:t>
            </a:r>
          </a:p>
          <a:p>
            <a:r>
              <a:rPr lang="en-US" sz="3200" dirty="0" smtClean="0">
                <a:solidFill>
                  <a:schemeClr val="bg1"/>
                </a:solidFill>
              </a:rPr>
              <a:t>“For you are all sons of God through faith in Christ Jesus. For all of you who were baptized into Christ have clothed yourselves with Christ.”</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ed Rectangle 12"/>
          <p:cNvSpPr/>
          <p:nvPr/>
        </p:nvSpPr>
        <p:spPr>
          <a:xfrm>
            <a:off x="4093651" y="202110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18579" y="202110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How To Get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93283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07450" y="649823"/>
            <a:ext cx="3821231" cy="5509200"/>
          </a:xfrm>
          <a:prstGeom prst="rect">
            <a:avLst/>
          </a:prstGeom>
          <a:noFill/>
        </p:spPr>
        <p:txBody>
          <a:bodyPr wrap="square" rtlCol="0">
            <a:spAutoFit/>
          </a:bodyPr>
          <a:lstStyle/>
          <a:p>
            <a:r>
              <a:rPr lang="en-US" sz="3200" dirty="0" smtClean="0">
                <a:solidFill>
                  <a:schemeClr val="bg1"/>
                </a:solidFill>
              </a:rPr>
              <a:t>Rom 6:4</a:t>
            </a:r>
          </a:p>
          <a:p>
            <a:r>
              <a:rPr lang="en-US" sz="3200" dirty="0" smtClean="0">
                <a:solidFill>
                  <a:schemeClr val="bg1"/>
                </a:solidFill>
              </a:rPr>
              <a:t>“Therefore we have been buried with Him through baptism into death, so that as Christ was raised from the dead through the glory of the Father, so we too might walk in newness of life.”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ed Rectangle 12"/>
          <p:cNvSpPr/>
          <p:nvPr/>
        </p:nvSpPr>
        <p:spPr>
          <a:xfrm>
            <a:off x="4093651" y="202110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18579" y="202110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How To Get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Rounded Rectangle 16"/>
          <p:cNvSpPr/>
          <p:nvPr/>
        </p:nvSpPr>
        <p:spPr>
          <a:xfrm>
            <a:off x="4116321" y="268856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41249" y="268856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Living Newness Of Life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26439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07450" y="649823"/>
            <a:ext cx="3821231" cy="5016758"/>
          </a:xfrm>
          <a:prstGeom prst="rect">
            <a:avLst/>
          </a:prstGeom>
          <a:noFill/>
        </p:spPr>
        <p:txBody>
          <a:bodyPr wrap="square" rtlCol="0">
            <a:spAutoFit/>
          </a:bodyPr>
          <a:lstStyle/>
          <a:p>
            <a:r>
              <a:rPr lang="en-US" sz="3200" dirty="0" smtClean="0">
                <a:solidFill>
                  <a:schemeClr val="bg1"/>
                </a:solidFill>
              </a:rPr>
              <a:t>Rom 6:6-7</a:t>
            </a:r>
          </a:p>
          <a:p>
            <a:r>
              <a:rPr lang="en-US" sz="3200" dirty="0" smtClean="0">
                <a:solidFill>
                  <a:schemeClr val="bg1"/>
                </a:solidFill>
              </a:rPr>
              <a:t>“our old self was crucified with Him, in order that our body of sin might be done away with, so that we would no longer be slaves to sin; for he who has died is freed from sin.”</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ed Rectangle 12"/>
          <p:cNvSpPr/>
          <p:nvPr/>
        </p:nvSpPr>
        <p:spPr>
          <a:xfrm>
            <a:off x="4093651" y="202110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18579" y="202110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How To Get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Rounded Rectangle 16"/>
          <p:cNvSpPr/>
          <p:nvPr/>
        </p:nvSpPr>
        <p:spPr>
          <a:xfrm>
            <a:off x="4116321" y="268856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41249" y="268856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Living Newness Of Life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74551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07450" y="649823"/>
            <a:ext cx="3821231" cy="2554545"/>
          </a:xfrm>
          <a:prstGeom prst="rect">
            <a:avLst/>
          </a:prstGeom>
          <a:noFill/>
        </p:spPr>
        <p:txBody>
          <a:bodyPr wrap="square" rtlCol="0">
            <a:spAutoFit/>
          </a:bodyPr>
          <a:lstStyle/>
          <a:p>
            <a:r>
              <a:rPr lang="en-US" sz="3200" dirty="0" smtClean="0">
                <a:solidFill>
                  <a:schemeClr val="bg1"/>
                </a:solidFill>
              </a:rPr>
              <a:t>Rom 6:11</a:t>
            </a:r>
          </a:p>
          <a:p>
            <a:r>
              <a:rPr lang="en-US" sz="3200" dirty="0" smtClean="0">
                <a:solidFill>
                  <a:schemeClr val="bg1"/>
                </a:solidFill>
              </a:rPr>
              <a:t>“consider yourselves to be dead to sin, but alive to God in Christ Jesus”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ed Rectangle 12"/>
          <p:cNvSpPr/>
          <p:nvPr/>
        </p:nvSpPr>
        <p:spPr>
          <a:xfrm>
            <a:off x="4093651" y="202110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18579" y="202110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How To Get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Rounded Rectangle 16"/>
          <p:cNvSpPr/>
          <p:nvPr/>
        </p:nvSpPr>
        <p:spPr>
          <a:xfrm>
            <a:off x="4116321" y="268856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41249" y="268856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Living Newness Of Life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95926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07450" y="649823"/>
            <a:ext cx="3983550" cy="6001643"/>
          </a:xfrm>
          <a:prstGeom prst="rect">
            <a:avLst/>
          </a:prstGeom>
          <a:noFill/>
        </p:spPr>
        <p:txBody>
          <a:bodyPr wrap="square" rtlCol="0">
            <a:spAutoFit/>
          </a:bodyPr>
          <a:lstStyle/>
          <a:p>
            <a:r>
              <a:rPr lang="en-US" sz="3200" dirty="0" smtClean="0">
                <a:solidFill>
                  <a:schemeClr val="bg1"/>
                </a:solidFill>
              </a:rPr>
              <a:t>Rom 6:17-18</a:t>
            </a:r>
          </a:p>
          <a:p>
            <a:r>
              <a:rPr lang="en-US" sz="3200" dirty="0" smtClean="0">
                <a:solidFill>
                  <a:schemeClr val="bg1"/>
                </a:solidFill>
              </a:rPr>
              <a:t>“But thanks be to God that though you were slaves of sin, you became obedient from the heart to that form of teaching to which you were committed, and having been freed from sin, you became slaves of righteousness”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ounded Rectangle 12"/>
          <p:cNvSpPr/>
          <p:nvPr/>
        </p:nvSpPr>
        <p:spPr>
          <a:xfrm>
            <a:off x="4093651" y="202110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118579" y="202110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How To Get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Rounded Rectangle 16"/>
          <p:cNvSpPr/>
          <p:nvPr/>
        </p:nvSpPr>
        <p:spPr>
          <a:xfrm>
            <a:off x="4116321" y="268856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41249" y="268856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Living Newness Of Life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35586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Keep Seeking The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1569660"/>
          </a:xfrm>
          <a:prstGeom prst="rect">
            <a:avLst/>
          </a:prstGeom>
          <a:noFill/>
        </p:spPr>
        <p:txBody>
          <a:bodyPr wrap="square" rtlCol="0">
            <a:spAutoFit/>
          </a:bodyPr>
          <a:lstStyle/>
          <a:p>
            <a:pPr algn="ctr"/>
            <a:r>
              <a:rPr lang="en-US" sz="3200" dirty="0" smtClean="0">
                <a:solidFill>
                  <a:schemeClr val="bg1"/>
                </a:solidFill>
              </a:rPr>
              <a:t>Lamentations 3:25</a:t>
            </a:r>
          </a:p>
          <a:p>
            <a:pPr algn="ctr"/>
            <a:r>
              <a:rPr lang="en-US" sz="3200" dirty="0" smtClean="0">
                <a:solidFill>
                  <a:schemeClr val="bg1"/>
                </a:solidFill>
              </a:rPr>
              <a:t>“The </a:t>
            </a:r>
            <a:r>
              <a:rPr lang="en-US" sz="3200" cap="small" dirty="0" smtClean="0">
                <a:solidFill>
                  <a:schemeClr val="bg1"/>
                </a:solidFill>
                <a:effectLst/>
              </a:rPr>
              <a:t>Lord</a:t>
            </a:r>
            <a:r>
              <a:rPr lang="en-US" sz="3200" dirty="0" smtClean="0">
                <a:solidFill>
                  <a:schemeClr val="bg1"/>
                </a:solidFill>
              </a:rPr>
              <a:t> is good to those who wait for Him,</a:t>
            </a:r>
            <a:br>
              <a:rPr lang="en-US" sz="3200" dirty="0" smtClean="0">
                <a:solidFill>
                  <a:schemeClr val="bg1"/>
                </a:solidFill>
              </a:rPr>
            </a:br>
            <a:r>
              <a:rPr lang="en-US" sz="3200" dirty="0" smtClean="0">
                <a:solidFill>
                  <a:schemeClr val="bg1"/>
                </a:solidFill>
              </a:rPr>
              <a:t>To the person who seeks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97925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2163723" y="3635927"/>
            <a:ext cx="4995194" cy="65292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163723" y="3635927"/>
            <a:ext cx="5010308" cy="744571"/>
          </a:xfrm>
          <a:prstGeom prst="rect">
            <a:avLst/>
          </a:prstGeom>
          <a:noFill/>
        </p:spPr>
        <p:txBody>
          <a:bodyPr wrap="square" rtlCol="0">
            <a:spAutoFit/>
          </a:bodyPr>
          <a:lstStyle/>
          <a:p>
            <a:pPr algn="ctr"/>
            <a:r>
              <a:rPr lang="en-US" sz="36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COLOSSIANS 3:1-2</a:t>
            </a:r>
            <a:endParaRPr lang="en-US" sz="36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443037"/>
            <a:ext cx="9144000" cy="1015663"/>
          </a:xfrm>
          <a:prstGeom prst="rect">
            <a:avLst/>
          </a:prstGeom>
          <a:noFill/>
        </p:spPr>
        <p:txBody>
          <a:bodyPr wrap="square" rtlCol="0">
            <a:spAutoFit/>
          </a:bodyPr>
          <a:lstStyle/>
          <a:p>
            <a:pPr algn="ctr"/>
            <a:r>
              <a:rPr lang="en-US" sz="6000" dirty="0" smtClean="0">
                <a:solidFill>
                  <a:schemeClr val="bg1"/>
                </a:solidFill>
                <a:latin typeface="Garamond" panose="02020404030301010803" pitchFamily="18" charset="0"/>
              </a:rPr>
              <a:t>If You Are</a:t>
            </a:r>
            <a:endParaRPr lang="en-US" sz="6000" dirty="0">
              <a:solidFill>
                <a:schemeClr val="bg1"/>
              </a:solidFill>
              <a:latin typeface="Garamond" panose="02020404030301010803" pitchFamily="18" charset="0"/>
            </a:endParaRPr>
          </a:p>
        </p:txBody>
      </p:sp>
      <p:sp>
        <p:nvSpPr>
          <p:cNvPr id="12" name="TextBox 11"/>
          <p:cNvSpPr txBox="1"/>
          <p:nvPr/>
        </p:nvSpPr>
        <p:spPr>
          <a:xfrm>
            <a:off x="0" y="2149042"/>
            <a:ext cx="9144000" cy="1015663"/>
          </a:xfrm>
          <a:prstGeom prst="rect">
            <a:avLst/>
          </a:prstGeom>
          <a:noFill/>
        </p:spPr>
        <p:txBody>
          <a:bodyPr wrap="square" rtlCol="0">
            <a:spAutoFit/>
          </a:bodyPr>
          <a:lstStyle/>
          <a:p>
            <a:pPr algn="ctr"/>
            <a:r>
              <a:rPr lang="en-US" sz="6000" dirty="0" smtClean="0">
                <a:solidFill>
                  <a:schemeClr val="bg1"/>
                </a:solidFill>
                <a:latin typeface="Garamond" panose="02020404030301010803" pitchFamily="18" charset="0"/>
              </a:rPr>
              <a:t>Raised Up With Christ</a:t>
            </a:r>
            <a:endParaRPr lang="en-US" sz="6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4293032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Keep Seeking The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1569660"/>
          </a:xfrm>
          <a:prstGeom prst="rect">
            <a:avLst/>
          </a:prstGeom>
          <a:noFill/>
        </p:spPr>
        <p:txBody>
          <a:bodyPr wrap="square" rtlCol="0">
            <a:spAutoFit/>
          </a:bodyPr>
          <a:lstStyle/>
          <a:p>
            <a:pPr algn="ctr"/>
            <a:r>
              <a:rPr lang="en-US" sz="3200" dirty="0" smtClean="0">
                <a:solidFill>
                  <a:schemeClr val="bg1"/>
                </a:solidFill>
              </a:rPr>
              <a:t>Jeremiah 29:13</a:t>
            </a:r>
          </a:p>
          <a:p>
            <a:pPr algn="ctr"/>
            <a:r>
              <a:rPr lang="en-US" sz="3200" dirty="0" smtClean="0">
                <a:solidFill>
                  <a:schemeClr val="bg1"/>
                </a:solidFill>
              </a:rPr>
              <a:t>“You will seek Me and find Me                                       when you search for Me with all your heart.”</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61272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Keep Seeking The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2062103"/>
          </a:xfrm>
          <a:prstGeom prst="rect">
            <a:avLst/>
          </a:prstGeom>
          <a:noFill/>
        </p:spPr>
        <p:txBody>
          <a:bodyPr wrap="square" rtlCol="0">
            <a:spAutoFit/>
          </a:bodyPr>
          <a:lstStyle/>
          <a:p>
            <a:pPr algn="ctr"/>
            <a:r>
              <a:rPr lang="en-US" sz="3200" dirty="0" smtClean="0">
                <a:solidFill>
                  <a:schemeClr val="bg1"/>
                </a:solidFill>
              </a:rPr>
              <a:t>Hebrews 11:6</a:t>
            </a:r>
          </a:p>
          <a:p>
            <a:pPr algn="ctr"/>
            <a:r>
              <a:rPr lang="en-US" sz="3200" dirty="0" smtClean="0">
                <a:solidFill>
                  <a:schemeClr val="bg1"/>
                </a:solidFill>
              </a:rPr>
              <a:t>“without faith it is impossible to please Him, for he who comes to God must believe that He is and that He is a rewarder of those who seek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655759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Keep Seeking The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1077218"/>
          </a:xfrm>
          <a:prstGeom prst="rect">
            <a:avLst/>
          </a:prstGeom>
          <a:noFill/>
        </p:spPr>
        <p:txBody>
          <a:bodyPr wrap="square" rtlCol="0">
            <a:spAutoFit/>
          </a:bodyPr>
          <a:lstStyle/>
          <a:p>
            <a:pPr algn="ctr"/>
            <a:r>
              <a:rPr lang="en-US" sz="3200" dirty="0" smtClean="0">
                <a:solidFill>
                  <a:schemeClr val="bg1"/>
                </a:solidFill>
              </a:rPr>
              <a:t>Matthew 6:33</a:t>
            </a:r>
          </a:p>
          <a:p>
            <a:pPr algn="ctr"/>
            <a:r>
              <a:rPr lang="en-US" sz="3200" dirty="0" smtClean="0">
                <a:solidFill>
                  <a:schemeClr val="bg1"/>
                </a:solidFill>
              </a:rPr>
              <a:t>“seek first His kingdom and His righteousness.”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54555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Keep Seeking The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3046988"/>
          </a:xfrm>
          <a:prstGeom prst="rect">
            <a:avLst/>
          </a:prstGeom>
          <a:noFill/>
        </p:spPr>
        <p:txBody>
          <a:bodyPr wrap="square" rtlCol="0">
            <a:spAutoFit/>
          </a:bodyPr>
          <a:lstStyle/>
          <a:p>
            <a:pPr algn="ctr"/>
            <a:r>
              <a:rPr lang="en-US" sz="3200" dirty="0" smtClean="0">
                <a:solidFill>
                  <a:schemeClr val="bg1"/>
                </a:solidFill>
              </a:rPr>
              <a:t>Related Concepts In Scripture</a:t>
            </a:r>
          </a:p>
          <a:p>
            <a:pPr algn="ctr"/>
            <a:endParaRPr lang="en-US" sz="3200" dirty="0" smtClean="0">
              <a:solidFill>
                <a:schemeClr val="bg1"/>
              </a:solidFill>
            </a:endParaRPr>
          </a:p>
          <a:p>
            <a:pPr algn="ctr"/>
            <a:r>
              <a:rPr lang="en-US" sz="3200" dirty="0" smtClean="0">
                <a:solidFill>
                  <a:schemeClr val="bg1"/>
                </a:solidFill>
              </a:rPr>
              <a:t>Hebrews 4:11</a:t>
            </a:r>
          </a:p>
          <a:p>
            <a:pPr algn="ctr"/>
            <a:r>
              <a:rPr lang="en-US" sz="3200" dirty="0" smtClean="0">
                <a:solidFill>
                  <a:schemeClr val="bg1"/>
                </a:solidFill>
              </a:rPr>
              <a:t>“let us be diligent to enter that rest, so that no one will fall, through following the same example of disobedience.”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03293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Keep Seeking The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4031873"/>
          </a:xfrm>
          <a:prstGeom prst="rect">
            <a:avLst/>
          </a:prstGeom>
          <a:noFill/>
        </p:spPr>
        <p:txBody>
          <a:bodyPr wrap="square" rtlCol="0">
            <a:spAutoFit/>
          </a:bodyPr>
          <a:lstStyle/>
          <a:p>
            <a:pPr algn="ctr"/>
            <a:r>
              <a:rPr lang="en-US" sz="3200" dirty="0" smtClean="0">
                <a:solidFill>
                  <a:schemeClr val="bg1"/>
                </a:solidFill>
              </a:rPr>
              <a:t>Similar Concepts In Scripture</a:t>
            </a:r>
          </a:p>
          <a:p>
            <a:pPr algn="ctr"/>
            <a:endParaRPr lang="en-US" sz="3200" dirty="0" smtClean="0">
              <a:solidFill>
                <a:schemeClr val="bg1"/>
              </a:solidFill>
            </a:endParaRPr>
          </a:p>
          <a:p>
            <a:pPr algn="ctr"/>
            <a:r>
              <a:rPr lang="en-US" sz="3200" dirty="0" smtClean="0">
                <a:solidFill>
                  <a:schemeClr val="bg1"/>
                </a:solidFill>
              </a:rPr>
              <a:t>Hebrews 12:1</a:t>
            </a:r>
          </a:p>
          <a:p>
            <a:pPr algn="ctr"/>
            <a:r>
              <a:rPr lang="en-US" sz="3200" dirty="0" smtClean="0">
                <a:solidFill>
                  <a:schemeClr val="bg1"/>
                </a:solidFill>
              </a:rPr>
              <a:t>“Therefore, since we have so great a cloud of witnesses surrounding us, let us also lay aside every encumbrance and the sin which so easily entangles us, and let us run with endurance the race                that is set before us”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91660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Set You Mind On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2062103"/>
          </a:xfrm>
          <a:prstGeom prst="rect">
            <a:avLst/>
          </a:prstGeom>
          <a:noFill/>
        </p:spPr>
        <p:txBody>
          <a:bodyPr wrap="square" rtlCol="0">
            <a:spAutoFit/>
          </a:bodyPr>
          <a:lstStyle/>
          <a:p>
            <a:pPr algn="ctr"/>
            <a:r>
              <a:rPr lang="en-US" sz="3200" dirty="0" smtClean="0">
                <a:solidFill>
                  <a:schemeClr val="bg1"/>
                </a:solidFill>
              </a:rPr>
              <a:t>Isaiah 66:1</a:t>
            </a:r>
          </a:p>
          <a:p>
            <a:pPr algn="ctr"/>
            <a:r>
              <a:rPr lang="en-US" sz="3200" dirty="0" smtClean="0">
                <a:solidFill>
                  <a:schemeClr val="bg1"/>
                </a:solidFill>
              </a:rPr>
              <a:t>“Heaven is My throne and the earth is My footstool”</a:t>
            </a:r>
          </a:p>
          <a:p>
            <a:pPr algn="ct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Revelation 21:22-27</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47044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Set You Mind On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2062103"/>
          </a:xfrm>
          <a:prstGeom prst="rect">
            <a:avLst/>
          </a:prstGeom>
          <a:noFill/>
        </p:spPr>
        <p:txBody>
          <a:bodyPr wrap="square" rtlCol="0">
            <a:spAutoFit/>
          </a:bodyPr>
          <a:lstStyle/>
          <a:p>
            <a:pPr algn="ctr"/>
            <a:r>
              <a:rPr lang="en-US" sz="3200" dirty="0" smtClean="0">
                <a:solidFill>
                  <a:schemeClr val="bg1"/>
                </a:solidFill>
              </a:rPr>
              <a:t>Luke 15:7</a:t>
            </a:r>
          </a:p>
          <a:p>
            <a:pPr algn="ctr"/>
            <a:r>
              <a:rPr lang="en-US" sz="3200" dirty="0" smtClean="0">
                <a:solidFill>
                  <a:schemeClr val="bg1"/>
                </a:solidFill>
              </a:rPr>
              <a:t>“there will be more joy in heaven over one sinner who repents than over ninety-nine righteous persons who need no repentance”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32901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Set You Mind On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0" y="781049"/>
            <a:ext cx="9144000" cy="5832366"/>
          </a:xfrm>
          <a:prstGeom prst="rect">
            <a:avLst/>
          </a:prstGeom>
          <a:noFill/>
        </p:spPr>
        <p:txBody>
          <a:bodyPr wrap="square" rtlCol="0">
            <a:spAutoFit/>
          </a:bodyPr>
          <a:lstStyle/>
          <a:p>
            <a:pPr algn="ctr"/>
            <a:r>
              <a:rPr lang="en-US" sz="3200" dirty="0" smtClean="0">
                <a:solidFill>
                  <a:schemeClr val="bg1"/>
                </a:solidFill>
              </a:rPr>
              <a:t>Hebrews 11:13-16</a:t>
            </a:r>
          </a:p>
          <a:p>
            <a:pPr algn="ctr"/>
            <a:r>
              <a:rPr lang="en-US" sz="3100" dirty="0" smtClean="0">
                <a:solidFill>
                  <a:schemeClr val="bg1"/>
                </a:solidFill>
              </a:rPr>
              <a:t>“All these died in faith, without receiving the promises, but having seen them and having welcomed them from a distance, and having confessed that they were strangers and exiles on the earth. For those who say such things make it clear that they are seeking a country of their own. And indeed if they had been thinking of that country from which they went out, they would have had opportunity to return. But as it is, they desire a better country, that is, a heavenly one. Therefore God is not ashamed to be called their God; for He has prepared a city for them.”</a:t>
            </a:r>
            <a:endParaRPr lang="en-US" sz="31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54043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Set You Mind On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1077218"/>
          </a:xfrm>
          <a:prstGeom prst="rect">
            <a:avLst/>
          </a:prstGeom>
          <a:noFill/>
        </p:spPr>
        <p:txBody>
          <a:bodyPr wrap="square" rtlCol="0">
            <a:spAutoFit/>
          </a:bodyPr>
          <a:lstStyle/>
          <a:p>
            <a:pPr algn="ctr"/>
            <a:r>
              <a:rPr lang="en-US" sz="3200" dirty="0" smtClean="0">
                <a:solidFill>
                  <a:schemeClr val="bg1"/>
                </a:solidFill>
              </a:rPr>
              <a:t>Philippians 3:20</a:t>
            </a:r>
          </a:p>
          <a:p>
            <a:pPr algn="ctr"/>
            <a:r>
              <a:rPr lang="en-US" sz="3200" dirty="0" smtClean="0">
                <a:solidFill>
                  <a:schemeClr val="bg1"/>
                </a:solidFill>
              </a:rPr>
              <a:t>“For our citizenship is in heaven”</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55354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Set You Mind On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3539430"/>
          </a:xfrm>
          <a:prstGeom prst="rect">
            <a:avLst/>
          </a:prstGeom>
          <a:noFill/>
        </p:spPr>
        <p:txBody>
          <a:bodyPr wrap="square" rtlCol="0">
            <a:spAutoFit/>
          </a:bodyPr>
          <a:lstStyle/>
          <a:p>
            <a:pPr algn="ctr"/>
            <a:r>
              <a:rPr lang="en-US" sz="3200" dirty="0" smtClean="0">
                <a:solidFill>
                  <a:schemeClr val="bg1"/>
                </a:solidFill>
              </a:rPr>
              <a:t>Hebrews 10:34</a:t>
            </a:r>
          </a:p>
          <a:p>
            <a:pPr algn="ctr"/>
            <a:r>
              <a:rPr lang="en-US" sz="3200" dirty="0" smtClean="0">
                <a:solidFill>
                  <a:schemeClr val="bg1"/>
                </a:solidFill>
              </a:rPr>
              <a:t>“For you showed sympathy to the prisoners and accepted joyfully the seizure of your property, knowing that you have for yourselves a better possession and a lasting one”</a:t>
            </a:r>
          </a:p>
          <a:p>
            <a:pPr algn="ct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Revelation 21:4</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176261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4068723" y="700716"/>
            <a:ext cx="5035236" cy="584775"/>
            <a:chOff x="4068723" y="700716"/>
            <a:chExt cx="5035236" cy="584775"/>
          </a:xfrm>
        </p:grpSpPr>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3" name="TextBox 12"/>
          <p:cNvSpPr txBox="1"/>
          <p:nvPr/>
        </p:nvSpPr>
        <p:spPr>
          <a:xfrm>
            <a:off x="222250" y="1602416"/>
            <a:ext cx="7562850" cy="2554545"/>
          </a:xfrm>
          <a:prstGeom prst="rect">
            <a:avLst/>
          </a:prstGeom>
          <a:noFill/>
        </p:spPr>
        <p:txBody>
          <a:bodyPr wrap="square" rtlCol="0">
            <a:spAutoFit/>
          </a:bodyPr>
          <a:lstStyle/>
          <a:p>
            <a:r>
              <a:rPr lang="en-US" sz="3200" dirty="0" smtClean="0">
                <a:solidFill>
                  <a:schemeClr val="bg1"/>
                </a:solidFill>
              </a:rPr>
              <a:t>Colossians 2:12</a:t>
            </a:r>
          </a:p>
          <a:p>
            <a:r>
              <a:rPr lang="en-US" sz="3200" dirty="0" smtClean="0">
                <a:solidFill>
                  <a:schemeClr val="bg1"/>
                </a:solidFill>
              </a:rPr>
              <a:t>“having been buried with Him in baptism, in which you were also raised up with Him through faith in the working of God, who raised Him from the dead.”</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65733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Set You Mind On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5016758"/>
          </a:xfrm>
          <a:prstGeom prst="rect">
            <a:avLst/>
          </a:prstGeom>
          <a:noFill/>
        </p:spPr>
        <p:txBody>
          <a:bodyPr wrap="square" rtlCol="0">
            <a:spAutoFit/>
          </a:bodyPr>
          <a:lstStyle/>
          <a:p>
            <a:pPr algn="ctr"/>
            <a:r>
              <a:rPr lang="en-US" sz="3200" dirty="0" smtClean="0">
                <a:solidFill>
                  <a:schemeClr val="bg1"/>
                </a:solidFill>
              </a:rPr>
              <a:t>In Different Words…</a:t>
            </a:r>
          </a:p>
          <a:p>
            <a:pPr algn="ctr"/>
            <a:endParaRPr lang="en-US" sz="3200" dirty="0">
              <a:solidFill>
                <a:schemeClr val="bg1"/>
              </a:solidFill>
            </a:endParaRPr>
          </a:p>
          <a:p>
            <a:pPr algn="ctr"/>
            <a:r>
              <a:rPr lang="en-US" sz="3200" dirty="0" smtClean="0">
                <a:solidFill>
                  <a:schemeClr val="bg1"/>
                </a:solidFill>
              </a:rPr>
              <a:t>Matthew 6:19-21</a:t>
            </a:r>
          </a:p>
          <a:p>
            <a:pPr algn="ctr"/>
            <a:r>
              <a:rPr lang="en-US" sz="3200" dirty="0" smtClean="0">
                <a:solidFill>
                  <a:schemeClr val="bg1"/>
                </a:solidFill>
              </a:rPr>
              <a:t>“Do not store up for yourselves treasures on earth, where moth and rust destroy, and where thieves break in and steal. But store up for yourselves treasures in heaven, where neither moth nor rust destroys, and where thieves do not break in or steal; for where your treasure is,                                              there your heart will be also</a:t>
            </a:r>
            <a:r>
              <a:rPr lang="en-US" sz="3200" dirty="0" smtClean="0"/>
              <a:t>.</a:t>
            </a:r>
            <a:r>
              <a:rPr lang="en-US" sz="3200" dirty="0" smtClean="0">
                <a:solidFill>
                  <a:schemeClr val="bg1"/>
                </a:solidFill>
              </a:rPr>
              <a:t>”</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82554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Set You Mind On Things Above</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3539430"/>
          </a:xfrm>
          <a:prstGeom prst="rect">
            <a:avLst/>
          </a:prstGeom>
          <a:noFill/>
        </p:spPr>
        <p:txBody>
          <a:bodyPr wrap="square" rtlCol="0">
            <a:spAutoFit/>
          </a:bodyPr>
          <a:lstStyle/>
          <a:p>
            <a:pPr algn="ctr"/>
            <a:r>
              <a:rPr lang="en-US" sz="3200" dirty="0" smtClean="0">
                <a:solidFill>
                  <a:schemeClr val="bg1"/>
                </a:solidFill>
              </a:rPr>
              <a:t>1 Peter 1:3-4</a:t>
            </a:r>
          </a:p>
          <a:p>
            <a:pPr algn="ctr"/>
            <a:r>
              <a:rPr lang="en-US" sz="3200" dirty="0" smtClean="0">
                <a:solidFill>
                  <a:schemeClr val="bg1"/>
                </a:solidFill>
              </a:rPr>
              <a:t>“Blessed be the God and Father of our Lord Jesus Christ, who according to His great mercy has caused us to be born again to a living hope through the resurrection of Jesus Christ from the dead, to obtain an inheritance which is imperishable and undefiled and will not fade away, reserved in heaven for you”</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50929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Not On Things That Are On Earth</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4031873"/>
          </a:xfrm>
          <a:prstGeom prst="rect">
            <a:avLst/>
          </a:prstGeom>
          <a:noFill/>
        </p:spPr>
        <p:txBody>
          <a:bodyPr wrap="square" rtlCol="0">
            <a:spAutoFit/>
          </a:bodyPr>
          <a:lstStyle/>
          <a:p>
            <a:pPr algn="ctr"/>
            <a:r>
              <a:rPr lang="en-US" sz="3200" dirty="0" smtClean="0">
                <a:solidFill>
                  <a:schemeClr val="bg1"/>
                </a:solidFill>
              </a:rPr>
              <a:t>1 John 2:15-17</a:t>
            </a:r>
          </a:p>
          <a:p>
            <a:pPr algn="ctr"/>
            <a:r>
              <a:rPr lang="en-US" sz="3200" dirty="0" smtClean="0">
                <a:solidFill>
                  <a:schemeClr val="bg1"/>
                </a:solidFill>
              </a:rPr>
              <a:t>“Do not love the world nor the things in the world. If anyone loves the world, the love of the Father is not in him. For all that is in the world, the lust of the flesh and the lust of the eyes and the boastful pride of life, is not from the Father, but is from the world. The world is passing away, and also its lusts; but the one who does the will of God lives forever.”</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2824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Not On Things That Are On Earth</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5509200"/>
          </a:xfrm>
          <a:prstGeom prst="rect">
            <a:avLst/>
          </a:prstGeom>
          <a:noFill/>
        </p:spPr>
        <p:txBody>
          <a:bodyPr wrap="square" rtlCol="0">
            <a:spAutoFit/>
          </a:bodyPr>
          <a:lstStyle/>
          <a:p>
            <a:pPr algn="ctr"/>
            <a:r>
              <a:rPr lang="en-US" sz="3200" dirty="0" smtClean="0">
                <a:solidFill>
                  <a:schemeClr val="bg1"/>
                </a:solidFill>
              </a:rPr>
              <a:t>1 Timothy 6:9-11</a:t>
            </a:r>
          </a:p>
          <a:p>
            <a:pPr algn="ctr"/>
            <a:r>
              <a:rPr lang="en-US" sz="3200" dirty="0" smtClean="0">
                <a:solidFill>
                  <a:schemeClr val="bg1"/>
                </a:solidFill>
              </a:rPr>
              <a:t>“But those who want to get rich fall into temptation and a snare and many foolish and harmful desires which plunge men into ruin and destruction. For the love of money is a root of all sorts of evil, and some by longing for it have wandered away from the faith and pierced themselves with many griefs.</a:t>
            </a:r>
          </a:p>
          <a:p>
            <a:pPr algn="ctr"/>
            <a:r>
              <a:rPr lang="en-US" sz="3200" dirty="0" smtClean="0">
                <a:solidFill>
                  <a:schemeClr val="bg1"/>
                </a:solidFill>
              </a:rPr>
              <a:t>But flee from these things, you man of God, and pursue righteousness, godliness, faith, love, perseverance and gentleness.” </a:t>
            </a:r>
          </a:p>
          <a:p>
            <a:pPr algn="ct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65667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Not On Things That Are On Earth</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2554545"/>
          </a:xfrm>
          <a:prstGeom prst="rect">
            <a:avLst/>
          </a:prstGeom>
          <a:noFill/>
        </p:spPr>
        <p:txBody>
          <a:bodyPr wrap="square" rtlCol="0">
            <a:spAutoFit/>
          </a:bodyPr>
          <a:lstStyle/>
          <a:p>
            <a:pPr algn="ctr"/>
            <a:r>
              <a:rPr lang="en-US" sz="3200" dirty="0" smtClean="0">
                <a:solidFill>
                  <a:schemeClr val="bg1"/>
                </a:solidFill>
              </a:rPr>
              <a:t>James 4:4</a:t>
            </a:r>
          </a:p>
          <a:p>
            <a:r>
              <a:rPr lang="en-US" sz="3200" dirty="0" smtClean="0">
                <a:solidFill>
                  <a:schemeClr val="bg1"/>
                </a:solidFill>
              </a:rPr>
              <a:t>“You adulteresses, do you not know that friendship with the world is hostility toward God? Therefore whoever wishes to be a friend of the world makes himself an enemy of God.”</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93399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Not On Things That Are On Earth</a:t>
            </a:r>
            <a:endParaRPr lang="en-US" sz="4400" dirty="0">
              <a:solidFill>
                <a:schemeClr val="bg1"/>
              </a:solidFill>
              <a:latin typeface="Garamond" panose="02020404030301010803" pitchFamily="18" charset="0"/>
            </a:endParaRPr>
          </a:p>
        </p:txBody>
      </p:sp>
      <p:sp>
        <p:nvSpPr>
          <p:cNvPr id="13" name="TextBox 12"/>
          <p:cNvSpPr txBox="1"/>
          <p:nvPr/>
        </p:nvSpPr>
        <p:spPr>
          <a:xfrm>
            <a:off x="149225" y="781049"/>
            <a:ext cx="8845550" cy="5016758"/>
          </a:xfrm>
          <a:prstGeom prst="rect">
            <a:avLst/>
          </a:prstGeom>
          <a:noFill/>
        </p:spPr>
        <p:txBody>
          <a:bodyPr wrap="square" rtlCol="0">
            <a:spAutoFit/>
          </a:bodyPr>
          <a:lstStyle/>
          <a:p>
            <a:pPr algn="ctr"/>
            <a:r>
              <a:rPr lang="en-US" sz="3200" smtClean="0">
                <a:solidFill>
                  <a:schemeClr val="bg1"/>
                </a:solidFill>
              </a:rPr>
              <a:t>Titus 2:11-15</a:t>
            </a:r>
            <a:endParaRPr lang="en-US" sz="3200" dirty="0" smtClean="0">
              <a:solidFill>
                <a:schemeClr val="bg1"/>
              </a:solidFill>
            </a:endParaRPr>
          </a:p>
          <a:p>
            <a:pPr algn="ctr"/>
            <a:r>
              <a:rPr lang="en-US" sz="3200" dirty="0" smtClean="0">
                <a:solidFill>
                  <a:schemeClr val="bg1"/>
                </a:solidFill>
              </a:rPr>
              <a:t>“For the grace of God has appeared, bringing salvation to all men, instructing us to deny ungodliness and worldly desires and to live sensibly, righteously and godly in the present age, looking for the blessed hope and the appearing of the glory of our great God and Savior, Christ Jesus, who gave Himself for us to redeem us from every lawless deed, and to purify for Himself a people for His own possession, zealous for good deeds.”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35940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1985923" y="87277"/>
            <a:ext cx="4995194" cy="65292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85923" y="87277"/>
            <a:ext cx="5010308" cy="744571"/>
          </a:xfrm>
          <a:prstGeom prst="rect">
            <a:avLst/>
          </a:prstGeom>
          <a:noFill/>
        </p:spPr>
        <p:txBody>
          <a:bodyPr wrap="square" rtlCol="0">
            <a:spAutoFit/>
          </a:bodyPr>
          <a:lstStyle/>
          <a:p>
            <a:pPr algn="ctr"/>
            <a:r>
              <a:rPr lang="en-US" sz="36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COLOSSIANS 3:1-2</a:t>
            </a:r>
            <a:endParaRPr lang="en-US" sz="36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12"/>
          <p:cNvSpPr txBox="1"/>
          <p:nvPr/>
        </p:nvSpPr>
        <p:spPr>
          <a:xfrm>
            <a:off x="0" y="781049"/>
            <a:ext cx="9144000" cy="2554545"/>
          </a:xfrm>
          <a:prstGeom prst="rect">
            <a:avLst/>
          </a:prstGeom>
          <a:noFill/>
        </p:spPr>
        <p:txBody>
          <a:bodyPr wrap="square" rtlCol="0">
            <a:spAutoFit/>
          </a:bodyPr>
          <a:lstStyle/>
          <a:p>
            <a:pPr algn="ctr"/>
            <a:r>
              <a:rPr lang="en-US" sz="3200" dirty="0" smtClean="0">
                <a:solidFill>
                  <a:schemeClr val="bg1"/>
                </a:solidFill>
              </a:rPr>
              <a:t>“Therefore if you have been raised up with Christ, keep seeking the things above, where Christ is, seated at the right hand of God. Set your mind on the things above, not on the things that are on earth. For you have died and your life is hidden with Christ in God.”</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TextBox 13"/>
          <p:cNvSpPr txBox="1"/>
          <p:nvPr/>
        </p:nvSpPr>
        <p:spPr>
          <a:xfrm>
            <a:off x="0" y="3562349"/>
            <a:ext cx="9144000" cy="707886"/>
          </a:xfrm>
          <a:prstGeom prst="rect">
            <a:avLst/>
          </a:prstGeom>
          <a:noFill/>
        </p:spPr>
        <p:txBody>
          <a:bodyPr wrap="square" rtlCol="0">
            <a:spAutoFit/>
          </a:bodyPr>
          <a:lstStyle/>
          <a:p>
            <a:pPr algn="ctr"/>
            <a:r>
              <a:rPr lang="en-US" sz="4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Do you need to repent?</a:t>
            </a:r>
            <a:endParaRPr lang="en-US" sz="4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0" y="4354581"/>
            <a:ext cx="9144000" cy="707886"/>
          </a:xfrm>
          <a:prstGeom prst="rect">
            <a:avLst/>
          </a:prstGeom>
          <a:noFill/>
        </p:spPr>
        <p:txBody>
          <a:bodyPr wrap="square" rtlCol="0">
            <a:spAutoFit/>
          </a:bodyPr>
          <a:lstStyle/>
          <a:p>
            <a:pPr algn="ctr"/>
            <a:r>
              <a:rPr lang="en-US" sz="40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Are you raised up with Christ?</a:t>
            </a:r>
            <a:endParaRPr lang="en-US" sz="4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028178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3" name="TextBox 12"/>
          <p:cNvSpPr txBox="1"/>
          <p:nvPr/>
        </p:nvSpPr>
        <p:spPr>
          <a:xfrm>
            <a:off x="222250" y="1602416"/>
            <a:ext cx="7645400" cy="2062103"/>
          </a:xfrm>
          <a:prstGeom prst="rect">
            <a:avLst/>
          </a:prstGeom>
          <a:noFill/>
        </p:spPr>
        <p:txBody>
          <a:bodyPr wrap="square" rtlCol="0">
            <a:spAutoFit/>
          </a:bodyPr>
          <a:lstStyle/>
          <a:p>
            <a:r>
              <a:rPr lang="en-US" sz="3200" dirty="0" smtClean="0">
                <a:solidFill>
                  <a:schemeClr val="bg1"/>
                </a:solidFill>
              </a:rPr>
              <a:t>2 Corinthians 1:20</a:t>
            </a:r>
          </a:p>
          <a:p>
            <a:r>
              <a:rPr lang="en-US" sz="3200" dirty="0" smtClean="0">
                <a:solidFill>
                  <a:schemeClr val="bg1"/>
                </a:solidFill>
              </a:rPr>
              <a:t>“For as many as are the promises of God, in Him they are yes; therefore also through Him is our Amen to the glory of God through us.”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73512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3" name="TextBox 12"/>
          <p:cNvSpPr txBox="1"/>
          <p:nvPr/>
        </p:nvSpPr>
        <p:spPr>
          <a:xfrm>
            <a:off x="222250" y="1602416"/>
            <a:ext cx="7562850" cy="3046988"/>
          </a:xfrm>
          <a:prstGeom prst="rect">
            <a:avLst/>
          </a:prstGeom>
          <a:noFill/>
        </p:spPr>
        <p:txBody>
          <a:bodyPr wrap="square" rtlCol="0">
            <a:spAutoFit/>
          </a:bodyPr>
          <a:lstStyle/>
          <a:p>
            <a:r>
              <a:rPr lang="en-US" sz="3200" dirty="0" smtClean="0">
                <a:solidFill>
                  <a:schemeClr val="bg1"/>
                </a:solidFill>
              </a:rPr>
              <a:t>Romans 4:20-21</a:t>
            </a:r>
          </a:p>
          <a:p>
            <a:r>
              <a:rPr lang="en-US" sz="3200" dirty="0" smtClean="0">
                <a:solidFill>
                  <a:schemeClr val="bg1"/>
                </a:solidFill>
              </a:rPr>
              <a:t>“with respect to the promise of God, he did not waver in unbelief but grew strong in faith, giving glory to God, and being fully assured that what God had promised, He was able also to perform.”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02611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3" name="TextBox 12"/>
          <p:cNvSpPr txBox="1"/>
          <p:nvPr/>
        </p:nvSpPr>
        <p:spPr>
          <a:xfrm>
            <a:off x="222250" y="1602416"/>
            <a:ext cx="7562850" cy="1569660"/>
          </a:xfrm>
          <a:prstGeom prst="rect">
            <a:avLst/>
          </a:prstGeom>
          <a:noFill/>
        </p:spPr>
        <p:txBody>
          <a:bodyPr wrap="square" rtlCol="0">
            <a:spAutoFit/>
          </a:bodyPr>
          <a:lstStyle/>
          <a:p>
            <a:r>
              <a:rPr lang="en-US" sz="3200" dirty="0" smtClean="0">
                <a:solidFill>
                  <a:schemeClr val="bg1"/>
                </a:solidFill>
              </a:rPr>
              <a:t>1 John 2:25</a:t>
            </a:r>
          </a:p>
          <a:p>
            <a:r>
              <a:rPr lang="en-US" sz="3200" dirty="0" smtClean="0">
                <a:solidFill>
                  <a:schemeClr val="bg1"/>
                </a:solidFill>
              </a:rPr>
              <a:t>“This is the promise which He Himself made to us: eternal life.”</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654760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3" name="TextBox 12"/>
          <p:cNvSpPr txBox="1"/>
          <p:nvPr/>
        </p:nvSpPr>
        <p:spPr>
          <a:xfrm>
            <a:off x="222250" y="1602416"/>
            <a:ext cx="7562850" cy="3539430"/>
          </a:xfrm>
          <a:prstGeom prst="rect">
            <a:avLst/>
          </a:prstGeom>
          <a:noFill/>
        </p:spPr>
        <p:txBody>
          <a:bodyPr wrap="square" rtlCol="0">
            <a:spAutoFit/>
          </a:bodyPr>
          <a:lstStyle/>
          <a:p>
            <a:r>
              <a:rPr lang="en-US" sz="3200" dirty="0" smtClean="0">
                <a:solidFill>
                  <a:schemeClr val="bg1"/>
                </a:solidFill>
              </a:rPr>
              <a:t>Titus 1:1-2</a:t>
            </a:r>
          </a:p>
          <a:p>
            <a:r>
              <a:rPr lang="en-US" sz="3200" dirty="0" smtClean="0">
                <a:solidFill>
                  <a:schemeClr val="bg1"/>
                </a:solidFill>
              </a:rPr>
              <a:t>“Paul, a bond-servant of God and an apostle of Jesus Christ, for the faith of those chosen of God and the knowledge of the truth which is according to godliness, in the hope of eternal life, which God, who cannot lie, promised long ages ago”</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484289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3" name="TextBox 12"/>
          <p:cNvSpPr txBox="1"/>
          <p:nvPr/>
        </p:nvSpPr>
        <p:spPr>
          <a:xfrm>
            <a:off x="222250" y="1602416"/>
            <a:ext cx="7562850" cy="1569660"/>
          </a:xfrm>
          <a:prstGeom prst="rect">
            <a:avLst/>
          </a:prstGeom>
          <a:noFill/>
        </p:spPr>
        <p:txBody>
          <a:bodyPr wrap="square" rtlCol="0">
            <a:spAutoFit/>
          </a:bodyPr>
          <a:lstStyle/>
          <a:p>
            <a:r>
              <a:rPr lang="en-US" sz="3200" dirty="0" smtClean="0">
                <a:solidFill>
                  <a:schemeClr val="bg1"/>
                </a:solidFill>
              </a:rPr>
              <a:t>Colossians 2:13</a:t>
            </a:r>
          </a:p>
          <a:p>
            <a:r>
              <a:rPr lang="en-US" sz="3200" dirty="0" smtClean="0">
                <a:solidFill>
                  <a:schemeClr val="bg1"/>
                </a:solidFill>
              </a:rPr>
              <a:t>“He made you alive together with Him, having forgiven us all our transgressions”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98048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84200"/>
            <a:ext cx="9144000" cy="6273799"/>
            <a:chOff x="0" y="831849"/>
            <a:chExt cx="9144000" cy="5168902"/>
          </a:xfrm>
        </p:grpSpPr>
        <p:pic>
          <p:nvPicPr>
            <p:cNvPr id="2" name="Picture 1"/>
            <p:cNvPicPr>
              <a:picLocks noChangeAspect="1"/>
            </p:cNvPicPr>
            <p:nvPr/>
          </p:nvPicPr>
          <p:blipFill rotWithShape="1">
            <a:blip r:embed="rId2"/>
            <a:srcRect l="6146" r="9063"/>
            <a:stretch/>
          </p:blipFill>
          <p:spPr>
            <a:xfrm rot="5400000">
              <a:off x="1987550" y="-1155700"/>
              <a:ext cx="5168900" cy="9144000"/>
            </a:xfrm>
            <a:prstGeom prst="rect">
              <a:avLst/>
            </a:prstGeom>
          </p:spPr>
        </p:pic>
        <p:grpSp>
          <p:nvGrpSpPr>
            <p:cNvPr id="10" name="Group 9"/>
            <p:cNvGrpSpPr/>
            <p:nvPr/>
          </p:nvGrpSpPr>
          <p:grpSpPr>
            <a:xfrm>
              <a:off x="0" y="831849"/>
              <a:ext cx="9144000" cy="5168902"/>
              <a:chOff x="0" y="831849"/>
              <a:chExt cx="9144000" cy="5168902"/>
            </a:xfrm>
          </p:grpSpPr>
          <p:sp>
            <p:nvSpPr>
              <p:cNvPr id="3" name="Rectangle 2"/>
              <p:cNvSpPr/>
              <p:nvPr/>
            </p:nvSpPr>
            <p:spPr>
              <a:xfrm>
                <a:off x="0" y="831850"/>
                <a:ext cx="9144000" cy="5168901"/>
              </a:xfrm>
              <a:prstGeom prst="rect">
                <a:avLst/>
              </a:prstGeom>
              <a:gradFill flip="none" rotWithShape="1">
                <a:gsLst>
                  <a:gs pos="47000">
                    <a:schemeClr val="tx1">
                      <a:alpha val="80000"/>
                    </a:schemeClr>
                  </a:gs>
                  <a:gs pos="100000">
                    <a:srgbClr val="7055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29132" y="831849"/>
                <a:ext cx="5614868" cy="5168901"/>
              </a:xfrm>
              <a:prstGeom prst="rect">
                <a:avLst/>
              </a:prstGeom>
              <a:gradFill flip="none" rotWithShape="1">
                <a:gsLst>
                  <a:gs pos="31000">
                    <a:schemeClr val="tx1">
                      <a:alpha val="80000"/>
                    </a:schemeClr>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ounded Rectangle 4"/>
          <p:cNvSpPr/>
          <p:nvPr/>
        </p:nvSpPr>
        <p:spPr>
          <a:xfrm>
            <a:off x="4068723" y="700717"/>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93651" y="700716"/>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Buried With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p:cNvSpPr txBox="1"/>
          <p:nvPr/>
        </p:nvSpPr>
        <p:spPr>
          <a:xfrm>
            <a:off x="0" y="-119618"/>
            <a:ext cx="9144000" cy="769441"/>
          </a:xfrm>
          <a:prstGeom prst="rect">
            <a:avLst/>
          </a:prstGeom>
          <a:noFill/>
        </p:spPr>
        <p:txBody>
          <a:bodyPr wrap="square" rtlCol="0">
            <a:spAutoFit/>
          </a:bodyPr>
          <a:lstStyle/>
          <a:p>
            <a:pPr algn="ctr"/>
            <a:r>
              <a:rPr lang="en-US" sz="4400" dirty="0" smtClean="0">
                <a:solidFill>
                  <a:schemeClr val="bg1"/>
                </a:solidFill>
                <a:latin typeface="Garamond" panose="02020404030301010803" pitchFamily="18" charset="0"/>
              </a:rPr>
              <a:t>Who Are Those Raised Up With Christ?</a:t>
            </a:r>
            <a:endParaRPr lang="en-US" sz="4400" dirty="0">
              <a:solidFill>
                <a:schemeClr val="bg1"/>
              </a:solidFill>
              <a:latin typeface="Garamond" panose="02020404030301010803" pitchFamily="18" charset="0"/>
            </a:endParaRPr>
          </a:p>
        </p:txBody>
      </p:sp>
      <p:sp>
        <p:nvSpPr>
          <p:cNvPr id="12" name="Rounded Rectangle 11"/>
          <p:cNvSpPr/>
          <p:nvPr/>
        </p:nvSpPr>
        <p:spPr>
          <a:xfrm>
            <a:off x="4093651" y="1353642"/>
            <a:ext cx="4995194" cy="584774"/>
          </a:xfrm>
          <a:prstGeom prst="roundRect">
            <a:avLst/>
          </a:prstGeom>
          <a:solidFill>
            <a:srgbClr val="8E6C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118579" y="1353641"/>
            <a:ext cx="5010308" cy="584775"/>
          </a:xfrm>
          <a:prstGeom prst="rect">
            <a:avLst/>
          </a:prstGeom>
          <a:noFill/>
        </p:spPr>
        <p:txBody>
          <a:bodyPr wrap="square" rtlCol="0">
            <a:spAutoFit/>
          </a:bodyPr>
          <a:lstStyle/>
          <a:p>
            <a:pPr algn="ctr"/>
            <a:r>
              <a:rPr lang="en-US" sz="3200"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Those Who Are In Him</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222250" y="1602416"/>
            <a:ext cx="7772400" cy="5016758"/>
          </a:xfrm>
          <a:prstGeom prst="rect">
            <a:avLst/>
          </a:prstGeom>
          <a:noFill/>
        </p:spPr>
        <p:txBody>
          <a:bodyPr wrap="square" rtlCol="0">
            <a:spAutoFit/>
          </a:bodyPr>
          <a:lstStyle/>
          <a:p>
            <a:r>
              <a:rPr lang="en-US" sz="3200" dirty="0" smtClean="0">
                <a:solidFill>
                  <a:schemeClr val="bg1"/>
                </a:solidFill>
              </a:rPr>
              <a:t>Ephesians 2:4-7</a:t>
            </a:r>
          </a:p>
          <a:p>
            <a:r>
              <a:rPr lang="en-US" sz="3200" dirty="0" smtClean="0">
                <a:solidFill>
                  <a:schemeClr val="bg1"/>
                </a:solidFill>
              </a:rPr>
              <a:t>“God, being rich in mercy, because of His great love with which He loved us, even when we were dead in our transgressions, made us alive together with Christ (by grace you have been saved), and raised us up with Him, and seated us with Him in the heavenly places in Christ Jesus, so that in the ages to come He might show the surpassing riches of His grace in kindness toward us in Christ Jesus.”</a:t>
            </a:r>
            <a:endParaRPr lang="en-US" sz="32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28916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TotalTime>
  <Words>1888</Words>
  <Application>Microsoft Office PowerPoint</Application>
  <PresentationFormat>On-screen Show (4:3)</PresentationFormat>
  <Paragraphs>155</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Garamond</vt:lpstr>
      <vt:lpstr>Calibri Light</vt:lpstr>
      <vt:lpstr>Arial</vt:lpstr>
      <vt:lpstr>Arial Unicode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13</cp:revision>
  <dcterms:created xsi:type="dcterms:W3CDTF">2025-09-22T20:39:39Z</dcterms:created>
  <dcterms:modified xsi:type="dcterms:W3CDTF">2025-09-22T22:49:55Z</dcterms:modified>
</cp:coreProperties>
</file>