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617E"/>
    <a:srgbClr val="034155"/>
    <a:srgbClr val="06769B"/>
    <a:srgbClr val="FFFF00"/>
    <a:srgbClr val="9A9600"/>
    <a:srgbClr val="CCECFF"/>
    <a:srgbClr val="CCFF66"/>
    <a:srgbClr val="FF99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38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0CEE5-4BC7-431F-929F-D74B1C129E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4AA95-BE84-4B81-ADF5-D3C476A98C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370B6-D822-4146-9E2D-86AAB5C9AB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AD2C2-F55B-49EC-9F79-7B1CD36A0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A5BDA-A708-4087-B9AB-0A179D10C7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293D-6B45-4895-B20D-F5D4331484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8E2C5-10F5-49F0-B8F7-C9FE42555A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8556F-AD23-4DA9-BF9D-A273FF08BF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B04BA-6542-4EFF-8780-14E6722E99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B4F47-D9AF-47C2-8FE0-B4E1B5C13D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6410F-450E-4B2B-B2E8-98E17A420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902AB7-98B4-4A80-BB9C-8B55312793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762000"/>
            <a:ext cx="7772400" cy="2228850"/>
          </a:xfrm>
        </p:spPr>
        <p:txBody>
          <a:bodyPr/>
          <a:lstStyle/>
          <a:p>
            <a:r>
              <a:rPr lang="en-US" sz="8000" b="1" dirty="0">
                <a:solidFill>
                  <a:schemeClr val="tx1"/>
                </a:solidFill>
                <a:latin typeface="Monotype Corsiva" pitchFamily="66" charset="0"/>
              </a:rPr>
              <a:t>Everyday Righteousness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1 John 3:7-10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pPr algn="l"/>
            <a:r>
              <a:rPr lang="en-US" sz="5400" b="1" dirty="0">
                <a:solidFill>
                  <a:schemeClr val="tx1"/>
                </a:solidFill>
                <a:latin typeface="Monotype Corsiva" pitchFamily="66" charset="0"/>
              </a:rPr>
              <a:t>Being Right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086600" cy="45259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Matthew 3:13-15</a:t>
            </a:r>
          </a:p>
          <a:p>
            <a:r>
              <a:rPr lang="en-US" dirty="0">
                <a:solidFill>
                  <a:schemeClr val="bg1"/>
                </a:solidFill>
              </a:rPr>
              <a:t>Romans 10:5-10</a:t>
            </a:r>
          </a:p>
          <a:p>
            <a:r>
              <a:rPr lang="en-US" dirty="0">
                <a:solidFill>
                  <a:schemeClr val="bg1"/>
                </a:solidFill>
              </a:rPr>
              <a:t>2 Corinthians 5:21</a:t>
            </a:r>
          </a:p>
          <a:p>
            <a:r>
              <a:rPr lang="en-US" dirty="0">
                <a:solidFill>
                  <a:schemeClr val="bg1"/>
                </a:solidFill>
              </a:rPr>
              <a:t>We must obey the plan of salvation (Rom. 8:1-4; Luke 24:47; </a:t>
            </a:r>
            <a:r>
              <a:rPr lang="en-US" dirty="0" smtClean="0">
                <a:solidFill>
                  <a:schemeClr val="bg1"/>
                </a:solidFill>
              </a:rPr>
              <a:t>                  </a:t>
            </a:r>
          </a:p>
          <a:p>
            <a:pPr>
              <a:lnSpc>
                <a:spcPts val="3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1 </a:t>
            </a:r>
            <a:r>
              <a:rPr lang="en-US" dirty="0">
                <a:solidFill>
                  <a:schemeClr val="bg1"/>
                </a:solidFill>
              </a:rPr>
              <a:t>John 4:15; Eph. 2:13; Rom. 6:4)</a:t>
            </a:r>
          </a:p>
          <a:p>
            <a:r>
              <a:rPr lang="en-US" dirty="0">
                <a:solidFill>
                  <a:schemeClr val="bg1"/>
                </a:solidFill>
              </a:rPr>
              <a:t>We must come to God on His terms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 rot="10800000">
            <a:off x="8132931" y="304800"/>
            <a:ext cx="101566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latin typeface="Monotype Corsiva" pitchFamily="66" charset="0"/>
              </a:rPr>
              <a:t>Everyday Righteousness</a:t>
            </a:r>
          </a:p>
        </p:txBody>
      </p:sp>
      <p:cxnSp>
        <p:nvCxnSpPr>
          <p:cNvPr id="8" name="Elbow Connector 7"/>
          <p:cNvCxnSpPr/>
          <p:nvPr/>
        </p:nvCxnSpPr>
        <p:spPr>
          <a:xfrm>
            <a:off x="533400" y="1401763"/>
            <a:ext cx="7599531" cy="4724400"/>
          </a:xfrm>
          <a:prstGeom prst="bentConnector3">
            <a:avLst>
              <a:gd name="adj1" fmla="val 99915"/>
            </a:avLst>
          </a:prstGeom>
          <a:ln w="539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57200" y="274638"/>
            <a:ext cx="708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5400" b="1" dirty="0">
                <a:latin typeface="Monotype Corsiva" pitchFamily="66" charset="0"/>
              </a:rPr>
              <a:t>Doing Right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1600200"/>
            <a:ext cx="708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bg1"/>
                </a:solidFill>
              </a:rPr>
              <a:t>Lying v. Truth                      (Ephesians 4:25)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bg1"/>
                </a:solidFill>
              </a:rPr>
              <a:t>An Example Of The Believers           (1 Tim. 4:12)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bg1"/>
                </a:solidFill>
              </a:rPr>
              <a:t>How We Treat Others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		&gt; Those lost in sin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		&gt; Brethren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		&gt; Prospects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 rot="10800000">
            <a:off x="8132931" y="304800"/>
            <a:ext cx="101566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latin typeface="Monotype Corsiva" pitchFamily="66" charset="0"/>
              </a:rPr>
              <a:t>Everyday Righteousness</a:t>
            </a:r>
          </a:p>
        </p:txBody>
      </p:sp>
      <p:cxnSp>
        <p:nvCxnSpPr>
          <p:cNvPr id="9" name="Elbow Connector 8"/>
          <p:cNvCxnSpPr/>
          <p:nvPr/>
        </p:nvCxnSpPr>
        <p:spPr>
          <a:xfrm>
            <a:off x="533400" y="1401763"/>
            <a:ext cx="7599531" cy="4724400"/>
          </a:xfrm>
          <a:prstGeom prst="bentConnector3">
            <a:avLst>
              <a:gd name="adj1" fmla="val 99915"/>
            </a:avLst>
          </a:prstGeom>
          <a:ln w="539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274638"/>
            <a:ext cx="708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5400" b="1" dirty="0">
                <a:latin typeface="Monotype Corsiva" pitchFamily="66" charset="0"/>
              </a:rPr>
              <a:t>Doing Right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57200" y="1600200"/>
            <a:ext cx="708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Lying v. Truth                      </a:t>
            </a:r>
            <a:r>
              <a:rPr lang="en-US" sz="3200" dirty="0" smtClean="0">
                <a:solidFill>
                  <a:schemeClr val="bg1"/>
                </a:solidFill>
              </a:rPr>
              <a:t>   </a:t>
            </a:r>
            <a:r>
              <a:rPr lang="en-US" sz="2400" dirty="0">
                <a:solidFill>
                  <a:schemeClr val="bg1"/>
                </a:solidFill>
              </a:rPr>
              <a:t>(Ephesians 4:25)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An Example Of The Believers           </a:t>
            </a:r>
            <a:r>
              <a:rPr lang="en-US" sz="2400" dirty="0">
                <a:solidFill>
                  <a:schemeClr val="bg1"/>
                </a:solidFill>
              </a:rPr>
              <a:t>(1 Tim. 4:12)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How We Treat Others                         </a:t>
            </a:r>
            <a:r>
              <a:rPr lang="en-US" sz="2400" dirty="0">
                <a:solidFill>
                  <a:schemeClr val="bg1"/>
                </a:solidFill>
              </a:rPr>
              <a:t>(Rom. 12:10; 1 Thess. 4:10; 1 Cor. 8:9ff)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We Must Stand For The Truth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Righteous In Our Prayers                   </a:t>
            </a:r>
            <a:r>
              <a:rPr lang="en-US" sz="2400" dirty="0">
                <a:solidFill>
                  <a:schemeClr val="bg1"/>
                </a:solidFill>
              </a:rPr>
              <a:t>(James 5:16; 1 Peter 3:12)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 rot="10800000">
            <a:off x="8132931" y="304800"/>
            <a:ext cx="101566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latin typeface="Monotype Corsiva" pitchFamily="66" charset="0"/>
              </a:rPr>
              <a:t>Everyday Righteousness</a:t>
            </a:r>
          </a:p>
        </p:txBody>
      </p:sp>
      <p:cxnSp>
        <p:nvCxnSpPr>
          <p:cNvPr id="9" name="Elbow Connector 8"/>
          <p:cNvCxnSpPr/>
          <p:nvPr/>
        </p:nvCxnSpPr>
        <p:spPr>
          <a:xfrm>
            <a:off x="533400" y="1401763"/>
            <a:ext cx="7599531" cy="4724400"/>
          </a:xfrm>
          <a:prstGeom prst="bentConnector3">
            <a:avLst>
              <a:gd name="adj1" fmla="val 99915"/>
            </a:avLst>
          </a:prstGeom>
          <a:ln w="539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74638"/>
            <a:ext cx="708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5400" b="1" dirty="0">
                <a:latin typeface="Monotype Corsiva" pitchFamily="66" charset="0"/>
              </a:rPr>
              <a:t>Regularity Of Righteousness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57200" y="1600200"/>
            <a:ext cx="708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bg1"/>
                </a:solidFill>
              </a:rPr>
              <a:t>Are We Consistently Righteous?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bg1"/>
                </a:solidFill>
              </a:rPr>
              <a:t>Is Our Righteousness Predictable?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bg1"/>
                </a:solidFill>
              </a:rPr>
              <a:t>We Determine The Regularity!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 rot="10800000">
            <a:off x="8132931" y="304800"/>
            <a:ext cx="101566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latin typeface="Monotype Corsiva" pitchFamily="66" charset="0"/>
              </a:rPr>
              <a:t>Everyday Righteousness</a:t>
            </a:r>
          </a:p>
        </p:txBody>
      </p:sp>
      <p:cxnSp>
        <p:nvCxnSpPr>
          <p:cNvPr id="9" name="Elbow Connector 8"/>
          <p:cNvCxnSpPr/>
          <p:nvPr/>
        </p:nvCxnSpPr>
        <p:spPr>
          <a:xfrm>
            <a:off x="533400" y="1401763"/>
            <a:ext cx="7599531" cy="4724400"/>
          </a:xfrm>
          <a:prstGeom prst="bentConnector3">
            <a:avLst>
              <a:gd name="adj1" fmla="val 99915"/>
            </a:avLst>
          </a:prstGeom>
          <a:ln w="539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800" b="1" dirty="0">
                <a:latin typeface="Monotype Corsiva" pitchFamily="66" charset="0"/>
              </a:rPr>
              <a:t>Do You Have </a:t>
            </a:r>
            <a:br>
              <a:rPr lang="en-US" sz="4800" b="1" dirty="0">
                <a:latin typeface="Monotype Corsiva" pitchFamily="66" charset="0"/>
              </a:rPr>
            </a:br>
            <a:r>
              <a:rPr lang="en-US" sz="4800" b="1" dirty="0">
                <a:latin typeface="Monotype Corsiva" pitchFamily="66" charset="0"/>
              </a:rPr>
              <a:t>Everyday </a:t>
            </a:r>
            <a:r>
              <a:rPr lang="en-US" sz="4800" dirty="0">
                <a:solidFill>
                  <a:schemeClr val="bg1"/>
                </a:solidFill>
                <a:latin typeface="Monotype Corsiva" pitchFamily="66" charset="0"/>
              </a:rPr>
              <a:t>(common)</a:t>
            </a:r>
            <a: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  <a:t> </a:t>
            </a:r>
            <a:r>
              <a:rPr lang="en-US" sz="4800" b="1" dirty="0">
                <a:latin typeface="Monotype Corsiva" pitchFamily="66" charset="0"/>
              </a:rPr>
              <a:t>Righteousness</a:t>
            </a:r>
            <a:r>
              <a:rPr lang="en-US" sz="4800" dirty="0">
                <a:latin typeface="Monotype Corsiva" pitchFamily="66" charset="0"/>
              </a:rPr>
              <a:t> </a:t>
            </a:r>
            <a: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  <a:t/>
            </a:r>
            <a:b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</a:br>
            <a:r>
              <a:rPr lang="en-US" sz="4800" dirty="0">
                <a:latin typeface="Monotype Corsiva" pitchFamily="66" charset="0"/>
              </a:rPr>
              <a:t>or </a:t>
            </a:r>
            <a: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  <a:t/>
            </a:r>
            <a:b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</a:br>
            <a:r>
              <a:rPr lang="en-US" sz="4800" b="1" dirty="0">
                <a:latin typeface="Monotype Corsiva" pitchFamily="66" charset="0"/>
              </a:rPr>
              <a:t>Every-Day</a:t>
            </a:r>
            <a: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  <a:t> </a:t>
            </a:r>
            <a:r>
              <a:rPr lang="en-US" sz="4800" dirty="0">
                <a:solidFill>
                  <a:schemeClr val="bg1"/>
                </a:solidFill>
                <a:latin typeface="Monotype Corsiva" pitchFamily="66" charset="0"/>
              </a:rPr>
              <a:t>(consistent)</a:t>
            </a:r>
            <a:r>
              <a:rPr lang="en-US" sz="4800" dirty="0">
                <a:solidFill>
                  <a:srgbClr val="CCFF66"/>
                </a:solidFill>
                <a:latin typeface="Monotype Corsiva" pitchFamily="66" charset="0"/>
              </a:rPr>
              <a:t> </a:t>
            </a:r>
            <a:r>
              <a:rPr lang="en-US" sz="4800" b="1" dirty="0">
                <a:latin typeface="Monotype Corsiva" pitchFamily="66" charset="0"/>
              </a:rPr>
              <a:t>Righteousness?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57200" y="3352800"/>
            <a:ext cx="8229600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i="1" dirty="0">
                <a:solidFill>
                  <a:schemeClr val="bg1"/>
                </a:solidFill>
              </a:rPr>
              <a:t>Righteousness = To Be Right &amp; Do Right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4800" b="1" dirty="0"/>
              <a:t>Are You Right With God?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4800" b="1" dirty="0"/>
              <a:t>Are You Doing Right?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181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Monotype Corsiva</vt:lpstr>
      <vt:lpstr>Default Design</vt:lpstr>
      <vt:lpstr>PowerPoint Presentation</vt:lpstr>
      <vt:lpstr>Everyday Righteousness</vt:lpstr>
      <vt:lpstr>Being Right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Everyday Righteousness</dc:title>
  <dc:creator>charles</dc:creator>
  <cp:lastModifiedBy>Microsoft account</cp:lastModifiedBy>
  <cp:revision>6</cp:revision>
  <dcterms:created xsi:type="dcterms:W3CDTF">2008-09-09T15:21:32Z</dcterms:created>
  <dcterms:modified xsi:type="dcterms:W3CDTF">2025-09-16T14:19:15Z</dcterms:modified>
</cp:coreProperties>
</file>