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60" r:id="rId4"/>
    <p:sldId id="259" r:id="rId5"/>
    <p:sldId id="261" r:id="rId6"/>
    <p:sldId id="262" r:id="rId7"/>
    <p:sldId id="304" r:id="rId8"/>
    <p:sldId id="263" r:id="rId9"/>
    <p:sldId id="264" r:id="rId10"/>
    <p:sldId id="265" r:id="rId11"/>
    <p:sldId id="266" r:id="rId12"/>
    <p:sldId id="267" r:id="rId13"/>
    <p:sldId id="268" r:id="rId14"/>
    <p:sldId id="30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6" r:id="rId44"/>
    <p:sldId id="307" r:id="rId45"/>
    <p:sldId id="297" r:id="rId46"/>
    <p:sldId id="298" r:id="rId47"/>
    <p:sldId id="299" r:id="rId48"/>
    <p:sldId id="300" r:id="rId49"/>
    <p:sldId id="301" r:id="rId50"/>
    <p:sldId id="302" r:id="rId51"/>
    <p:sldId id="303"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Arno Pro Caption" panose="02020502040506020403" pitchFamily="18" charset="0"/>
      <p:regular r:id="rId57"/>
      <p:bold r:id="rId58"/>
      <p:italic r:id="rId59"/>
      <p:boldItalic r:id="rId60"/>
    </p:embeddedFont>
    <p:embeddedFont>
      <p:font typeface="Calibri Light" panose="020F0302020204030204" pitchFamily="34" charset="0"/>
      <p:regular r:id="rId61"/>
      <p:italic r:id="rId62"/>
    </p:embeddedFont>
    <p:embeddedFont>
      <p:font typeface="Arno Pro" panose="02020502040506020403" pitchFamily="18"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62E"/>
    <a:srgbClr val="FFFF66"/>
    <a:srgbClr val="787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5" d="100"/>
          <a:sy n="165" d="100"/>
        </p:scale>
        <p:origin x="10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5EB86B-2D30-44EF-8285-6F4C0FA720E9}"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2274224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EB86B-2D30-44EF-8285-6F4C0FA720E9}"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3679947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EB86B-2D30-44EF-8285-6F4C0FA720E9}"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1033937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EB86B-2D30-44EF-8285-6F4C0FA720E9}"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2937553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EB86B-2D30-44EF-8285-6F4C0FA720E9}"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3910595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5EB86B-2D30-44EF-8285-6F4C0FA720E9}"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852846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5EB86B-2D30-44EF-8285-6F4C0FA720E9}"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2141756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5EB86B-2D30-44EF-8285-6F4C0FA720E9}"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1378748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EB86B-2D30-44EF-8285-6F4C0FA720E9}"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269511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EB86B-2D30-44EF-8285-6F4C0FA720E9}"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86014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EB86B-2D30-44EF-8285-6F4C0FA720E9}"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9700D-343F-405A-8CE0-27A9BB62D0C2}" type="slidenum">
              <a:rPr lang="en-US" smtClean="0"/>
              <a:t>‹#›</a:t>
            </a:fld>
            <a:endParaRPr lang="en-US"/>
          </a:p>
        </p:txBody>
      </p:sp>
    </p:spTree>
    <p:extLst>
      <p:ext uri="{BB962C8B-B14F-4D97-AF65-F5344CB8AC3E}">
        <p14:creationId xmlns:p14="http://schemas.microsoft.com/office/powerpoint/2010/main" val="1833135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7B5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B86B-2D30-44EF-8285-6F4C0FA720E9}" type="datetimeFigureOut">
              <a:rPr lang="en-US" smtClean="0"/>
              <a:t>8/4/2025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9700D-343F-405A-8CE0-27A9BB62D0C2}" type="slidenum">
              <a:rPr lang="en-US" smtClean="0"/>
              <a:t>‹#›</a:t>
            </a:fld>
            <a:endParaRPr lang="en-US"/>
          </a:p>
        </p:txBody>
      </p:sp>
    </p:spTree>
    <p:extLst>
      <p:ext uri="{BB962C8B-B14F-4D97-AF65-F5344CB8AC3E}">
        <p14:creationId xmlns:p14="http://schemas.microsoft.com/office/powerpoint/2010/main" val="106018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74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452431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22:28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“In the resurrection, therefore,                                                             whose wife of the seven will she be?”</a:t>
            </a:r>
          </a:p>
          <a:p>
            <a:pPr algn="ct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Matthew 22:30</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“in the resurrection they neither marry nor are given in marriage, but are like angels in heaven”</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16702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4031873"/>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Deuteronomy 25:5</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“When brothers live together and one of them dies and has no son, the wife of the deceased shall not be married outside the family to a strange man. Her husband’s brother shall go in to her and take her to himself as a wife and perform the duty of a husband’s brother to her.”</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103380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Genesis 25:1</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“Now Abraham took another wife,                                        whose name was </a:t>
            </a:r>
            <a:r>
              <a:rPr lang="en-US" sz="3200" b="1" i="1" dirty="0" err="1" smtClean="0">
                <a:solidFill>
                  <a:schemeClr val="bg1"/>
                </a:solidFill>
                <a:effectLst>
                  <a:outerShdw blurRad="50800" dist="63500" dir="2700000" algn="tl" rotWithShape="0">
                    <a:srgbClr val="44462E"/>
                  </a:outerShdw>
                </a:effectLst>
                <a:latin typeface="Arno Pro" panose="02020502040506020403" pitchFamily="18" charset="0"/>
              </a:rPr>
              <a:t>Keturah</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97928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Romans 7:3</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“if while her husband is living she is joined to another man, she shall be called an adulteress; but if her husband dies, she is free from the law, so that she is not an adulteress though she is joined to another man”</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886974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1 Corinthians 7:39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 wife is bound as long as her husband lives; but if her husband is dead, she is free to be married to whomever she wishes, only in the Lord”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242129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Marriage, Divorce, Re-marriage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Genesis 2:24</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this reason a man shall leave his father and mother, and be joined to his wife;                                                             and they shall become one flesh.”</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522131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501675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Marriage, Divorce, Re-marriage</a:t>
            </a: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19:3-6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“Is it lawful for a man to divorce his wife for any reason? And He answered and said, “Have you not read that He who created them from the beginning made them male and female, and said, ‘for this reason a man shall leave his father and mother and be joined to his wife, and the two shall become one flesh’? So they are no longer two, but one flesh. What therefore God has joined together, let no man separate.”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593180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Marriage, Divorce, Re-marriage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5:32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this reason a man shall leave his father and mother, and be joined to his wife;                                                             and they shall become one flesh.”</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24533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Marriage, Divorce, Re-marriage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19:9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“whoever divorces his wife, except for immorality, and marries another woman commits adultery.”</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88687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452431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Marriage, Divorce, Re-marriage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1 Corinthians 6:9-10</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“Or do you not know that the unrighteous will not inherit the kingdom of God? Do not be deceived: neither </a:t>
            </a:r>
            <a:r>
              <a:rPr lang="en-US" sz="3200" b="1" i="1" u="sng" dirty="0" smtClean="0">
                <a:solidFill>
                  <a:schemeClr val="bg1"/>
                </a:solidFill>
                <a:effectLst>
                  <a:outerShdw blurRad="50800" dist="63500" dir="2700000" algn="tl" rotWithShape="0">
                    <a:srgbClr val="44462E"/>
                  </a:outerShdw>
                </a:effectLst>
                <a:latin typeface="Arno Pro" panose="02020502040506020403" pitchFamily="18" charset="0"/>
              </a:rPr>
              <a:t>fornicators</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 nor idolaters, nor </a:t>
            </a:r>
            <a:r>
              <a:rPr lang="en-US" sz="3200" b="1" i="1" u="sng" dirty="0" smtClean="0">
                <a:solidFill>
                  <a:schemeClr val="bg1"/>
                </a:solidFill>
                <a:effectLst>
                  <a:outerShdw blurRad="50800" dist="63500" dir="2700000" algn="tl" rotWithShape="0">
                    <a:srgbClr val="44462E"/>
                  </a:outerShdw>
                </a:effectLst>
                <a:latin typeface="Arno Pro" panose="02020502040506020403" pitchFamily="18" charset="0"/>
              </a:rPr>
              <a:t>adulterers</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 not </a:t>
            </a:r>
            <a:r>
              <a:rPr lang="en-US" sz="3200" b="1" i="1" u="sng" dirty="0" smtClean="0">
                <a:solidFill>
                  <a:schemeClr val="bg1"/>
                </a:solidFill>
                <a:effectLst>
                  <a:outerShdw blurRad="50800" dist="63500" dir="2700000" algn="tl" rotWithShape="0">
                    <a:srgbClr val="44462E"/>
                  </a:outerShdw>
                </a:effectLst>
                <a:latin typeface="Arno Pro" panose="02020502040506020403" pitchFamily="18" charset="0"/>
              </a:rPr>
              <a:t>effeminate</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 nor </a:t>
            </a:r>
            <a:r>
              <a:rPr lang="en-US" sz="3200" b="1" i="1" u="sng" dirty="0" smtClean="0">
                <a:solidFill>
                  <a:schemeClr val="bg1"/>
                </a:solidFill>
                <a:effectLst>
                  <a:outerShdw blurRad="50800" dist="63500" dir="2700000" algn="tl" rotWithShape="0">
                    <a:srgbClr val="44462E"/>
                  </a:outerShdw>
                </a:effectLst>
                <a:latin typeface="Arno Pro" panose="02020502040506020403" pitchFamily="18" charset="0"/>
              </a:rPr>
              <a:t>homosexuals</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 nor thieves, nor the covetous, nor drunkards, nor revilers, nor swindlers, will inherit the kingdom of God.”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373437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569579" y="900495"/>
            <a:ext cx="4155311" cy="2514037"/>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73330" y="1001708"/>
            <a:ext cx="5376750" cy="2246769"/>
          </a:xfrm>
          <a:prstGeom prst="rect">
            <a:avLst/>
          </a:prstGeom>
          <a:noFill/>
        </p:spPr>
        <p:txBody>
          <a:bodyPr wrap="square" rtlCol="0">
            <a:spAutoFit/>
          </a:bodyPr>
          <a:lstStyle/>
          <a:p>
            <a:pPr algn="ctr"/>
            <a:r>
              <a:rPr lang="en-US" sz="6000" dirty="0" smtClean="0">
                <a:solidFill>
                  <a:srgbClr val="FFFF66"/>
                </a:solidFill>
                <a:latin typeface="Arno Pro Caption" panose="02020502040506020403" pitchFamily="18" charset="0"/>
              </a:rPr>
              <a:t>Two Causes     </a:t>
            </a:r>
            <a:r>
              <a:rPr lang="en-US" sz="8000" b="1" dirty="0" smtClean="0">
                <a:solidFill>
                  <a:srgbClr val="FFFF66"/>
                </a:solidFill>
                <a:latin typeface="Arno Pro Caption" panose="02020502040506020403" pitchFamily="18" charset="0"/>
              </a:rPr>
              <a:t>Of Error</a:t>
            </a:r>
            <a:endParaRPr lang="en-US" sz="8000" b="1" dirty="0">
              <a:solidFill>
                <a:srgbClr val="FFFF66"/>
              </a:solidFill>
              <a:latin typeface="Arno Pro Caption" panose="02020502040506020403" pitchFamily="18" charset="0"/>
            </a:endParaRPr>
          </a:p>
        </p:txBody>
      </p:sp>
      <p:sp>
        <p:nvSpPr>
          <p:cNvPr id="4" name="TextBox 3"/>
          <p:cNvSpPr txBox="1"/>
          <p:nvPr/>
        </p:nvSpPr>
        <p:spPr>
          <a:xfrm>
            <a:off x="0" y="3414532"/>
            <a:ext cx="9144000" cy="1015663"/>
          </a:xfrm>
          <a:prstGeom prst="rect">
            <a:avLst/>
          </a:prstGeom>
          <a:noFill/>
        </p:spPr>
        <p:txBody>
          <a:bodyPr wrap="square" rtlCol="0">
            <a:spAutoFit/>
          </a:bodyPr>
          <a:lstStyle/>
          <a:p>
            <a:pPr algn="ctr"/>
            <a:r>
              <a:rPr lang="en-US" sz="6000" dirty="0" smtClean="0">
                <a:solidFill>
                  <a:schemeClr val="bg1"/>
                </a:solidFill>
                <a:effectLst>
                  <a:outerShdw blurRad="50800" dist="63500" dir="2700000" algn="tl" rotWithShape="0">
                    <a:srgbClr val="44462E"/>
                  </a:outerShdw>
                </a:effectLst>
                <a:latin typeface="Arno Pro Caption" panose="02020502040506020403" pitchFamily="18" charset="0"/>
              </a:rPr>
              <a:t>Matthew 22:23-31</a:t>
            </a:r>
            <a:endParaRPr lang="en-US" sz="8000" b="1" dirty="0">
              <a:solidFill>
                <a:schemeClr val="bg1"/>
              </a:solidFill>
              <a:effectLst>
                <a:outerShdw blurRad="50800" dist="63500" dir="2700000" algn="tl" rotWithShape="0">
                  <a:srgbClr val="44462E"/>
                </a:outerShdw>
              </a:effectLst>
              <a:latin typeface="Arno Pro Caption" panose="02020502040506020403" pitchFamily="18" charset="0"/>
            </a:endParaRPr>
          </a:p>
        </p:txBody>
      </p:sp>
    </p:spTree>
    <p:extLst>
      <p:ext uri="{BB962C8B-B14F-4D97-AF65-F5344CB8AC3E}">
        <p14:creationId xmlns:p14="http://schemas.microsoft.com/office/powerpoint/2010/main" val="2610482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Ephesians 2:8-9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by grace you have been saved through faith; and that not of yourselves, it is the gift of God; not as a result of works, so that no one may boast”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320376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Mark 16:16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“He who has believed and has been baptized shall be saved; but he who has disbelieved shall be condemned.”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828923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Galatians 5:6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in Christ Jesus neither circumcision nor uncircumcision means anything,                                              but faith working through love.”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073292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Hebrews 5:8-9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“Although He was a Son, He learned obedience from the things which He suffered. And having been made perfect, He became to all those who obey Him                                         the source of eternal life.”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180920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James 2:20</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“But are you willing to recognize, you foolish fellow, that faith without works is useless?”</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64290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James 2:24</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“You see that a man is justified by works                             and not be faith alone”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239620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Salvation By Faith Only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James 2:26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just as the body without the spirit is dead, so also faith without works is dead”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068386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Sprinkling For Baptism</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3:16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“After being baptized,                                                                      Jesus came up immediately from the water…”</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19437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Sprinkling For Baptism</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8:38-39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“And he ordered the chariot to stop; and they both went down into the water, Philip as well as the eunuch, and he baptized him. When they came up out of the water…”</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17590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452431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Sprinkling For Baptism</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Romans 6:3-4</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“Or do you not know that all of us who have been baptized into Christ Jesus have been baptized into His death? Therefore we have been buried with Him through baptism into death, so that as Christ was raised from the dead through the glory of the Father, so we too might walk in newness of life.”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827777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038397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Sprinkling For Baptism</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Colossians 2:12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“having been buried with Him in baptism, in which you were also raised up with Him through faith in the working of God, who raised Him from the dead.”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060773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Baptism Is Not Essential Or Necessary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Mark 16:16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“He who has believed and has been baptized shall be saved; but he who has disbelieved shall be condemned.”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282049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Baptism Is Not Essential Or Necessary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2:38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“Peter said to them, repent, and each of you be baptized in the name of Jesus Christ for the forgiveness of your sins; and you will receive the gift of the Holy Spirit.”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198742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Baptism Is Not Essential Or Necessary</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1 Peter 3:21</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“Corresponding to that, baptism now saves you –                    not the removal of dirt from the flesh,                                        but an appeal to God for a good conscience –                       through the resurrection of Jesus Christ.”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32936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There Is Nothing In A Name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4:12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“And there is salvation in no one else; for there is no other name under heaven that has been given among men by which we must be saved”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232005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There Is Nothing In A Name</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1 Peter 4:16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“but if anyone suffers as a Christian, he is not be ashamed, but is to glorify God in this name.”</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678922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One Church Is As Good As Another</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16:18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 also say to you that you are Peter, and upon this rock    I will build My church; and the gates of Hades will not overpower it.”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258168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One Church Is As Good As Another</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2:47</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“And the Lord was adding to their number day by day those who were being saved”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01334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One Church Is As Good As Another</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15:13</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“Every plant which My heavenly Father did not plant shall be uprooted”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578193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26:8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“Why is it considered incredible among you people if God does raise the dead?”</a:t>
            </a: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1 Kings 17:17-24</a:t>
            </a: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2 Kings 4:18-37</a:t>
            </a: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2 Kings 13:20-21</a:t>
            </a: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345347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Daniel 12:1-2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“…everyone who is found written in the book, will be rescued. Many of those who sleep in the dust of the ground will awake, these to everlasting life, but the others to disgrace and everlasting contempt”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842148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God Created</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Hebrews 11:3</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“By faith we understand that the worlds were prepared by the word of God, so that what is seen was not made out of things which are visible”</a:t>
            </a:r>
          </a:p>
        </p:txBody>
      </p:sp>
    </p:spTree>
    <p:extLst>
      <p:ext uri="{BB962C8B-B14F-4D97-AF65-F5344CB8AC3E}">
        <p14:creationId xmlns:p14="http://schemas.microsoft.com/office/powerpoint/2010/main" val="820612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God Created</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Isaiah 45:12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“It is I who made the earth, and created man upon it.          I stretched out the heavens with My hands                                   and I ordained all their hosts”</a:t>
            </a:r>
          </a:p>
        </p:txBody>
      </p:sp>
    </p:spTree>
    <p:extLst>
      <p:ext uri="{BB962C8B-B14F-4D97-AF65-F5344CB8AC3E}">
        <p14:creationId xmlns:p14="http://schemas.microsoft.com/office/powerpoint/2010/main" val="413428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The Power Of God’s Gospel</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Romans 1:16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I am not ashamed of the gospel, for it is the power of God for salvation to everyone who believes, to the Jew first and also to the Greek.”</a:t>
            </a:r>
          </a:p>
        </p:txBody>
      </p:sp>
    </p:spTree>
    <p:extLst>
      <p:ext uri="{BB962C8B-B14F-4D97-AF65-F5344CB8AC3E}">
        <p14:creationId xmlns:p14="http://schemas.microsoft.com/office/powerpoint/2010/main" val="555763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062103"/>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The Power Of God’s Gospel</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Luke 1:37</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nothing will be impossible with God”</a:t>
            </a:r>
          </a:p>
        </p:txBody>
      </p:sp>
    </p:spTree>
    <p:extLst>
      <p:ext uri="{BB962C8B-B14F-4D97-AF65-F5344CB8AC3E}">
        <p14:creationId xmlns:p14="http://schemas.microsoft.com/office/powerpoint/2010/main" val="1899352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The Power Of God’s Gospel</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19:26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“With people this is impossible,                                                          but with God all things are possible.”</a:t>
            </a:r>
          </a:p>
        </p:txBody>
      </p:sp>
    </p:spTree>
    <p:extLst>
      <p:ext uri="{BB962C8B-B14F-4D97-AF65-F5344CB8AC3E}">
        <p14:creationId xmlns:p14="http://schemas.microsoft.com/office/powerpoint/2010/main" val="2650755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4031873"/>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Who Am I To Limit God’s Power?</a:t>
            </a:r>
          </a:p>
          <a:p>
            <a:pPr algn="ctr"/>
            <a:endParaRPr lang="en-US" sz="3200"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Romans 11:33-34</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“Oh, the depth of the riches both of the wisdom of God and knowledge of God! How unsearchable are His judgments and unfathomable His ways! For who has known the mind of the Lord, or who became His counselor?”</a:t>
            </a:r>
          </a:p>
        </p:txBody>
      </p:sp>
    </p:spTree>
    <p:extLst>
      <p:ext uri="{BB962C8B-B14F-4D97-AF65-F5344CB8AC3E}">
        <p14:creationId xmlns:p14="http://schemas.microsoft.com/office/powerpoint/2010/main" val="1914992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16210"/>
          </a:xfrm>
          <a:prstGeom prst="rect">
            <a:avLst/>
          </a:prstGeom>
          <a:noFill/>
        </p:spPr>
        <p:txBody>
          <a:bodyPr wrap="square" rtlCol="0">
            <a:spAutoFit/>
          </a:bodyPr>
          <a:lstStyle/>
          <a:p>
            <a:pPr algn="ctr"/>
            <a:r>
              <a:rPr lang="en-US" sz="4400" b="1" dirty="0" smtClean="0">
                <a:ln>
                  <a:solidFill>
                    <a:srgbClr val="44462E"/>
                  </a:solidFill>
                </a:ln>
                <a:solidFill>
                  <a:srgbClr val="FFFF00"/>
                </a:solidFill>
                <a:effectLst>
                  <a:outerShdw blurRad="50800" dist="63500" dir="2700000" algn="tl" rotWithShape="0">
                    <a:srgbClr val="44462E"/>
                  </a:outerShdw>
                </a:effectLst>
                <a:latin typeface="Arno Pro" panose="02020502040506020403" pitchFamily="18" charset="0"/>
              </a:rPr>
              <a:t>BY GOD’S POWER…</a:t>
            </a: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We Are Saved – Romans 1:16</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I am not ashamed of the gospel, for it is the power of God for salvation to everyone who believes, to the Jew first and also to the Greek.”</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553894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08653"/>
          </a:xfrm>
          <a:prstGeom prst="rect">
            <a:avLst/>
          </a:prstGeom>
          <a:noFill/>
        </p:spPr>
        <p:txBody>
          <a:bodyPr wrap="square" rtlCol="0">
            <a:spAutoFit/>
          </a:bodyPr>
          <a:lstStyle/>
          <a:p>
            <a:pPr algn="ctr"/>
            <a:r>
              <a:rPr lang="en-US" sz="4400" b="1" dirty="0" smtClean="0">
                <a:ln>
                  <a:solidFill>
                    <a:srgbClr val="44462E"/>
                  </a:solidFill>
                </a:ln>
                <a:solidFill>
                  <a:srgbClr val="FFFF00"/>
                </a:solidFill>
                <a:effectLst>
                  <a:outerShdw blurRad="50800" dist="63500" dir="2700000" algn="tl" rotWithShape="0">
                    <a:srgbClr val="44462E"/>
                  </a:outerShdw>
                </a:effectLst>
                <a:latin typeface="Arno Pro" panose="02020502040506020403" pitchFamily="18" charset="0"/>
              </a:rPr>
              <a:t>BY GOD’S POWER…</a:t>
            </a: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We Are Raised – Romans 8:11</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“But if the Spirit of Him who raised Jesus from the dead dwells in you, He who raised Christ Jesus from the dead will also give life to your mortal bodies through His Spirit who dwells in you.”</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796848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08653"/>
          </a:xfrm>
          <a:prstGeom prst="rect">
            <a:avLst/>
          </a:prstGeom>
          <a:noFill/>
        </p:spPr>
        <p:txBody>
          <a:bodyPr wrap="square" rtlCol="0">
            <a:spAutoFit/>
          </a:bodyPr>
          <a:lstStyle/>
          <a:p>
            <a:pPr algn="ctr"/>
            <a:r>
              <a:rPr lang="en-US" sz="4400" b="1" dirty="0" smtClean="0">
                <a:ln>
                  <a:solidFill>
                    <a:srgbClr val="44462E"/>
                  </a:solidFill>
                </a:ln>
                <a:solidFill>
                  <a:srgbClr val="FFFF00"/>
                </a:solidFill>
                <a:effectLst>
                  <a:outerShdw blurRad="50800" dist="63500" dir="2700000" algn="tl" rotWithShape="0">
                    <a:srgbClr val="44462E"/>
                  </a:outerShdw>
                </a:effectLst>
                <a:latin typeface="Arno Pro" panose="02020502040506020403" pitchFamily="18" charset="0"/>
              </a:rPr>
              <a:t>BY GOD’S POWER…</a:t>
            </a: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We Are Saved – 1 Peter 1:4-5</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“to obtain an inheritance which is imperishable and </a:t>
            </a:r>
            <a:r>
              <a:rPr lang="en-US" sz="3200" b="1" i="1" dirty="0">
                <a:solidFill>
                  <a:schemeClr val="bg1"/>
                </a:solidFill>
                <a:effectLst>
                  <a:outerShdw blurRad="50800" dist="63500" dir="2700000" algn="tl" rotWithShape="0">
                    <a:srgbClr val="44462E"/>
                  </a:outerShdw>
                </a:effectLst>
                <a:latin typeface="Arno Pro" panose="02020502040506020403" pitchFamily="18" charset="0"/>
              </a:rPr>
              <a:t>u</a:t>
            </a: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ndefiled and will not fade away, reserved in heaven for you, who are protected by the power of God through faith for a salvation ready to be revealed in the last time.”</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690465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57889"/>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2204976" y="-30217"/>
            <a:ext cx="7060555" cy="1938992"/>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 nor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893100"/>
          </a:xfrm>
          <a:prstGeom prst="rect">
            <a:avLst/>
          </a:prstGeom>
          <a:noFill/>
        </p:spPr>
        <p:txBody>
          <a:bodyPr wrap="square" rtlCol="0">
            <a:spAutoFit/>
          </a:bodyPr>
          <a:lstStyle/>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2 Timothy 3:15</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“from childhood you have known the sacred writings which are able to give you the wisdom that leads to salvation through faith which is in Christ Jesus.”</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2410496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Isaiah 26:19</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“Your dead will live; Their corpses will rise. You who lie in the dust, awake and shout for joy, for your dew is as the dew of the dawn, and the earth will give birth to the departed spirits”</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160885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57889"/>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2204976" y="-30217"/>
            <a:ext cx="7060555" cy="1938992"/>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 nor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1908215"/>
          </a:xfrm>
          <a:prstGeom prst="rect">
            <a:avLst/>
          </a:prstGeom>
          <a:noFill/>
        </p:spPr>
        <p:txBody>
          <a:bodyPr wrap="square" rtlCol="0">
            <a:spAutoFit/>
          </a:bodyPr>
          <a:lstStyle/>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John 8:32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“you will know the truth, and the truth will make you free”</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958963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57889"/>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2204976" y="-30217"/>
            <a:ext cx="7060555" cy="1938992"/>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 nor the power of God” </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385542"/>
          </a:xfrm>
          <a:prstGeom prst="rect">
            <a:avLst/>
          </a:prstGeom>
          <a:noFill/>
        </p:spPr>
        <p:txBody>
          <a:bodyPr wrap="square" rtlCol="0">
            <a:spAutoFit/>
          </a:bodyPr>
          <a:lstStyle/>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a:solidFill>
                <a:schemeClr val="bg1"/>
              </a:solidFill>
              <a:effectLst>
                <a:outerShdw blurRad="50800" dist="63500" dir="2700000" algn="tl" rotWithShape="0">
                  <a:srgbClr val="44462E"/>
                </a:outerShdw>
              </a:effectLst>
              <a:latin typeface="Arno Pro" panose="02020502040506020403" pitchFamily="18" charset="0"/>
            </a:endParaRPr>
          </a:p>
          <a:p>
            <a:pPr algn="ctr"/>
            <a:endParaRPr lang="en-US" b="1" dirty="0" smtClean="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Hebrews 10:26-27</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“if we go on sinning willfully after receiving the knowledge of the truth, there no longer remains a sacrifice for sins, but a terrifying expectation of judgment and the fury of a fire which will consume the adversaries.”</a:t>
            </a:r>
            <a:endParaRPr lang="en-US" sz="3200" b="1" i="1" dirty="0" smtClean="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751498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Psalm 71:20</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“will revive me again, and will bring me up again          from the depths of the earth”</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749199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2554545"/>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23:8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“for the Sadducees say that there is no resurrection, nor angel, nor a spirit…”</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3701834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046988"/>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Acts 26:5, 8</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“I lived as a Pharisee according to the strictest sect of our religion... Why is it considered incredible among you people if God does raise the dead?”</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100945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6466" y="5661651"/>
            <a:ext cx="2448046" cy="1261884"/>
            <a:chOff x="6632294" y="209975"/>
            <a:chExt cx="2448046" cy="1261884"/>
          </a:xfrm>
        </p:grpSpPr>
        <p:sp>
          <p:nvSpPr>
            <p:cNvPr id="2" name="Flowchart: Alternate Process 1"/>
            <p:cNvSpPr/>
            <p:nvPr/>
          </p:nvSpPr>
          <p:spPr>
            <a:xfrm>
              <a:off x="6753828" y="209975"/>
              <a:ext cx="2210765" cy="1132689"/>
            </a:xfrm>
            <a:prstGeom prst="flowChartAlternateProcess">
              <a:avLst/>
            </a:prstGeom>
            <a:solidFill>
              <a:srgbClr val="444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2294" y="209975"/>
              <a:ext cx="2448046" cy="1261884"/>
            </a:xfrm>
            <a:prstGeom prst="rect">
              <a:avLst/>
            </a:prstGeom>
            <a:noFill/>
          </p:spPr>
          <p:txBody>
            <a:bodyPr wrap="square" rtlCol="0">
              <a:spAutoFit/>
            </a:bodyPr>
            <a:lstStyle/>
            <a:p>
              <a:pPr algn="ctr"/>
              <a:r>
                <a:rPr lang="en-US" sz="3200" dirty="0" smtClean="0">
                  <a:solidFill>
                    <a:srgbClr val="FFFF66"/>
                  </a:solidFill>
                  <a:latin typeface="Arno Pro Caption" panose="02020502040506020403" pitchFamily="18" charset="0"/>
                </a:rPr>
                <a:t>Two Causes     </a:t>
              </a:r>
              <a:r>
                <a:rPr lang="en-US" sz="4400" b="1" dirty="0" smtClean="0">
                  <a:solidFill>
                    <a:srgbClr val="FFFF66"/>
                  </a:solidFill>
                  <a:latin typeface="Arno Pro Caption" panose="02020502040506020403" pitchFamily="18" charset="0"/>
                </a:rPr>
                <a:t>Of Error</a:t>
              </a:r>
              <a:endParaRPr lang="en-US" sz="4400" b="1" dirty="0">
                <a:solidFill>
                  <a:srgbClr val="FFFF66"/>
                </a:solidFill>
                <a:latin typeface="Arno Pro Caption" panose="02020502040506020403" pitchFamily="18" charset="0"/>
              </a:endParaRPr>
            </a:p>
          </p:txBody>
        </p:sp>
      </p:grpSp>
      <p:sp>
        <p:nvSpPr>
          <p:cNvPr id="4" name="TextBox 3"/>
          <p:cNvSpPr txBox="1"/>
          <p:nvPr/>
        </p:nvSpPr>
        <p:spPr>
          <a:xfrm>
            <a:off x="0" y="-30217"/>
            <a:ext cx="9143999" cy="1323439"/>
          </a:xfrm>
          <a:prstGeom prst="rect">
            <a:avLst/>
          </a:prstGeom>
          <a:noFill/>
        </p:spPr>
        <p:txBody>
          <a:bodyPr wrap="square" rtlCol="0">
            <a:spAutoFit/>
          </a:bodyPr>
          <a:lstStyle/>
          <a:p>
            <a:pPr algn="ctr"/>
            <a:r>
              <a:rPr lang="en-US" sz="40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You are mistaken, not understanding           the Scriptures</a:t>
            </a:r>
            <a:r>
              <a:rPr lang="en-US" sz="3200" b="1" dirty="0" smtClean="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rPr>
              <a:t>… (Matt. 22:29)</a:t>
            </a:r>
            <a:endParaRPr lang="en-US" sz="3200" b="1" dirty="0">
              <a:ln>
                <a:solidFill>
                  <a:srgbClr val="44462E"/>
                </a:solidFill>
              </a:ln>
              <a:solidFill>
                <a:srgbClr val="FFFF66"/>
              </a:solidFill>
              <a:effectLst>
                <a:outerShdw blurRad="50800" dist="63500" dir="2700000" algn="tl" rotWithShape="0">
                  <a:srgbClr val="44462E"/>
                </a:outerShdw>
              </a:effectLst>
              <a:latin typeface="Arno Pro" panose="02020502040506020403" pitchFamily="18" charset="0"/>
            </a:endParaRPr>
          </a:p>
        </p:txBody>
      </p:sp>
      <p:sp>
        <p:nvSpPr>
          <p:cNvPr id="7" name="TextBox 6"/>
          <p:cNvSpPr txBox="1"/>
          <p:nvPr/>
        </p:nvSpPr>
        <p:spPr>
          <a:xfrm>
            <a:off x="-1" y="1195883"/>
            <a:ext cx="9143999" cy="3539430"/>
          </a:xfrm>
          <a:prstGeom prst="rect">
            <a:avLst/>
          </a:prstGeom>
          <a:noFill/>
        </p:spPr>
        <p:txBody>
          <a:bodyPr wrap="square" rtlCol="0">
            <a:spAutoFit/>
          </a:bodyPr>
          <a:lstStyle/>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About Resurrection</a:t>
            </a:r>
          </a:p>
          <a:p>
            <a:pPr algn="ctr"/>
            <a:endParaRPr lang="en-US" sz="3200" b="1" dirty="0">
              <a:solidFill>
                <a:schemeClr val="bg1"/>
              </a:solidFill>
              <a:effectLst>
                <a:outerShdw blurRad="50800" dist="63500" dir="2700000" algn="tl" rotWithShape="0">
                  <a:srgbClr val="44462E"/>
                </a:outerShdw>
              </a:effectLst>
              <a:latin typeface="Arno Pro" panose="02020502040506020403" pitchFamily="18" charset="0"/>
            </a:endParaRPr>
          </a:p>
          <a:p>
            <a:pPr algn="ctr"/>
            <a:r>
              <a:rPr lang="en-US" sz="3200" b="1" dirty="0" smtClean="0">
                <a:solidFill>
                  <a:schemeClr val="bg1"/>
                </a:solidFill>
                <a:effectLst>
                  <a:outerShdw blurRad="50800" dist="63500" dir="2700000" algn="tl" rotWithShape="0">
                    <a:srgbClr val="44462E"/>
                  </a:outerShdw>
                </a:effectLst>
                <a:latin typeface="Arno Pro" panose="02020502040506020403" pitchFamily="18" charset="0"/>
              </a:rPr>
              <a:t>Matthew 22:31-32</a:t>
            </a:r>
          </a:p>
          <a:p>
            <a:pPr algn="ctr"/>
            <a:r>
              <a:rPr lang="en-US" sz="3200" b="1" i="1" dirty="0" smtClean="0">
                <a:solidFill>
                  <a:schemeClr val="bg1"/>
                </a:solidFill>
                <a:effectLst>
                  <a:outerShdw blurRad="50800" dist="63500" dir="2700000" algn="tl" rotWithShape="0">
                    <a:srgbClr val="44462E"/>
                  </a:outerShdw>
                </a:effectLst>
                <a:latin typeface="Arno Pro" panose="02020502040506020403" pitchFamily="18" charset="0"/>
              </a:rPr>
              <a:t>“But regarding the resurrection of the dead, have you not read what was spoken to you by God: ‘I am the God of Abraham, and the God of Isaac, and the God of Jacob’? He is not the God of the dead but of the living”</a:t>
            </a:r>
            <a:endParaRPr lang="en-US" sz="3200" b="1" i="1" dirty="0">
              <a:solidFill>
                <a:schemeClr val="bg1"/>
              </a:solidFill>
              <a:effectLst>
                <a:outerShdw blurRad="50800" dist="63500" dir="2700000" algn="tl" rotWithShape="0">
                  <a:srgbClr val="44462E"/>
                </a:outerShdw>
              </a:effectLst>
              <a:latin typeface="Arno Pro" panose="02020502040506020403" pitchFamily="18" charset="0"/>
            </a:endParaRPr>
          </a:p>
        </p:txBody>
      </p:sp>
    </p:spTree>
    <p:extLst>
      <p:ext uri="{BB962C8B-B14F-4D97-AF65-F5344CB8AC3E}">
        <p14:creationId xmlns:p14="http://schemas.microsoft.com/office/powerpoint/2010/main" val="4135048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2767</Words>
  <Application>Microsoft Office PowerPoint</Application>
  <PresentationFormat>On-screen Show (4:3)</PresentationFormat>
  <Paragraphs>298</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vt:lpstr>
      <vt:lpstr>Arno Pro Caption</vt:lpstr>
      <vt:lpstr>Calibri Light</vt:lpstr>
      <vt:lpstr>Arial</vt:lpstr>
      <vt:lpstr>Arno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16</cp:revision>
  <dcterms:created xsi:type="dcterms:W3CDTF">2025-08-04T21:51:25Z</dcterms:created>
  <dcterms:modified xsi:type="dcterms:W3CDTF">2025-08-04T23:49:27Z</dcterms:modified>
</cp:coreProperties>
</file>