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3" r:id="rId14"/>
    <p:sldId id="272" r:id="rId15"/>
    <p:sldId id="271" r:id="rId16"/>
    <p:sldId id="274" r:id="rId17"/>
    <p:sldId id="275" r:id="rId18"/>
    <p:sldId id="276" r:id="rId19"/>
    <p:sldId id="277" r:id="rId20"/>
    <p:sldId id="278" r:id="rId21"/>
    <p:sldId id="279" r:id="rId22"/>
    <p:sldId id="280" r:id="rId23"/>
    <p:sldId id="281" r:id="rId24"/>
    <p:sldId id="282" r:id="rId25"/>
    <p:sldId id="283" r:id="rId26"/>
    <p:sldId id="284" r:id="rId27"/>
    <p:sldId id="286" r:id="rId28"/>
    <p:sldId id="287" r:id="rId29"/>
    <p:sldId id="288" r:id="rId30"/>
    <p:sldId id="289" r:id="rId31"/>
    <p:sldId id="290" r:id="rId32"/>
    <p:sldId id="291" r:id="rId33"/>
    <p:sldId id="292" r:id="rId34"/>
  </p:sldIdLst>
  <p:sldSz cx="9144000" cy="6858000" type="screen4x3"/>
  <p:notesSz cx="6858000" cy="9144000"/>
  <p:embeddedFontLst>
    <p:embeddedFont>
      <p:font typeface="Arno Pro Caption" panose="02020502040506020403" pitchFamily="18" charset="0"/>
      <p:regular r:id="rId35"/>
      <p:bold r:id="rId36"/>
      <p:italic r:id="rId37"/>
      <p:boldItalic r:id="rId38"/>
    </p:embeddedFont>
    <p:embeddedFont>
      <p:font typeface="Vatican" pitchFamily="50" charset="0"/>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9CC7"/>
    <a:srgbClr val="235971"/>
    <a:srgbClr val="0D0D0D"/>
    <a:srgbClr val="080A09"/>
    <a:srgbClr val="DEA900"/>
    <a:srgbClr val="F3D822"/>
    <a:srgbClr val="AF9111"/>
    <a:srgbClr val="C7A4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02" d="100"/>
          <a:sy n="102" d="100"/>
        </p:scale>
        <p:origin x="540"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4C6DAB-7343-410B-A9CC-9BBC64DD7A65}"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F8A4-A235-41FC-BA39-9FBEF65B7F74}" type="slidenum">
              <a:rPr lang="en-US" smtClean="0"/>
              <a:t>‹#›</a:t>
            </a:fld>
            <a:endParaRPr lang="en-US"/>
          </a:p>
        </p:txBody>
      </p:sp>
    </p:spTree>
    <p:extLst>
      <p:ext uri="{BB962C8B-B14F-4D97-AF65-F5344CB8AC3E}">
        <p14:creationId xmlns:p14="http://schemas.microsoft.com/office/powerpoint/2010/main" val="192481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C6DAB-7343-410B-A9CC-9BBC64DD7A65}"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F8A4-A235-41FC-BA39-9FBEF65B7F74}" type="slidenum">
              <a:rPr lang="en-US" smtClean="0"/>
              <a:t>‹#›</a:t>
            </a:fld>
            <a:endParaRPr lang="en-US"/>
          </a:p>
        </p:txBody>
      </p:sp>
    </p:spTree>
    <p:extLst>
      <p:ext uri="{BB962C8B-B14F-4D97-AF65-F5344CB8AC3E}">
        <p14:creationId xmlns:p14="http://schemas.microsoft.com/office/powerpoint/2010/main" val="254804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C6DAB-7343-410B-A9CC-9BBC64DD7A65}"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F8A4-A235-41FC-BA39-9FBEF65B7F74}" type="slidenum">
              <a:rPr lang="en-US" smtClean="0"/>
              <a:t>‹#›</a:t>
            </a:fld>
            <a:endParaRPr lang="en-US"/>
          </a:p>
        </p:txBody>
      </p:sp>
    </p:spTree>
    <p:extLst>
      <p:ext uri="{BB962C8B-B14F-4D97-AF65-F5344CB8AC3E}">
        <p14:creationId xmlns:p14="http://schemas.microsoft.com/office/powerpoint/2010/main" val="387642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C6DAB-7343-410B-A9CC-9BBC64DD7A65}"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F8A4-A235-41FC-BA39-9FBEF65B7F74}" type="slidenum">
              <a:rPr lang="en-US" smtClean="0"/>
              <a:t>‹#›</a:t>
            </a:fld>
            <a:endParaRPr lang="en-US"/>
          </a:p>
        </p:txBody>
      </p:sp>
    </p:spTree>
    <p:extLst>
      <p:ext uri="{BB962C8B-B14F-4D97-AF65-F5344CB8AC3E}">
        <p14:creationId xmlns:p14="http://schemas.microsoft.com/office/powerpoint/2010/main" val="164217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4C6DAB-7343-410B-A9CC-9BBC64DD7A65}"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F8A4-A235-41FC-BA39-9FBEF65B7F74}" type="slidenum">
              <a:rPr lang="en-US" smtClean="0"/>
              <a:t>‹#›</a:t>
            </a:fld>
            <a:endParaRPr lang="en-US"/>
          </a:p>
        </p:txBody>
      </p:sp>
    </p:spTree>
    <p:extLst>
      <p:ext uri="{BB962C8B-B14F-4D97-AF65-F5344CB8AC3E}">
        <p14:creationId xmlns:p14="http://schemas.microsoft.com/office/powerpoint/2010/main" val="27957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4C6DAB-7343-410B-A9CC-9BBC64DD7A65}"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CF8A4-A235-41FC-BA39-9FBEF65B7F74}" type="slidenum">
              <a:rPr lang="en-US" smtClean="0"/>
              <a:t>‹#›</a:t>
            </a:fld>
            <a:endParaRPr lang="en-US"/>
          </a:p>
        </p:txBody>
      </p:sp>
    </p:spTree>
    <p:extLst>
      <p:ext uri="{BB962C8B-B14F-4D97-AF65-F5344CB8AC3E}">
        <p14:creationId xmlns:p14="http://schemas.microsoft.com/office/powerpoint/2010/main" val="20145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4C6DAB-7343-410B-A9CC-9BBC64DD7A65}" type="datetimeFigureOut">
              <a:rPr lang="en-US" smtClean="0"/>
              <a:t>8/25/2025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5CF8A4-A235-41FC-BA39-9FBEF65B7F74}" type="slidenum">
              <a:rPr lang="en-US" smtClean="0"/>
              <a:t>‹#›</a:t>
            </a:fld>
            <a:endParaRPr lang="en-US"/>
          </a:p>
        </p:txBody>
      </p:sp>
    </p:spTree>
    <p:extLst>
      <p:ext uri="{BB962C8B-B14F-4D97-AF65-F5344CB8AC3E}">
        <p14:creationId xmlns:p14="http://schemas.microsoft.com/office/powerpoint/2010/main" val="26499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4C6DAB-7343-410B-A9CC-9BBC64DD7A65}" type="datetimeFigureOut">
              <a:rPr lang="en-US" smtClean="0"/>
              <a:t>8/25/2025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5CF8A4-A235-41FC-BA39-9FBEF65B7F74}" type="slidenum">
              <a:rPr lang="en-US" smtClean="0"/>
              <a:t>‹#›</a:t>
            </a:fld>
            <a:endParaRPr lang="en-US"/>
          </a:p>
        </p:txBody>
      </p:sp>
    </p:spTree>
    <p:extLst>
      <p:ext uri="{BB962C8B-B14F-4D97-AF65-F5344CB8AC3E}">
        <p14:creationId xmlns:p14="http://schemas.microsoft.com/office/powerpoint/2010/main" val="61053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C6DAB-7343-410B-A9CC-9BBC64DD7A65}" type="datetimeFigureOut">
              <a:rPr lang="en-US" smtClean="0"/>
              <a:t>8/25/2025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CF8A4-A235-41FC-BA39-9FBEF65B7F74}" type="slidenum">
              <a:rPr lang="en-US" smtClean="0"/>
              <a:t>‹#›</a:t>
            </a:fld>
            <a:endParaRPr lang="en-US"/>
          </a:p>
        </p:txBody>
      </p:sp>
    </p:spTree>
    <p:extLst>
      <p:ext uri="{BB962C8B-B14F-4D97-AF65-F5344CB8AC3E}">
        <p14:creationId xmlns:p14="http://schemas.microsoft.com/office/powerpoint/2010/main" val="45827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4C6DAB-7343-410B-A9CC-9BBC64DD7A65}"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CF8A4-A235-41FC-BA39-9FBEF65B7F74}" type="slidenum">
              <a:rPr lang="en-US" smtClean="0"/>
              <a:t>‹#›</a:t>
            </a:fld>
            <a:endParaRPr lang="en-US"/>
          </a:p>
        </p:txBody>
      </p:sp>
    </p:spTree>
    <p:extLst>
      <p:ext uri="{BB962C8B-B14F-4D97-AF65-F5344CB8AC3E}">
        <p14:creationId xmlns:p14="http://schemas.microsoft.com/office/powerpoint/2010/main" val="84452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4C6DAB-7343-410B-A9CC-9BBC64DD7A65}"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CF8A4-A235-41FC-BA39-9FBEF65B7F74}" type="slidenum">
              <a:rPr lang="en-US" smtClean="0"/>
              <a:t>‹#›</a:t>
            </a:fld>
            <a:endParaRPr lang="en-US"/>
          </a:p>
        </p:txBody>
      </p:sp>
    </p:spTree>
    <p:extLst>
      <p:ext uri="{BB962C8B-B14F-4D97-AF65-F5344CB8AC3E}">
        <p14:creationId xmlns:p14="http://schemas.microsoft.com/office/powerpoint/2010/main" val="220247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C6DAB-7343-410B-A9CC-9BBC64DD7A65}" type="datetimeFigureOut">
              <a:rPr lang="en-US" smtClean="0"/>
              <a:t>8/25/2025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CF8A4-A235-41FC-BA39-9FBEF65B7F74}" type="slidenum">
              <a:rPr lang="en-US" smtClean="0"/>
              <a:t>‹#›</a:t>
            </a:fld>
            <a:endParaRPr lang="en-US"/>
          </a:p>
        </p:txBody>
      </p:sp>
    </p:spTree>
    <p:extLst>
      <p:ext uri="{BB962C8B-B14F-4D97-AF65-F5344CB8AC3E}">
        <p14:creationId xmlns:p14="http://schemas.microsoft.com/office/powerpoint/2010/main" val="1501202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8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104172" y="960699"/>
            <a:ext cx="8843058" cy="2554545"/>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Jesus Is The Chief Corner Stone</a:t>
            </a:r>
          </a:p>
          <a:p>
            <a:pPr algn="ctr"/>
            <a:endParaRPr lang="en-US" sz="3200" b="1"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Romans 9:33 </a:t>
            </a:r>
            <a:r>
              <a:rPr lang="en-US" sz="3200" dirty="0">
                <a:solidFill>
                  <a:schemeClr val="bg1"/>
                </a:solidFill>
                <a:latin typeface="Arno Pro Caption" panose="02020502040506020403" pitchFamily="18" charset="0"/>
              </a:rPr>
              <a:t>“just as it is written, “behold, I lay in Zions a stone of stumbling and a rock of offense, and he who believes in Him will not be disappointed”</a:t>
            </a:r>
          </a:p>
        </p:txBody>
      </p:sp>
    </p:spTree>
    <p:extLst>
      <p:ext uri="{BB962C8B-B14F-4D97-AF65-F5344CB8AC3E}">
        <p14:creationId xmlns:p14="http://schemas.microsoft.com/office/powerpoint/2010/main" val="157394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86005" y="738671"/>
            <a:ext cx="8843058" cy="5139869"/>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Jesus Is The Chief Corner Stone</a:t>
            </a:r>
          </a:p>
          <a:p>
            <a:pPr algn="ctr"/>
            <a:endParaRPr lang="en-US" sz="2000" b="1"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Romans 9:33 </a:t>
            </a:r>
            <a:r>
              <a:rPr lang="en-US" sz="3200" dirty="0">
                <a:solidFill>
                  <a:schemeClr val="bg1"/>
                </a:solidFill>
                <a:latin typeface="Arno Pro Caption" panose="02020502040506020403" pitchFamily="18" charset="0"/>
              </a:rPr>
              <a:t>“just as it is written, “behold, I lay in Zions a stone of stumbling and a rock of offense, and he who believes in Him will not be disappointed”</a:t>
            </a:r>
          </a:p>
          <a:p>
            <a:pPr algn="ctr"/>
            <a:endParaRPr lang="en-US" sz="20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Isaiah 28:16</a:t>
            </a:r>
          </a:p>
          <a:p>
            <a:pPr algn="ctr"/>
            <a:endParaRPr lang="en-US" sz="2000" b="1"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Isaiah 8:14 </a:t>
            </a:r>
            <a:r>
              <a:rPr lang="en-US" sz="3200" dirty="0">
                <a:solidFill>
                  <a:schemeClr val="bg1"/>
                </a:solidFill>
                <a:latin typeface="Arno Pro Caption" panose="02020502040506020403" pitchFamily="18" charset="0"/>
              </a:rPr>
              <a:t>“Then He shall become a sanctuary; but to both the houses of Israel, a stone to strike and a rock to stumble over…”</a:t>
            </a:r>
          </a:p>
        </p:txBody>
      </p:sp>
    </p:spTree>
    <p:extLst>
      <p:ext uri="{BB962C8B-B14F-4D97-AF65-F5344CB8AC3E}">
        <p14:creationId xmlns:p14="http://schemas.microsoft.com/office/powerpoint/2010/main" val="265391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104172" y="960699"/>
            <a:ext cx="8843058" cy="3539430"/>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Jesus Was Rejected By Many Jews</a:t>
            </a:r>
          </a:p>
          <a:p>
            <a:pPr algn="ctr"/>
            <a:endParaRPr lang="en-US" sz="3200" b="1"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John 1:11-12 </a:t>
            </a:r>
            <a:r>
              <a:rPr lang="en-US" sz="3200" dirty="0">
                <a:solidFill>
                  <a:schemeClr val="bg1"/>
                </a:solidFill>
                <a:latin typeface="Arno Pro Caption" panose="02020502040506020403" pitchFamily="18" charset="0"/>
              </a:rPr>
              <a:t>“He came to His own, and those who were His own did not receive Him.                                But as many as received Him, to them He gave                the right to become children of God,                               even to those who believe in His name”</a:t>
            </a:r>
          </a:p>
        </p:txBody>
      </p:sp>
    </p:spTree>
    <p:extLst>
      <p:ext uri="{BB962C8B-B14F-4D97-AF65-F5344CB8AC3E}">
        <p14:creationId xmlns:p14="http://schemas.microsoft.com/office/powerpoint/2010/main" val="46317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104172" y="960699"/>
            <a:ext cx="8843058" cy="1569660"/>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Jesus Was Rejected By Many Jews</a:t>
            </a:r>
          </a:p>
          <a:p>
            <a:pPr algn="ctr"/>
            <a:endParaRPr lang="en-US" sz="3200" b="1"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Luke 4:18-30</a:t>
            </a:r>
            <a:endParaRPr lang="en-US" sz="3200" dirty="0">
              <a:solidFill>
                <a:schemeClr val="bg1"/>
              </a:solidFill>
              <a:latin typeface="Arno Pro Caption" panose="02020502040506020403" pitchFamily="18" charset="0"/>
            </a:endParaRPr>
          </a:p>
        </p:txBody>
      </p:sp>
    </p:spTree>
    <p:extLst>
      <p:ext uri="{BB962C8B-B14F-4D97-AF65-F5344CB8AC3E}">
        <p14:creationId xmlns:p14="http://schemas.microsoft.com/office/powerpoint/2010/main" val="325995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104172" y="960699"/>
            <a:ext cx="8843058" cy="3539430"/>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Jesus Was Rejected By Many Jews</a:t>
            </a:r>
          </a:p>
          <a:p>
            <a:pPr algn="ctr"/>
            <a:endParaRPr lang="en-US" sz="3200" b="1"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John 10:31 </a:t>
            </a:r>
            <a:r>
              <a:rPr lang="en-US" sz="3200" dirty="0">
                <a:solidFill>
                  <a:schemeClr val="bg1"/>
                </a:solidFill>
                <a:latin typeface="Arno Pro Caption" panose="02020502040506020403" pitchFamily="18" charset="0"/>
              </a:rPr>
              <a:t>“the Jews picked up stones again to stone Him”</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John 10:33 </a:t>
            </a:r>
            <a:r>
              <a:rPr lang="en-US" sz="3200" dirty="0">
                <a:solidFill>
                  <a:schemeClr val="bg1"/>
                </a:solidFill>
                <a:latin typeface="Arno Pro Caption" panose="02020502040506020403" pitchFamily="18" charset="0"/>
              </a:rPr>
              <a:t>“you, being a man                                           make Yourself out to be God”</a:t>
            </a:r>
          </a:p>
        </p:txBody>
      </p:sp>
    </p:spTree>
    <p:extLst>
      <p:ext uri="{BB962C8B-B14F-4D97-AF65-F5344CB8AC3E}">
        <p14:creationId xmlns:p14="http://schemas.microsoft.com/office/powerpoint/2010/main" val="109491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104172" y="960699"/>
            <a:ext cx="8843058" cy="2062103"/>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Jesus Was Rejected By Many Jews</a:t>
            </a:r>
          </a:p>
          <a:p>
            <a:pPr algn="ctr"/>
            <a:endParaRPr lang="en-US" sz="3200" b="1"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John 10:36-39 </a:t>
            </a:r>
            <a:r>
              <a:rPr lang="en-US" sz="3200" dirty="0">
                <a:solidFill>
                  <a:schemeClr val="bg1"/>
                </a:solidFill>
                <a:latin typeface="Arno Pro Caption" panose="02020502040506020403" pitchFamily="18" charset="0"/>
              </a:rPr>
              <a:t>“the Jews picked up stones again to stone Him”</a:t>
            </a:r>
          </a:p>
        </p:txBody>
      </p:sp>
    </p:spTree>
    <p:extLst>
      <p:ext uri="{BB962C8B-B14F-4D97-AF65-F5344CB8AC3E}">
        <p14:creationId xmlns:p14="http://schemas.microsoft.com/office/powerpoint/2010/main" val="307581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104172" y="960699"/>
            <a:ext cx="8843058" cy="3046988"/>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Jesus Was Rejected By Many Jews</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John 5:39-40 </a:t>
            </a:r>
            <a:r>
              <a:rPr lang="en-US" sz="3200" dirty="0">
                <a:solidFill>
                  <a:schemeClr val="bg1"/>
                </a:solidFill>
                <a:latin typeface="Arno Pro Caption" panose="02020502040506020403" pitchFamily="18" charset="0"/>
              </a:rPr>
              <a:t>“You search the Scriptures because you think that in them you have eternal life; it is these that testify about Me;</a:t>
            </a:r>
            <a:r>
              <a:rPr lang="en-US" sz="3200" baseline="30000" dirty="0">
                <a:solidFill>
                  <a:schemeClr val="bg1"/>
                </a:solidFill>
                <a:latin typeface="Arno Pro Caption" panose="02020502040506020403" pitchFamily="18" charset="0"/>
              </a:rPr>
              <a:t> </a:t>
            </a:r>
            <a:r>
              <a:rPr lang="en-US" sz="3200" dirty="0">
                <a:solidFill>
                  <a:schemeClr val="bg1"/>
                </a:solidFill>
                <a:latin typeface="Arno Pro Caption" panose="02020502040506020403" pitchFamily="18" charset="0"/>
              </a:rPr>
              <a:t>and you are unwilling to come to Me so that you may have life.”</a:t>
            </a:r>
          </a:p>
        </p:txBody>
      </p:sp>
    </p:spTree>
    <p:extLst>
      <p:ext uri="{BB962C8B-B14F-4D97-AF65-F5344CB8AC3E}">
        <p14:creationId xmlns:p14="http://schemas.microsoft.com/office/powerpoint/2010/main" val="422578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Still Rejected By Many</a:t>
            </a:r>
            <a:endParaRPr lang="en-US" sz="4400" dirty="0">
              <a:solidFill>
                <a:srgbClr val="3B9CC7"/>
              </a:solidFill>
              <a:latin typeface="Vatican" pitchFamily="50" charset="0"/>
            </a:endParaRPr>
          </a:p>
        </p:txBody>
      </p:sp>
      <p:sp>
        <p:nvSpPr>
          <p:cNvPr id="5" name="TextBox 4"/>
          <p:cNvSpPr txBox="1"/>
          <p:nvPr/>
        </p:nvSpPr>
        <p:spPr>
          <a:xfrm>
            <a:off x="104172" y="960699"/>
            <a:ext cx="8843058" cy="2554545"/>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Building A Life Without Jesus…</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Luke 10:16 </a:t>
            </a:r>
            <a:r>
              <a:rPr lang="en-US" sz="3200" dirty="0">
                <a:solidFill>
                  <a:schemeClr val="bg1"/>
                </a:solidFill>
                <a:latin typeface="Arno Pro Caption" panose="02020502040506020403" pitchFamily="18" charset="0"/>
              </a:rPr>
              <a:t>“The one who listens to you listens to Me, and the one who rejects you rejects Me; and he who rejects Me rejects the One who sent Me.”</a:t>
            </a:r>
          </a:p>
        </p:txBody>
      </p:sp>
    </p:spTree>
    <p:extLst>
      <p:ext uri="{BB962C8B-B14F-4D97-AF65-F5344CB8AC3E}">
        <p14:creationId xmlns:p14="http://schemas.microsoft.com/office/powerpoint/2010/main" val="270261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Still Rejected By Many</a:t>
            </a:r>
            <a:endParaRPr lang="en-US" sz="4400" dirty="0">
              <a:solidFill>
                <a:srgbClr val="3B9CC7"/>
              </a:solidFill>
              <a:latin typeface="Vatican" pitchFamily="50" charset="0"/>
            </a:endParaRPr>
          </a:p>
        </p:txBody>
      </p:sp>
      <p:sp>
        <p:nvSpPr>
          <p:cNvPr id="5" name="TextBox 4"/>
          <p:cNvSpPr txBox="1"/>
          <p:nvPr/>
        </p:nvSpPr>
        <p:spPr>
          <a:xfrm>
            <a:off x="104172" y="960699"/>
            <a:ext cx="8843058" cy="2554545"/>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Building A Life Without Jesus…</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Mark 7:9 </a:t>
            </a:r>
            <a:r>
              <a:rPr lang="en-US" sz="3200" dirty="0">
                <a:solidFill>
                  <a:schemeClr val="bg1"/>
                </a:solidFill>
                <a:latin typeface="Arno Pro Caption" panose="02020502040506020403" pitchFamily="18" charset="0"/>
              </a:rPr>
              <a:t>“You are experts at setting aside                   the commandment of God in order to                            keep your tradition.”</a:t>
            </a:r>
          </a:p>
        </p:txBody>
      </p:sp>
    </p:spTree>
    <p:extLst>
      <p:ext uri="{BB962C8B-B14F-4D97-AF65-F5344CB8AC3E}">
        <p14:creationId xmlns:p14="http://schemas.microsoft.com/office/powerpoint/2010/main" val="157841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Still Rejected By Many</a:t>
            </a:r>
            <a:endParaRPr lang="en-US" sz="4400" dirty="0">
              <a:solidFill>
                <a:srgbClr val="3B9CC7"/>
              </a:solidFill>
              <a:latin typeface="Vatican" pitchFamily="50" charset="0"/>
            </a:endParaRPr>
          </a:p>
        </p:txBody>
      </p:sp>
      <p:sp>
        <p:nvSpPr>
          <p:cNvPr id="5" name="TextBox 4"/>
          <p:cNvSpPr txBox="1"/>
          <p:nvPr/>
        </p:nvSpPr>
        <p:spPr>
          <a:xfrm>
            <a:off x="104172" y="960699"/>
            <a:ext cx="8843058" cy="2554545"/>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Many are religious, but not right.</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James 1:26 </a:t>
            </a:r>
            <a:r>
              <a:rPr lang="en-US" sz="3200" dirty="0">
                <a:solidFill>
                  <a:schemeClr val="bg1"/>
                </a:solidFill>
                <a:latin typeface="Arno Pro Caption" panose="02020502040506020403" pitchFamily="18" charset="0"/>
              </a:rPr>
              <a:t>“If anyone thinks himself to be religious, and yet does not bridle his tongue but deceives his own heart, this man’s religion is worthless.”</a:t>
            </a:r>
          </a:p>
        </p:txBody>
      </p:sp>
    </p:spTree>
    <p:extLst>
      <p:ext uri="{BB962C8B-B14F-4D97-AF65-F5344CB8AC3E}">
        <p14:creationId xmlns:p14="http://schemas.microsoft.com/office/powerpoint/2010/main" val="404949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7195" y="0"/>
            <a:ext cx="9096805"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4542504" y="0"/>
            <a:ext cx="4601496" cy="2766350"/>
          </a:xfrm>
          <a:prstGeom prst="rect">
            <a:avLst/>
          </a:prstGeom>
        </p:spPr>
      </p:pic>
      <p:sp>
        <p:nvSpPr>
          <p:cNvPr id="2" name="TextBox 1"/>
          <p:cNvSpPr txBox="1"/>
          <p:nvPr/>
        </p:nvSpPr>
        <p:spPr>
          <a:xfrm>
            <a:off x="0" y="632364"/>
            <a:ext cx="8964592" cy="2185214"/>
          </a:xfrm>
          <a:prstGeom prst="rect">
            <a:avLst/>
          </a:prstGeom>
          <a:noFill/>
        </p:spPr>
        <p:txBody>
          <a:bodyPr wrap="square" rtlCol="0">
            <a:spAutoFit/>
          </a:bodyPr>
          <a:lstStyle/>
          <a:p>
            <a:pPr algn="ctr"/>
            <a:r>
              <a:rPr lang="en-US" sz="8800" dirty="0">
                <a:ln>
                  <a:solidFill>
                    <a:srgbClr val="3B9CC7"/>
                  </a:solidFill>
                </a:ln>
                <a:solidFill>
                  <a:srgbClr val="3B9CC7"/>
                </a:solidFill>
                <a:latin typeface="Vatican" pitchFamily="50" charset="0"/>
              </a:rPr>
              <a:t>The Rejected </a:t>
            </a:r>
            <a:r>
              <a:rPr lang="en-US" sz="8800" dirty="0">
                <a:solidFill>
                  <a:srgbClr val="3B9CC7"/>
                </a:solidFill>
                <a:latin typeface="Vatican" pitchFamily="50" charset="0"/>
              </a:rPr>
              <a:t>Stone </a:t>
            </a:r>
          </a:p>
          <a:p>
            <a:pPr algn="ctr"/>
            <a:r>
              <a:rPr lang="en-US" sz="4800" dirty="0">
                <a:solidFill>
                  <a:srgbClr val="3B9CC7"/>
                </a:solidFill>
                <a:latin typeface="Vatican" pitchFamily="50" charset="0"/>
              </a:rPr>
              <a:t>Mark 12:1-12</a:t>
            </a:r>
          </a:p>
        </p:txBody>
      </p:sp>
    </p:spTree>
    <p:extLst>
      <p:ext uri="{BB962C8B-B14F-4D97-AF65-F5344CB8AC3E}">
        <p14:creationId xmlns:p14="http://schemas.microsoft.com/office/powerpoint/2010/main" val="135962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Still Rejected By Many</a:t>
            </a:r>
            <a:endParaRPr lang="en-US" sz="4400" dirty="0">
              <a:solidFill>
                <a:srgbClr val="3B9CC7"/>
              </a:solidFill>
              <a:latin typeface="Vatican" pitchFamily="50" charset="0"/>
            </a:endParaRPr>
          </a:p>
        </p:txBody>
      </p:sp>
      <p:sp>
        <p:nvSpPr>
          <p:cNvPr id="5" name="TextBox 4"/>
          <p:cNvSpPr txBox="1"/>
          <p:nvPr/>
        </p:nvSpPr>
        <p:spPr>
          <a:xfrm>
            <a:off x="104172" y="960699"/>
            <a:ext cx="8843058" cy="3046988"/>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Many do not have God.</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2 John 9 </a:t>
            </a:r>
            <a:r>
              <a:rPr lang="en-US" sz="3200" dirty="0">
                <a:solidFill>
                  <a:schemeClr val="bg1"/>
                </a:solidFill>
                <a:latin typeface="Arno Pro Caption" panose="02020502040506020403" pitchFamily="18" charset="0"/>
              </a:rPr>
              <a:t>“Anyone who goes too far and does not abide in the teaching of Christ, does not have God; the one who abides in the teaching, he has both the Father and the Son.”</a:t>
            </a:r>
          </a:p>
        </p:txBody>
      </p:sp>
    </p:spTree>
    <p:extLst>
      <p:ext uri="{BB962C8B-B14F-4D97-AF65-F5344CB8AC3E}">
        <p14:creationId xmlns:p14="http://schemas.microsoft.com/office/powerpoint/2010/main" val="5387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Still Rejected By Many</a:t>
            </a:r>
            <a:endParaRPr lang="en-US" sz="4400" dirty="0">
              <a:solidFill>
                <a:srgbClr val="3B9CC7"/>
              </a:solidFill>
              <a:latin typeface="Vatican" pitchFamily="50" charset="0"/>
            </a:endParaRPr>
          </a:p>
        </p:txBody>
      </p:sp>
      <p:sp>
        <p:nvSpPr>
          <p:cNvPr id="5" name="TextBox 4"/>
          <p:cNvSpPr txBox="1"/>
          <p:nvPr/>
        </p:nvSpPr>
        <p:spPr>
          <a:xfrm>
            <a:off x="104172" y="960699"/>
            <a:ext cx="8843058" cy="4031873"/>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Many do not have God.</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2 Timothy 4:3-4 </a:t>
            </a:r>
            <a:r>
              <a:rPr lang="en-US" sz="3200" dirty="0">
                <a:solidFill>
                  <a:schemeClr val="bg1"/>
                </a:solidFill>
                <a:latin typeface="Arno Pro Caption" panose="02020502040506020403" pitchFamily="18" charset="0"/>
              </a:rPr>
              <a:t>“For the time will come when they will not endure sound doctrine; but wanting to have their ears tickled, they will accumulate for themselves teachers in accordance to their own desires, and will turn away their ears from the truth and will turn aside to myths.”</a:t>
            </a:r>
          </a:p>
        </p:txBody>
      </p:sp>
    </p:spTree>
    <p:extLst>
      <p:ext uri="{BB962C8B-B14F-4D97-AF65-F5344CB8AC3E}">
        <p14:creationId xmlns:p14="http://schemas.microsoft.com/office/powerpoint/2010/main" val="60763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Still Rejected By Many</a:t>
            </a:r>
            <a:endParaRPr lang="en-US" sz="4400" dirty="0">
              <a:solidFill>
                <a:srgbClr val="3B9CC7"/>
              </a:solidFill>
              <a:latin typeface="Vatican" pitchFamily="50" charset="0"/>
            </a:endParaRPr>
          </a:p>
        </p:txBody>
      </p:sp>
      <p:sp>
        <p:nvSpPr>
          <p:cNvPr id="5" name="TextBox 4"/>
          <p:cNvSpPr txBox="1"/>
          <p:nvPr/>
        </p:nvSpPr>
        <p:spPr>
          <a:xfrm>
            <a:off x="104172" y="960699"/>
            <a:ext cx="8843058" cy="2554545"/>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Many do not have God.</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John 8:24 </a:t>
            </a:r>
            <a:r>
              <a:rPr lang="en-US" sz="3200" dirty="0">
                <a:solidFill>
                  <a:schemeClr val="bg1"/>
                </a:solidFill>
                <a:latin typeface="Arno Pro Caption" panose="02020502040506020403" pitchFamily="18" charset="0"/>
              </a:rPr>
              <a:t>“Therefore I said to you that you will die in your sins; for unless you believe that I am He,        you will die in your sins.”</a:t>
            </a:r>
          </a:p>
        </p:txBody>
      </p:sp>
    </p:spTree>
    <p:extLst>
      <p:ext uri="{BB962C8B-B14F-4D97-AF65-F5344CB8AC3E}">
        <p14:creationId xmlns:p14="http://schemas.microsoft.com/office/powerpoint/2010/main" val="19848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To Believers, Jesus Is Precious</a:t>
            </a:r>
            <a:endParaRPr lang="en-US" sz="4400" dirty="0">
              <a:solidFill>
                <a:srgbClr val="3B9CC7"/>
              </a:solidFill>
              <a:latin typeface="Vatican" pitchFamily="50" charset="0"/>
            </a:endParaRPr>
          </a:p>
        </p:txBody>
      </p:sp>
      <p:sp>
        <p:nvSpPr>
          <p:cNvPr id="5" name="TextBox 4"/>
          <p:cNvSpPr txBox="1"/>
          <p:nvPr/>
        </p:nvSpPr>
        <p:spPr>
          <a:xfrm>
            <a:off x="104172" y="960699"/>
            <a:ext cx="8843058" cy="3539430"/>
          </a:xfrm>
          <a:prstGeom prst="rect">
            <a:avLst/>
          </a:prstGeom>
          <a:noFill/>
        </p:spPr>
        <p:txBody>
          <a:bodyPr wrap="square" rtlCol="0">
            <a:spAutoFit/>
          </a:bodyPr>
          <a:lstStyle/>
          <a:p>
            <a:r>
              <a:rPr lang="en-US" sz="3200" b="1" dirty="0">
                <a:solidFill>
                  <a:schemeClr val="bg1"/>
                </a:solidFill>
                <a:latin typeface="Arno Pro Caption" panose="02020502040506020403" pitchFamily="18" charset="0"/>
              </a:rPr>
              <a:t>1 Peter 2:6-7 </a:t>
            </a:r>
            <a:r>
              <a:rPr lang="en-US" sz="3200" dirty="0">
                <a:solidFill>
                  <a:schemeClr val="bg1"/>
                </a:solidFill>
                <a:latin typeface="Arno Pro Caption" panose="02020502040506020403" pitchFamily="18" charset="0"/>
              </a:rPr>
              <a:t>“For this is contained in Scripture:</a:t>
            </a:r>
          </a:p>
          <a:p>
            <a:r>
              <a:rPr lang="en-US" sz="3200" dirty="0">
                <a:solidFill>
                  <a:schemeClr val="bg1"/>
                </a:solidFill>
                <a:latin typeface="Arno Pro Caption" panose="02020502040506020403" pitchFamily="18" charset="0"/>
              </a:rPr>
              <a:t>“</a:t>
            </a:r>
            <a:r>
              <a:rPr lang="en-US" sz="3200" cap="small" dirty="0">
                <a:solidFill>
                  <a:schemeClr val="bg1"/>
                </a:solidFill>
                <a:effectLst/>
                <a:latin typeface="Arno Pro Caption" panose="02020502040506020403" pitchFamily="18" charset="0"/>
              </a:rPr>
              <a:t>Behold</a:t>
            </a:r>
            <a:r>
              <a:rPr lang="en-US" sz="3200" dirty="0">
                <a:solidFill>
                  <a:schemeClr val="bg1"/>
                </a:solidFill>
                <a:latin typeface="Arno Pro Caption" panose="02020502040506020403" pitchFamily="18" charset="0"/>
              </a:rPr>
              <a:t>, I </a:t>
            </a:r>
            <a:r>
              <a:rPr lang="en-US" sz="3200" cap="small" dirty="0">
                <a:solidFill>
                  <a:schemeClr val="bg1"/>
                </a:solidFill>
                <a:effectLst/>
                <a:latin typeface="Arno Pro Caption" panose="02020502040506020403" pitchFamily="18" charset="0"/>
              </a:rPr>
              <a:t>lay in Zion a choice stone, a</a:t>
            </a:r>
            <a:r>
              <a:rPr lang="en-US" sz="3200" dirty="0">
                <a:solidFill>
                  <a:schemeClr val="bg1"/>
                </a:solidFill>
                <a:latin typeface="Arno Pro Caption" panose="02020502040506020403" pitchFamily="18" charset="0"/>
              </a:rPr>
              <a:t> </a:t>
            </a:r>
            <a:r>
              <a:rPr lang="en-US" sz="3200" cap="small" dirty="0">
                <a:solidFill>
                  <a:schemeClr val="bg1"/>
                </a:solidFill>
                <a:effectLst/>
                <a:latin typeface="Arno Pro Caption" panose="02020502040506020403" pitchFamily="18" charset="0"/>
              </a:rPr>
              <a:t>precious corner stone</a:t>
            </a:r>
            <a:r>
              <a:rPr lang="en-US" sz="3200" dirty="0">
                <a:solidFill>
                  <a:schemeClr val="bg1"/>
                </a:solidFill>
                <a:latin typeface="Arno Pro Caption" panose="02020502040506020403" pitchFamily="18" charset="0"/>
              </a:rPr>
              <a:t> ,</a:t>
            </a:r>
            <a:r>
              <a:rPr lang="en-US" sz="3200" cap="small" dirty="0">
                <a:solidFill>
                  <a:schemeClr val="bg1"/>
                </a:solidFill>
                <a:effectLst/>
                <a:latin typeface="Arno Pro Caption" panose="02020502040506020403" pitchFamily="18" charset="0"/>
              </a:rPr>
              <a:t>And he who believes in</a:t>
            </a:r>
            <a:r>
              <a:rPr lang="en-US" sz="3200" dirty="0">
                <a:solidFill>
                  <a:schemeClr val="bg1"/>
                </a:solidFill>
                <a:latin typeface="Arno Pro Caption" panose="02020502040506020403" pitchFamily="18" charset="0"/>
              </a:rPr>
              <a:t> </a:t>
            </a:r>
            <a:r>
              <a:rPr lang="en-US" sz="3200" cap="small" dirty="0">
                <a:solidFill>
                  <a:schemeClr val="bg1"/>
                </a:solidFill>
                <a:effectLst/>
                <a:latin typeface="Arno Pro Caption" panose="02020502040506020403" pitchFamily="18" charset="0"/>
              </a:rPr>
              <a:t>Him will not be</a:t>
            </a:r>
            <a:r>
              <a:rPr lang="en-US" sz="3200" dirty="0">
                <a:solidFill>
                  <a:schemeClr val="bg1"/>
                </a:solidFill>
                <a:latin typeface="Arno Pro Caption" panose="02020502040506020403" pitchFamily="18" charset="0"/>
              </a:rPr>
              <a:t> </a:t>
            </a:r>
            <a:r>
              <a:rPr lang="en-US" sz="3200" cap="small" dirty="0">
                <a:solidFill>
                  <a:schemeClr val="bg1"/>
                </a:solidFill>
                <a:effectLst/>
                <a:latin typeface="Arno Pro Caption" panose="02020502040506020403" pitchFamily="18" charset="0"/>
              </a:rPr>
              <a:t>disappointed</a:t>
            </a:r>
            <a:r>
              <a:rPr lang="en-US" sz="3200" dirty="0">
                <a:solidFill>
                  <a:schemeClr val="bg1"/>
                </a:solidFill>
                <a:latin typeface="Arno Pro Caption" panose="02020502040506020403" pitchFamily="18" charset="0"/>
              </a:rPr>
              <a:t>.” This precious value, then, is for you who believe; but for those who disbelieve, “</a:t>
            </a:r>
            <a:r>
              <a:rPr lang="en-US" sz="3200" cap="small" dirty="0">
                <a:solidFill>
                  <a:schemeClr val="bg1"/>
                </a:solidFill>
                <a:effectLst/>
                <a:latin typeface="Arno Pro Caption" panose="02020502040506020403" pitchFamily="18" charset="0"/>
              </a:rPr>
              <a:t>The stone which the builders</a:t>
            </a:r>
            <a:r>
              <a:rPr lang="en-US" sz="3200" dirty="0">
                <a:solidFill>
                  <a:schemeClr val="bg1"/>
                </a:solidFill>
                <a:latin typeface="Arno Pro Caption" panose="02020502040506020403" pitchFamily="18" charset="0"/>
              </a:rPr>
              <a:t> </a:t>
            </a:r>
            <a:r>
              <a:rPr lang="en-US" sz="3200" cap="small" dirty="0">
                <a:solidFill>
                  <a:schemeClr val="bg1"/>
                </a:solidFill>
                <a:effectLst/>
                <a:latin typeface="Arno Pro Caption" panose="02020502040506020403" pitchFamily="18" charset="0"/>
              </a:rPr>
              <a:t>rejected</a:t>
            </a:r>
            <a:r>
              <a:rPr lang="en-US" sz="3200" dirty="0">
                <a:solidFill>
                  <a:schemeClr val="bg1"/>
                </a:solidFill>
                <a:latin typeface="Arno Pro Caption" panose="02020502040506020403" pitchFamily="18" charset="0"/>
              </a:rPr>
              <a:t>, </a:t>
            </a:r>
            <a:r>
              <a:rPr lang="en-US" sz="3200" cap="small" dirty="0">
                <a:solidFill>
                  <a:schemeClr val="bg1"/>
                </a:solidFill>
                <a:effectLst/>
                <a:latin typeface="Arno Pro Caption" panose="02020502040506020403" pitchFamily="18" charset="0"/>
              </a:rPr>
              <a:t>This became the very corner</a:t>
            </a:r>
            <a:r>
              <a:rPr lang="en-US" sz="3200" dirty="0">
                <a:solidFill>
                  <a:schemeClr val="bg1"/>
                </a:solidFill>
                <a:latin typeface="Arno Pro Caption" panose="02020502040506020403" pitchFamily="18" charset="0"/>
              </a:rPr>
              <a:t> stone”</a:t>
            </a:r>
          </a:p>
        </p:txBody>
      </p:sp>
    </p:spTree>
    <p:extLst>
      <p:ext uri="{BB962C8B-B14F-4D97-AF65-F5344CB8AC3E}">
        <p14:creationId xmlns:p14="http://schemas.microsoft.com/office/powerpoint/2010/main" val="4022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To Believers, Jesus Is Precious</a:t>
            </a:r>
            <a:endParaRPr lang="en-US" sz="4400" dirty="0">
              <a:solidFill>
                <a:srgbClr val="3B9CC7"/>
              </a:solidFill>
              <a:latin typeface="Vatican" pitchFamily="50" charset="0"/>
            </a:endParaRPr>
          </a:p>
        </p:txBody>
      </p:sp>
      <p:sp>
        <p:nvSpPr>
          <p:cNvPr id="5" name="TextBox 4"/>
          <p:cNvSpPr txBox="1"/>
          <p:nvPr/>
        </p:nvSpPr>
        <p:spPr>
          <a:xfrm>
            <a:off x="104172" y="960699"/>
            <a:ext cx="8843058" cy="2554545"/>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A Living Faith</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2 Timothy 1:12 </a:t>
            </a:r>
            <a:r>
              <a:rPr lang="en-US" sz="3200" dirty="0">
                <a:solidFill>
                  <a:schemeClr val="bg1"/>
                </a:solidFill>
                <a:latin typeface="Arno Pro Caption" panose="02020502040506020403" pitchFamily="18" charset="0"/>
              </a:rPr>
              <a:t>“I know whom I have believed and I am convinced that He is able to guard what I have entrusted to Him until that day”</a:t>
            </a:r>
          </a:p>
        </p:txBody>
      </p:sp>
    </p:spTree>
    <p:extLst>
      <p:ext uri="{BB962C8B-B14F-4D97-AF65-F5344CB8AC3E}">
        <p14:creationId xmlns:p14="http://schemas.microsoft.com/office/powerpoint/2010/main" val="348914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To Believers, Jesus Is Precious</a:t>
            </a:r>
            <a:endParaRPr lang="en-US" sz="4400" dirty="0">
              <a:solidFill>
                <a:srgbClr val="3B9CC7"/>
              </a:solidFill>
              <a:latin typeface="Vatican" pitchFamily="50" charset="0"/>
            </a:endParaRPr>
          </a:p>
        </p:txBody>
      </p:sp>
      <p:sp>
        <p:nvSpPr>
          <p:cNvPr id="5" name="TextBox 4"/>
          <p:cNvSpPr txBox="1"/>
          <p:nvPr/>
        </p:nvSpPr>
        <p:spPr>
          <a:xfrm>
            <a:off x="104172" y="960699"/>
            <a:ext cx="8843058" cy="2554545"/>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A Working Faith</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James 2:22 </a:t>
            </a:r>
            <a:r>
              <a:rPr lang="en-US" sz="3200" dirty="0">
                <a:solidFill>
                  <a:schemeClr val="bg1"/>
                </a:solidFill>
                <a:latin typeface="Arno Pro Caption" panose="02020502040506020403" pitchFamily="18" charset="0"/>
              </a:rPr>
              <a:t>“You see that faith was working                   with his works, and as a result of the works,                  faith was perfected.”</a:t>
            </a:r>
          </a:p>
        </p:txBody>
      </p:sp>
    </p:spTree>
    <p:extLst>
      <p:ext uri="{BB962C8B-B14F-4D97-AF65-F5344CB8AC3E}">
        <p14:creationId xmlns:p14="http://schemas.microsoft.com/office/powerpoint/2010/main" val="389905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To Believers, Jesus Is Precious</a:t>
            </a:r>
            <a:endParaRPr lang="en-US" sz="4400" dirty="0">
              <a:solidFill>
                <a:srgbClr val="3B9CC7"/>
              </a:solidFill>
              <a:latin typeface="Vatican" pitchFamily="50" charset="0"/>
            </a:endParaRPr>
          </a:p>
        </p:txBody>
      </p:sp>
      <p:sp>
        <p:nvSpPr>
          <p:cNvPr id="5" name="TextBox 4"/>
          <p:cNvSpPr txBox="1"/>
          <p:nvPr/>
        </p:nvSpPr>
        <p:spPr>
          <a:xfrm>
            <a:off x="104172" y="960699"/>
            <a:ext cx="8843058" cy="2554545"/>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A Working Faith</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Galatians 5:6 </a:t>
            </a:r>
            <a:r>
              <a:rPr lang="en-US" sz="3200" dirty="0">
                <a:solidFill>
                  <a:schemeClr val="bg1"/>
                </a:solidFill>
                <a:latin typeface="Arno Pro Caption" panose="02020502040506020403" pitchFamily="18" charset="0"/>
              </a:rPr>
              <a:t>“For in Christ Jesus neither circumcision nor uncircumcision means anything, but faith working through love.”</a:t>
            </a:r>
          </a:p>
        </p:txBody>
      </p:sp>
    </p:spTree>
    <p:extLst>
      <p:ext uri="{BB962C8B-B14F-4D97-AF65-F5344CB8AC3E}">
        <p14:creationId xmlns:p14="http://schemas.microsoft.com/office/powerpoint/2010/main" val="376427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To Believers, Jesus Is Precious</a:t>
            </a:r>
            <a:endParaRPr lang="en-US" sz="4400" dirty="0">
              <a:solidFill>
                <a:srgbClr val="3B9CC7"/>
              </a:solidFill>
              <a:latin typeface="Vatican" pitchFamily="50" charset="0"/>
            </a:endParaRPr>
          </a:p>
        </p:txBody>
      </p:sp>
      <p:sp>
        <p:nvSpPr>
          <p:cNvPr id="5" name="TextBox 4"/>
          <p:cNvSpPr txBox="1"/>
          <p:nvPr/>
        </p:nvSpPr>
        <p:spPr>
          <a:xfrm>
            <a:off x="104172" y="960699"/>
            <a:ext cx="8843058" cy="2062103"/>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Obedience Is Commanded</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Hebrews 5:9  Jesus </a:t>
            </a:r>
            <a:r>
              <a:rPr lang="en-US" sz="3200" dirty="0">
                <a:solidFill>
                  <a:schemeClr val="bg1"/>
                </a:solidFill>
                <a:latin typeface="Arno Pro Caption" panose="02020502040506020403" pitchFamily="18" charset="0"/>
              </a:rPr>
              <a:t>“became to all those who obey Him the source of eternal salvation.”</a:t>
            </a:r>
          </a:p>
        </p:txBody>
      </p:sp>
    </p:spTree>
    <p:extLst>
      <p:ext uri="{BB962C8B-B14F-4D97-AF65-F5344CB8AC3E}">
        <p14:creationId xmlns:p14="http://schemas.microsoft.com/office/powerpoint/2010/main" val="387723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54053"/>
          </a:xfrm>
          <a:prstGeom prst="rect">
            <a:avLst/>
          </a:prstGeom>
          <a:noFill/>
        </p:spPr>
        <p:txBody>
          <a:bodyPr wrap="square" rtlCol="0">
            <a:spAutoFit/>
          </a:bodyPr>
          <a:lstStyle/>
          <a:p>
            <a:r>
              <a:rPr lang="en-US" sz="4300" spc="-150" dirty="0">
                <a:ln>
                  <a:solidFill>
                    <a:srgbClr val="3B9CC7"/>
                  </a:solidFill>
                </a:ln>
                <a:solidFill>
                  <a:srgbClr val="3B9CC7"/>
                </a:solidFill>
                <a:latin typeface="Vatican" pitchFamily="50" charset="0"/>
              </a:rPr>
              <a:t>To Disobedient, Jesus Is A Stone Of Stumbling</a:t>
            </a:r>
            <a:endParaRPr lang="en-US" sz="4300" spc="-150" dirty="0">
              <a:solidFill>
                <a:srgbClr val="3B9CC7"/>
              </a:solidFill>
              <a:latin typeface="Vatican" pitchFamily="50" charset="0"/>
            </a:endParaRPr>
          </a:p>
        </p:txBody>
      </p:sp>
      <p:sp>
        <p:nvSpPr>
          <p:cNvPr id="5" name="TextBox 4"/>
          <p:cNvSpPr txBox="1"/>
          <p:nvPr/>
        </p:nvSpPr>
        <p:spPr>
          <a:xfrm>
            <a:off x="104172" y="960699"/>
            <a:ext cx="8843058" cy="3046988"/>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They Stumble At The Word</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1 Peter 2:8 </a:t>
            </a:r>
            <a:r>
              <a:rPr lang="en-US" sz="3200" dirty="0">
                <a:solidFill>
                  <a:schemeClr val="bg1"/>
                </a:solidFill>
                <a:latin typeface="Arno Pro Caption" panose="02020502040506020403" pitchFamily="18" charset="0"/>
              </a:rPr>
              <a:t>“A stone of stumbling and a rock of offense; for they stumble because they are disobedient to the word, and to this doom they were also appointed.”</a:t>
            </a:r>
          </a:p>
        </p:txBody>
      </p:sp>
    </p:spTree>
    <p:extLst>
      <p:ext uri="{BB962C8B-B14F-4D97-AF65-F5344CB8AC3E}">
        <p14:creationId xmlns:p14="http://schemas.microsoft.com/office/powerpoint/2010/main" val="3864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54053"/>
          </a:xfrm>
          <a:prstGeom prst="rect">
            <a:avLst/>
          </a:prstGeom>
          <a:noFill/>
        </p:spPr>
        <p:txBody>
          <a:bodyPr wrap="square" rtlCol="0">
            <a:spAutoFit/>
          </a:bodyPr>
          <a:lstStyle/>
          <a:p>
            <a:r>
              <a:rPr lang="en-US" sz="4300" spc="-150" dirty="0">
                <a:ln>
                  <a:solidFill>
                    <a:srgbClr val="3B9CC7"/>
                  </a:solidFill>
                </a:ln>
                <a:solidFill>
                  <a:srgbClr val="3B9CC7"/>
                </a:solidFill>
                <a:latin typeface="Vatican" pitchFamily="50" charset="0"/>
              </a:rPr>
              <a:t>To Disobedient, Jesus Is A Stone Of Stumbling</a:t>
            </a:r>
            <a:endParaRPr lang="en-US" sz="4300" spc="-150" dirty="0">
              <a:solidFill>
                <a:srgbClr val="3B9CC7"/>
              </a:solidFill>
              <a:latin typeface="Vatican" pitchFamily="50" charset="0"/>
            </a:endParaRPr>
          </a:p>
        </p:txBody>
      </p:sp>
      <p:sp>
        <p:nvSpPr>
          <p:cNvPr id="5" name="TextBox 4"/>
          <p:cNvSpPr txBox="1"/>
          <p:nvPr/>
        </p:nvSpPr>
        <p:spPr>
          <a:xfrm>
            <a:off x="104172" y="960699"/>
            <a:ext cx="8843058" cy="2554545"/>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Some Lack Love</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John 14:24 </a:t>
            </a:r>
            <a:r>
              <a:rPr lang="en-US" sz="3200" dirty="0">
                <a:solidFill>
                  <a:schemeClr val="bg1"/>
                </a:solidFill>
                <a:latin typeface="Arno Pro Caption" panose="02020502040506020403" pitchFamily="18" charset="0"/>
              </a:rPr>
              <a:t>“He who does not love Me does not keep My words; and the word which you hear is not Mine, but the Father’s who sent Me.”</a:t>
            </a:r>
          </a:p>
        </p:txBody>
      </p:sp>
    </p:spTree>
    <p:extLst>
      <p:ext uri="{BB962C8B-B14F-4D97-AF65-F5344CB8AC3E}">
        <p14:creationId xmlns:p14="http://schemas.microsoft.com/office/powerpoint/2010/main" val="62550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104172" y="960699"/>
            <a:ext cx="8843058" cy="2062103"/>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Isaiah 28:16 </a:t>
            </a:r>
            <a:r>
              <a:rPr lang="en-US" sz="3200" dirty="0">
                <a:solidFill>
                  <a:schemeClr val="bg1"/>
                </a:solidFill>
                <a:latin typeface="Arno Pro Caption" panose="02020502040506020403" pitchFamily="18" charset="0"/>
              </a:rPr>
              <a:t>“Therefore thus says the Lord God, Behold, I am laying in Zion a stone, a tested stone, a costly cornerstone for the foundation, firmly placed. He who  believes in it will not be disturbed.”</a:t>
            </a:r>
          </a:p>
        </p:txBody>
      </p:sp>
    </p:spTree>
    <p:extLst>
      <p:ext uri="{BB962C8B-B14F-4D97-AF65-F5344CB8AC3E}">
        <p14:creationId xmlns:p14="http://schemas.microsoft.com/office/powerpoint/2010/main" val="220894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54053"/>
          </a:xfrm>
          <a:prstGeom prst="rect">
            <a:avLst/>
          </a:prstGeom>
          <a:noFill/>
        </p:spPr>
        <p:txBody>
          <a:bodyPr wrap="square" rtlCol="0">
            <a:spAutoFit/>
          </a:bodyPr>
          <a:lstStyle/>
          <a:p>
            <a:r>
              <a:rPr lang="en-US" sz="4300" spc="-150" dirty="0">
                <a:ln>
                  <a:solidFill>
                    <a:srgbClr val="3B9CC7"/>
                  </a:solidFill>
                </a:ln>
                <a:solidFill>
                  <a:srgbClr val="3B9CC7"/>
                </a:solidFill>
                <a:latin typeface="Vatican" pitchFamily="50" charset="0"/>
              </a:rPr>
              <a:t>To Disobedient, Jesus Is A Stone Of Stumbling</a:t>
            </a:r>
            <a:endParaRPr lang="en-US" sz="4300" spc="-150" dirty="0">
              <a:solidFill>
                <a:srgbClr val="3B9CC7"/>
              </a:solidFill>
              <a:latin typeface="Vatican" pitchFamily="50" charset="0"/>
            </a:endParaRPr>
          </a:p>
        </p:txBody>
      </p:sp>
      <p:sp>
        <p:nvSpPr>
          <p:cNvPr id="5" name="TextBox 4"/>
          <p:cNvSpPr txBox="1"/>
          <p:nvPr/>
        </p:nvSpPr>
        <p:spPr>
          <a:xfrm>
            <a:off x="104172" y="960699"/>
            <a:ext cx="8843058" cy="2554545"/>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Some Lack Love</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1 John 2:4 </a:t>
            </a:r>
            <a:r>
              <a:rPr lang="en-US" sz="3200" dirty="0">
                <a:solidFill>
                  <a:schemeClr val="bg1"/>
                </a:solidFill>
                <a:latin typeface="Arno Pro Caption" panose="02020502040506020403" pitchFamily="18" charset="0"/>
              </a:rPr>
              <a:t>“The one who says, “I have come to know Him,” and does not keep His commandments, is a liar and the truth is not in him.”</a:t>
            </a:r>
          </a:p>
        </p:txBody>
      </p:sp>
    </p:spTree>
    <p:extLst>
      <p:ext uri="{BB962C8B-B14F-4D97-AF65-F5344CB8AC3E}">
        <p14:creationId xmlns:p14="http://schemas.microsoft.com/office/powerpoint/2010/main" val="411091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54053"/>
          </a:xfrm>
          <a:prstGeom prst="rect">
            <a:avLst/>
          </a:prstGeom>
          <a:noFill/>
        </p:spPr>
        <p:txBody>
          <a:bodyPr wrap="square" rtlCol="0">
            <a:spAutoFit/>
          </a:bodyPr>
          <a:lstStyle/>
          <a:p>
            <a:r>
              <a:rPr lang="en-US" sz="4300" spc="-150" dirty="0">
                <a:ln>
                  <a:solidFill>
                    <a:srgbClr val="3B9CC7"/>
                  </a:solidFill>
                </a:ln>
                <a:solidFill>
                  <a:srgbClr val="3B9CC7"/>
                </a:solidFill>
                <a:latin typeface="Vatican" pitchFamily="50" charset="0"/>
              </a:rPr>
              <a:t>To Disobedient, Jesus Is A Stone Of Stumbling</a:t>
            </a:r>
            <a:endParaRPr lang="en-US" sz="4300" spc="-150" dirty="0">
              <a:solidFill>
                <a:srgbClr val="3B9CC7"/>
              </a:solidFill>
              <a:latin typeface="Vatican" pitchFamily="50" charset="0"/>
            </a:endParaRPr>
          </a:p>
        </p:txBody>
      </p:sp>
      <p:sp>
        <p:nvSpPr>
          <p:cNvPr id="5" name="TextBox 4"/>
          <p:cNvSpPr txBox="1"/>
          <p:nvPr/>
        </p:nvSpPr>
        <p:spPr>
          <a:xfrm>
            <a:off x="104172" y="960699"/>
            <a:ext cx="8843058" cy="3046988"/>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Some Say Obedience Is Not Necessary</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Matthew 7:21 </a:t>
            </a:r>
            <a:r>
              <a:rPr lang="en-US" sz="3200" dirty="0">
                <a:solidFill>
                  <a:schemeClr val="bg1"/>
                </a:solidFill>
                <a:latin typeface="Arno Pro Caption" panose="02020502040506020403" pitchFamily="18" charset="0"/>
              </a:rPr>
              <a:t>“Not everyone who says to Me, ‘Lord, Lord,” will enter the kingdom of heaven, but he who does the will of My Father who is in heaven will enter.”</a:t>
            </a:r>
          </a:p>
        </p:txBody>
      </p:sp>
    </p:spTree>
    <p:extLst>
      <p:ext uri="{BB962C8B-B14F-4D97-AF65-F5344CB8AC3E}">
        <p14:creationId xmlns:p14="http://schemas.microsoft.com/office/powerpoint/2010/main" val="376933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54053"/>
          </a:xfrm>
          <a:prstGeom prst="rect">
            <a:avLst/>
          </a:prstGeom>
          <a:noFill/>
        </p:spPr>
        <p:txBody>
          <a:bodyPr wrap="square" rtlCol="0">
            <a:spAutoFit/>
          </a:bodyPr>
          <a:lstStyle/>
          <a:p>
            <a:r>
              <a:rPr lang="en-US" sz="4300" spc="-150" dirty="0">
                <a:ln>
                  <a:solidFill>
                    <a:srgbClr val="3B9CC7"/>
                  </a:solidFill>
                </a:ln>
                <a:solidFill>
                  <a:srgbClr val="3B9CC7"/>
                </a:solidFill>
                <a:latin typeface="Vatican" pitchFamily="50" charset="0"/>
              </a:rPr>
              <a:t>To Disobedient, Jesus Is A Stone Of Stumbling</a:t>
            </a:r>
            <a:endParaRPr lang="en-US" sz="4300" spc="-150" dirty="0">
              <a:solidFill>
                <a:srgbClr val="3B9CC7"/>
              </a:solidFill>
              <a:latin typeface="Vatican" pitchFamily="50" charset="0"/>
            </a:endParaRPr>
          </a:p>
        </p:txBody>
      </p:sp>
      <p:sp>
        <p:nvSpPr>
          <p:cNvPr id="5" name="TextBox 4"/>
          <p:cNvSpPr txBox="1"/>
          <p:nvPr/>
        </p:nvSpPr>
        <p:spPr>
          <a:xfrm>
            <a:off x="104172" y="960699"/>
            <a:ext cx="8843058" cy="4524315"/>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Some Say Obedience Is Not Necessary</a:t>
            </a:r>
          </a:p>
          <a:p>
            <a:pPr algn="ctr"/>
            <a:endParaRPr lang="en-US" sz="3200"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2 Thessalonians 1:7-9 </a:t>
            </a:r>
            <a:r>
              <a:rPr lang="en-US" sz="3200" dirty="0">
                <a:solidFill>
                  <a:schemeClr val="bg1"/>
                </a:solidFill>
                <a:latin typeface="Arno Pro Caption" panose="02020502040506020403" pitchFamily="18" charset="0"/>
              </a:rPr>
              <a:t>“…the Lord Jesus will be revealed from heaven with His mighty angels in flaming fire, </a:t>
            </a:r>
            <a:r>
              <a:rPr lang="en-US" sz="3200" baseline="30000" dirty="0">
                <a:solidFill>
                  <a:schemeClr val="bg1"/>
                </a:solidFill>
                <a:latin typeface="Arno Pro Caption" panose="02020502040506020403" pitchFamily="18" charset="0"/>
              </a:rPr>
              <a:t>8 </a:t>
            </a:r>
            <a:r>
              <a:rPr lang="en-US" sz="3200" dirty="0">
                <a:solidFill>
                  <a:schemeClr val="bg1"/>
                </a:solidFill>
                <a:latin typeface="Arno Pro Caption" panose="02020502040506020403" pitchFamily="18" charset="0"/>
              </a:rPr>
              <a:t>dealing out retribution to those who do not know God and to those who do not obey the gospel of our Lord Jesus. </a:t>
            </a:r>
            <a:r>
              <a:rPr lang="en-US" sz="3200" baseline="30000" dirty="0">
                <a:solidFill>
                  <a:schemeClr val="bg1"/>
                </a:solidFill>
                <a:latin typeface="Arno Pro Caption" panose="02020502040506020403" pitchFamily="18" charset="0"/>
              </a:rPr>
              <a:t>9 </a:t>
            </a:r>
            <a:r>
              <a:rPr lang="en-US" sz="3200" dirty="0">
                <a:solidFill>
                  <a:schemeClr val="bg1"/>
                </a:solidFill>
                <a:latin typeface="Arno Pro Caption" panose="02020502040506020403" pitchFamily="18" charset="0"/>
              </a:rPr>
              <a:t>These will pay the penalty of eternal destruction, away from the presence of the Lord and from the glory of His power”</a:t>
            </a:r>
          </a:p>
        </p:txBody>
      </p:sp>
    </p:spTree>
    <p:extLst>
      <p:ext uri="{BB962C8B-B14F-4D97-AF65-F5344CB8AC3E}">
        <p14:creationId xmlns:p14="http://schemas.microsoft.com/office/powerpoint/2010/main" val="173022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7195" y="0"/>
            <a:ext cx="9096805"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4542504" y="0"/>
            <a:ext cx="4601496" cy="2766350"/>
          </a:xfrm>
          <a:prstGeom prst="rect">
            <a:avLst/>
          </a:prstGeom>
        </p:spPr>
      </p:pic>
      <p:sp>
        <p:nvSpPr>
          <p:cNvPr id="2" name="TextBox 1"/>
          <p:cNvSpPr txBox="1"/>
          <p:nvPr/>
        </p:nvSpPr>
        <p:spPr>
          <a:xfrm>
            <a:off x="5958738" y="967676"/>
            <a:ext cx="2703071" cy="830997"/>
          </a:xfrm>
          <a:prstGeom prst="rect">
            <a:avLst/>
          </a:prstGeom>
          <a:noFill/>
        </p:spPr>
        <p:txBody>
          <a:bodyPr wrap="square" rtlCol="0">
            <a:spAutoFit/>
          </a:bodyPr>
          <a:lstStyle/>
          <a:p>
            <a:pPr algn="ctr"/>
            <a:r>
              <a:rPr lang="en-US" sz="4800" dirty="0">
                <a:ln>
                  <a:solidFill>
                    <a:srgbClr val="3B9CC7"/>
                  </a:solidFill>
                </a:ln>
                <a:solidFill>
                  <a:srgbClr val="3B9CC7"/>
                </a:solidFill>
                <a:latin typeface="Vatican" pitchFamily="50" charset="0"/>
              </a:rPr>
              <a:t>Conclusion</a:t>
            </a:r>
          </a:p>
        </p:txBody>
      </p:sp>
      <p:sp>
        <p:nvSpPr>
          <p:cNvPr id="5" name="TextBox 4"/>
          <p:cNvSpPr txBox="1"/>
          <p:nvPr/>
        </p:nvSpPr>
        <p:spPr>
          <a:xfrm>
            <a:off x="47195" y="197690"/>
            <a:ext cx="5372375" cy="5016758"/>
          </a:xfrm>
          <a:prstGeom prst="rect">
            <a:avLst/>
          </a:prstGeom>
          <a:noFill/>
        </p:spPr>
        <p:txBody>
          <a:bodyPr wrap="square" rtlCol="0">
            <a:spAutoFit/>
          </a:bodyPr>
          <a:lstStyle/>
          <a:p>
            <a:pPr algn="ctr"/>
            <a:r>
              <a:rPr lang="en-US" sz="4000" b="1" dirty="0">
                <a:solidFill>
                  <a:schemeClr val="bg1"/>
                </a:solidFill>
                <a:latin typeface="Arno Pro Caption" panose="02020502040506020403" pitchFamily="18" charset="0"/>
              </a:rPr>
              <a:t>Don’t make a mistake!</a:t>
            </a:r>
          </a:p>
          <a:p>
            <a:pPr algn="ctr"/>
            <a:endParaRPr lang="en-US" sz="4000" dirty="0">
              <a:solidFill>
                <a:schemeClr val="bg1"/>
              </a:solidFill>
              <a:latin typeface="Arno Pro Caption" panose="02020502040506020403" pitchFamily="18" charset="0"/>
            </a:endParaRPr>
          </a:p>
          <a:p>
            <a:pPr algn="ctr"/>
            <a:r>
              <a:rPr lang="en-US" sz="4000" b="1" dirty="0">
                <a:solidFill>
                  <a:schemeClr val="bg1"/>
                </a:solidFill>
                <a:latin typeface="Arno Pro Caption" panose="02020502040506020403" pitchFamily="18" charset="0"/>
              </a:rPr>
              <a:t>Have you obeyed the gospel, or have you rejected Him?</a:t>
            </a:r>
          </a:p>
          <a:p>
            <a:pPr algn="ctr"/>
            <a:endParaRPr lang="en-US" sz="4000" b="1" dirty="0">
              <a:solidFill>
                <a:schemeClr val="bg1"/>
              </a:solidFill>
              <a:latin typeface="Arno Pro Caption" panose="02020502040506020403" pitchFamily="18" charset="0"/>
            </a:endParaRPr>
          </a:p>
          <a:p>
            <a:pPr algn="ctr"/>
            <a:r>
              <a:rPr lang="en-US" sz="4000" b="1" dirty="0">
                <a:solidFill>
                  <a:schemeClr val="bg1"/>
                </a:solidFill>
                <a:latin typeface="Arno Pro Caption" panose="02020502040506020403" pitchFamily="18" charset="0"/>
              </a:rPr>
              <a:t>Is Jesus still your precious corner stone?</a:t>
            </a:r>
            <a:endParaRPr lang="en-US" sz="4000" dirty="0">
              <a:solidFill>
                <a:schemeClr val="bg1"/>
              </a:solidFill>
              <a:latin typeface="Arno Pro Caption" panose="02020502040506020403" pitchFamily="18" charset="0"/>
            </a:endParaRPr>
          </a:p>
        </p:txBody>
      </p:sp>
    </p:spTree>
    <p:extLst>
      <p:ext uri="{BB962C8B-B14F-4D97-AF65-F5344CB8AC3E}">
        <p14:creationId xmlns:p14="http://schemas.microsoft.com/office/powerpoint/2010/main" val="176024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104172" y="675164"/>
            <a:ext cx="8843058" cy="5262979"/>
          </a:xfrm>
          <a:prstGeom prst="rect">
            <a:avLst/>
          </a:prstGeom>
          <a:noFill/>
        </p:spPr>
        <p:txBody>
          <a:bodyPr wrap="square" rtlCol="0">
            <a:spAutoFit/>
          </a:bodyPr>
          <a:lstStyle/>
          <a:p>
            <a:pPr algn="ctr"/>
            <a:r>
              <a:rPr lang="en-US" sz="2800" b="1" dirty="0">
                <a:solidFill>
                  <a:schemeClr val="bg1"/>
                </a:solidFill>
                <a:latin typeface="Arno Pro Caption" panose="02020502040506020403" pitchFamily="18" charset="0"/>
              </a:rPr>
              <a:t>Acts 4:8-12 </a:t>
            </a:r>
            <a:r>
              <a:rPr lang="en-US" sz="2800" dirty="0">
                <a:solidFill>
                  <a:schemeClr val="bg1"/>
                </a:solidFill>
                <a:latin typeface="Arno Pro Caption" panose="02020502040506020403" pitchFamily="18" charset="0"/>
              </a:rPr>
              <a:t>“Then Peter, filled with the Holy Spirit, said to them, “Rulers and elders of the people, if we are on trial today for a benefit done to a sick man, as to how this man has been made well, let it be known to all of you and to all the people of Israel, that by the name of Jesus Christ the Nazarene, whom you crucified, whom God raised from the dead—by this </a:t>
            </a:r>
            <a:r>
              <a:rPr lang="en-US" sz="2800" i="1" dirty="0">
                <a:solidFill>
                  <a:schemeClr val="bg1"/>
                </a:solidFill>
                <a:latin typeface="Arno Pro Caption" panose="02020502040506020403" pitchFamily="18" charset="0"/>
              </a:rPr>
              <a:t>name</a:t>
            </a:r>
            <a:r>
              <a:rPr lang="en-US" sz="2800" dirty="0">
                <a:solidFill>
                  <a:schemeClr val="bg1"/>
                </a:solidFill>
                <a:latin typeface="Arno Pro Caption" panose="02020502040506020403" pitchFamily="18" charset="0"/>
              </a:rPr>
              <a:t> this man stands here before you in good health. He is the </a:t>
            </a:r>
            <a:r>
              <a:rPr lang="en-US" sz="2800" cap="small" dirty="0">
                <a:solidFill>
                  <a:schemeClr val="bg1"/>
                </a:solidFill>
                <a:effectLst/>
                <a:latin typeface="Arno Pro Caption" panose="02020502040506020403" pitchFamily="18" charset="0"/>
              </a:rPr>
              <a:t>stone which was</a:t>
            </a:r>
            <a:r>
              <a:rPr lang="en-US" sz="2800" dirty="0">
                <a:solidFill>
                  <a:schemeClr val="bg1"/>
                </a:solidFill>
                <a:latin typeface="Arno Pro Caption" panose="02020502040506020403" pitchFamily="18" charset="0"/>
              </a:rPr>
              <a:t> </a:t>
            </a:r>
            <a:r>
              <a:rPr lang="en-US" sz="2800" cap="small" dirty="0">
                <a:solidFill>
                  <a:schemeClr val="bg1"/>
                </a:solidFill>
                <a:effectLst/>
                <a:latin typeface="Arno Pro Caption" panose="02020502040506020403" pitchFamily="18" charset="0"/>
              </a:rPr>
              <a:t>rejected</a:t>
            </a:r>
            <a:r>
              <a:rPr lang="en-US" sz="2800" dirty="0">
                <a:solidFill>
                  <a:schemeClr val="bg1"/>
                </a:solidFill>
                <a:latin typeface="Arno Pro Caption" panose="02020502040506020403" pitchFamily="18" charset="0"/>
              </a:rPr>
              <a:t> by you, </a:t>
            </a:r>
            <a:r>
              <a:rPr lang="en-US" sz="2800" cap="small" dirty="0">
                <a:solidFill>
                  <a:schemeClr val="bg1"/>
                </a:solidFill>
                <a:effectLst/>
                <a:latin typeface="Arno Pro Caption" panose="02020502040506020403" pitchFamily="18" charset="0"/>
              </a:rPr>
              <a:t>the builders</a:t>
            </a:r>
            <a:r>
              <a:rPr lang="en-US" sz="2800" dirty="0">
                <a:solidFill>
                  <a:schemeClr val="bg1"/>
                </a:solidFill>
                <a:latin typeface="Arno Pro Caption" panose="02020502040506020403" pitchFamily="18" charset="0"/>
              </a:rPr>
              <a:t>, </a:t>
            </a:r>
            <a:r>
              <a:rPr lang="en-US" sz="2800" i="1" dirty="0">
                <a:solidFill>
                  <a:schemeClr val="bg1"/>
                </a:solidFill>
                <a:latin typeface="Arno Pro Caption" panose="02020502040506020403" pitchFamily="18" charset="0"/>
              </a:rPr>
              <a:t>but</a:t>
            </a:r>
            <a:r>
              <a:rPr lang="en-US" sz="2800" dirty="0">
                <a:solidFill>
                  <a:schemeClr val="bg1"/>
                </a:solidFill>
                <a:latin typeface="Arno Pro Caption" panose="02020502040506020403" pitchFamily="18" charset="0"/>
              </a:rPr>
              <a:t> </a:t>
            </a:r>
            <a:r>
              <a:rPr lang="en-US" sz="2800" cap="small" dirty="0">
                <a:solidFill>
                  <a:schemeClr val="bg1"/>
                </a:solidFill>
                <a:effectLst/>
                <a:latin typeface="Arno Pro Caption" panose="02020502040506020403" pitchFamily="18" charset="0"/>
              </a:rPr>
              <a:t>which became the chief corner</a:t>
            </a:r>
            <a:r>
              <a:rPr lang="en-US" sz="2800" dirty="0">
                <a:solidFill>
                  <a:schemeClr val="bg1"/>
                </a:solidFill>
                <a:latin typeface="Arno Pro Caption" panose="02020502040506020403" pitchFamily="18" charset="0"/>
              </a:rPr>
              <a:t> </a:t>
            </a:r>
            <a:r>
              <a:rPr lang="en-US" sz="2800" i="1" dirty="0">
                <a:solidFill>
                  <a:schemeClr val="bg1"/>
                </a:solidFill>
                <a:latin typeface="Arno Pro Caption" panose="02020502040506020403" pitchFamily="18" charset="0"/>
              </a:rPr>
              <a:t>stone</a:t>
            </a:r>
            <a:r>
              <a:rPr lang="en-US" sz="2800" dirty="0">
                <a:solidFill>
                  <a:schemeClr val="bg1"/>
                </a:solidFill>
                <a:latin typeface="Arno Pro Caption" panose="02020502040506020403" pitchFamily="18" charset="0"/>
              </a:rPr>
              <a:t>. And there is salvation in no one else; for there is no other name under heaven that has been given among men by which we must be saved.”</a:t>
            </a:r>
          </a:p>
        </p:txBody>
      </p:sp>
    </p:spTree>
    <p:extLst>
      <p:ext uri="{BB962C8B-B14F-4D97-AF65-F5344CB8AC3E}">
        <p14:creationId xmlns:p14="http://schemas.microsoft.com/office/powerpoint/2010/main" val="350970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104172" y="960699"/>
            <a:ext cx="8843058" cy="2062103"/>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There Is Salvation in No One Else</a:t>
            </a:r>
          </a:p>
          <a:p>
            <a:pPr algn="ctr"/>
            <a:r>
              <a:rPr lang="en-US" sz="3200" dirty="0">
                <a:solidFill>
                  <a:schemeClr val="bg1"/>
                </a:solidFill>
                <a:latin typeface="Arno Pro Caption" panose="02020502040506020403" pitchFamily="18" charset="0"/>
              </a:rPr>
              <a:t>1 Timothy 2:5-6</a:t>
            </a:r>
          </a:p>
          <a:p>
            <a:pPr algn="ctr"/>
            <a:r>
              <a:rPr lang="en-US" sz="3200" dirty="0">
                <a:solidFill>
                  <a:schemeClr val="bg1"/>
                </a:solidFill>
                <a:latin typeface="Arno Pro Caption" panose="02020502040506020403" pitchFamily="18" charset="0"/>
              </a:rPr>
              <a:t>Acts 10:43</a:t>
            </a:r>
          </a:p>
          <a:p>
            <a:pPr algn="ctr"/>
            <a:r>
              <a:rPr lang="en-US" sz="3200" dirty="0">
                <a:solidFill>
                  <a:schemeClr val="bg1"/>
                </a:solidFill>
                <a:latin typeface="Arno Pro Caption" panose="02020502040506020403" pitchFamily="18" charset="0"/>
              </a:rPr>
              <a:t>Hebrews 10:26-31</a:t>
            </a:r>
          </a:p>
        </p:txBody>
      </p:sp>
    </p:spTree>
    <p:extLst>
      <p:ext uri="{BB962C8B-B14F-4D97-AF65-F5344CB8AC3E}">
        <p14:creationId xmlns:p14="http://schemas.microsoft.com/office/powerpoint/2010/main" val="314434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104172" y="960699"/>
            <a:ext cx="8843058" cy="4524315"/>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Jesus Is The Rock</a:t>
            </a:r>
          </a:p>
          <a:p>
            <a:pPr algn="ctr"/>
            <a:r>
              <a:rPr lang="en-US" sz="3200" b="1" dirty="0">
                <a:solidFill>
                  <a:schemeClr val="bg1"/>
                </a:solidFill>
                <a:latin typeface="Arno Pro Caption" panose="02020502040506020403" pitchFamily="18" charset="0"/>
              </a:rPr>
              <a:t>Matthew 16:15-18 </a:t>
            </a:r>
            <a:r>
              <a:rPr lang="en-US" sz="3200" dirty="0">
                <a:solidFill>
                  <a:schemeClr val="bg1"/>
                </a:solidFill>
                <a:latin typeface="Arno Pro Caption" panose="02020502040506020403" pitchFamily="18" charset="0"/>
              </a:rPr>
              <a:t>“He said to them, “But who do you say that I am?” Simon Peter answered, “You are the Christ, the Son of the living God.” And Jesus said to him, “Blessed are you, Simon </a:t>
            </a:r>
            <a:r>
              <a:rPr lang="en-US" sz="3200" dirty="0" err="1">
                <a:solidFill>
                  <a:schemeClr val="bg1"/>
                </a:solidFill>
                <a:latin typeface="Arno Pro Caption" panose="02020502040506020403" pitchFamily="18" charset="0"/>
              </a:rPr>
              <a:t>Barjona</a:t>
            </a:r>
            <a:r>
              <a:rPr lang="en-US" sz="3200" dirty="0">
                <a:solidFill>
                  <a:schemeClr val="bg1"/>
                </a:solidFill>
                <a:latin typeface="Arno Pro Caption" panose="02020502040506020403" pitchFamily="18" charset="0"/>
              </a:rPr>
              <a:t>, because flesh and blood did not reveal </a:t>
            </a:r>
            <a:r>
              <a:rPr lang="en-US" sz="3200" i="1" dirty="0">
                <a:solidFill>
                  <a:schemeClr val="bg1"/>
                </a:solidFill>
                <a:latin typeface="Arno Pro Caption" panose="02020502040506020403" pitchFamily="18" charset="0"/>
              </a:rPr>
              <a:t>this</a:t>
            </a:r>
            <a:r>
              <a:rPr lang="en-US" sz="3200" dirty="0">
                <a:solidFill>
                  <a:schemeClr val="bg1"/>
                </a:solidFill>
                <a:latin typeface="Arno Pro Caption" panose="02020502040506020403" pitchFamily="18" charset="0"/>
              </a:rPr>
              <a:t> to you, but My Father who is in heaven. I also say to you that you are Peter, and upon this </a:t>
            </a:r>
            <a:r>
              <a:rPr lang="en-US" sz="3200" baseline="30000" dirty="0">
                <a:solidFill>
                  <a:schemeClr val="bg1"/>
                </a:solidFill>
                <a:latin typeface="Arno Pro Caption" panose="02020502040506020403" pitchFamily="18" charset="0"/>
              </a:rPr>
              <a:t>[</a:t>
            </a:r>
            <a:r>
              <a:rPr lang="en-US" sz="3200" dirty="0">
                <a:solidFill>
                  <a:schemeClr val="bg1"/>
                </a:solidFill>
                <a:latin typeface="Arno Pro Caption" panose="02020502040506020403" pitchFamily="18" charset="0"/>
              </a:rPr>
              <a:t>rock I will build My church; and the gates of Hades will not overpower it.”</a:t>
            </a:r>
          </a:p>
        </p:txBody>
      </p:sp>
    </p:spTree>
    <p:extLst>
      <p:ext uri="{BB962C8B-B14F-4D97-AF65-F5344CB8AC3E}">
        <p14:creationId xmlns:p14="http://schemas.microsoft.com/office/powerpoint/2010/main" val="19559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104172" y="960699"/>
            <a:ext cx="8843058" cy="4031873"/>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Jesus Is The Rock</a:t>
            </a:r>
          </a:p>
          <a:p>
            <a:pPr algn="ctr"/>
            <a:r>
              <a:rPr lang="en-US" sz="3200" b="1" dirty="0">
                <a:solidFill>
                  <a:schemeClr val="bg1"/>
                </a:solidFill>
                <a:latin typeface="Arno Pro Caption" panose="02020502040506020403" pitchFamily="18" charset="0"/>
              </a:rPr>
              <a:t>Matthew 7:24-25 </a:t>
            </a:r>
            <a:r>
              <a:rPr lang="en-US" sz="3200" dirty="0">
                <a:solidFill>
                  <a:schemeClr val="bg1"/>
                </a:solidFill>
                <a:latin typeface="Arno Pro Caption" panose="02020502040506020403" pitchFamily="18" charset="0"/>
              </a:rPr>
              <a:t>“Therefore everyone who hears these words of Mine and acts on them, may be compared to a wise man who built his house on the rock. </a:t>
            </a:r>
            <a:r>
              <a:rPr lang="en-US" sz="3200" baseline="30000" dirty="0">
                <a:solidFill>
                  <a:schemeClr val="bg1"/>
                </a:solidFill>
                <a:latin typeface="Arno Pro Caption" panose="02020502040506020403" pitchFamily="18" charset="0"/>
              </a:rPr>
              <a:t>25 </a:t>
            </a:r>
            <a:r>
              <a:rPr lang="en-US" sz="3200" dirty="0">
                <a:solidFill>
                  <a:schemeClr val="bg1"/>
                </a:solidFill>
                <a:latin typeface="Arno Pro Caption" panose="02020502040506020403" pitchFamily="18" charset="0"/>
              </a:rPr>
              <a:t>And the rain fell, and the floods came,        and the winds blew and slammed against that house; and </a:t>
            </a:r>
            <a:r>
              <a:rPr lang="en-US" sz="3200" i="1" dirty="0">
                <a:solidFill>
                  <a:schemeClr val="bg1"/>
                </a:solidFill>
                <a:latin typeface="Arno Pro Caption" panose="02020502040506020403" pitchFamily="18" charset="0"/>
              </a:rPr>
              <a:t>yet</a:t>
            </a:r>
            <a:r>
              <a:rPr lang="en-US" sz="3200" dirty="0">
                <a:solidFill>
                  <a:schemeClr val="bg1"/>
                </a:solidFill>
                <a:latin typeface="Arno Pro Caption" panose="02020502040506020403" pitchFamily="18" charset="0"/>
              </a:rPr>
              <a:t> it did not fall, for it had been                             founded on the rock.”</a:t>
            </a:r>
          </a:p>
        </p:txBody>
      </p:sp>
    </p:spTree>
    <p:extLst>
      <p:ext uri="{BB962C8B-B14F-4D97-AF65-F5344CB8AC3E}">
        <p14:creationId xmlns:p14="http://schemas.microsoft.com/office/powerpoint/2010/main" val="175294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104172" y="960699"/>
            <a:ext cx="8843058" cy="2554545"/>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Jesus Is The Chief Corner Stone</a:t>
            </a:r>
          </a:p>
          <a:p>
            <a:pPr algn="ctr"/>
            <a:endParaRPr lang="en-US" sz="3200" b="1"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Ephesians 2:20 </a:t>
            </a:r>
            <a:r>
              <a:rPr lang="en-US" sz="3200" dirty="0">
                <a:solidFill>
                  <a:schemeClr val="bg1"/>
                </a:solidFill>
                <a:latin typeface="Arno Pro Caption" panose="02020502040506020403" pitchFamily="18" charset="0"/>
              </a:rPr>
              <a:t>“having been built on the foundation of the apostles and prophets,            Christ Jesus Himself being the corner stone</a:t>
            </a:r>
            <a:r>
              <a:rPr lang="en-US" sz="3200" i="1" dirty="0">
                <a:solidFill>
                  <a:schemeClr val="bg1"/>
                </a:solidFill>
                <a:latin typeface="Arno Pro Caption" panose="02020502040506020403" pitchFamily="18" charset="0"/>
              </a:rPr>
              <a:t>”</a:t>
            </a:r>
            <a:endParaRPr lang="en-US" sz="3200" dirty="0">
              <a:solidFill>
                <a:schemeClr val="bg1"/>
              </a:solidFill>
              <a:latin typeface="Arno Pro Caption" panose="02020502040506020403" pitchFamily="18" charset="0"/>
            </a:endParaRPr>
          </a:p>
        </p:txBody>
      </p:sp>
    </p:spTree>
    <p:extLst>
      <p:ext uri="{BB962C8B-B14F-4D97-AF65-F5344CB8AC3E}">
        <p14:creationId xmlns:p14="http://schemas.microsoft.com/office/powerpoint/2010/main" val="3357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srcRect l="16724" r="106"/>
          <a:stretch/>
        </p:blipFill>
        <p:spPr>
          <a:xfrm>
            <a:off x="6891386" y="5458731"/>
            <a:ext cx="2252614" cy="1354238"/>
          </a:xfrm>
          <a:prstGeom prst="rect">
            <a:avLst/>
          </a:prstGeom>
        </p:spPr>
      </p:pic>
      <p:sp>
        <p:nvSpPr>
          <p:cNvPr id="2" name="TextBox 1"/>
          <p:cNvSpPr txBox="1"/>
          <p:nvPr/>
        </p:nvSpPr>
        <p:spPr>
          <a:xfrm>
            <a:off x="4712452" y="5800460"/>
            <a:ext cx="4357868" cy="769441"/>
          </a:xfrm>
          <a:prstGeom prst="rect">
            <a:avLst/>
          </a:prstGeom>
          <a:noFill/>
        </p:spPr>
        <p:txBody>
          <a:bodyPr wrap="square" rtlCol="0">
            <a:spAutoFit/>
          </a:bodyPr>
          <a:lstStyle/>
          <a:p>
            <a:pPr algn="ctr"/>
            <a:r>
              <a:rPr lang="en-US" sz="4400" dirty="0">
                <a:ln>
                  <a:solidFill>
                    <a:srgbClr val="3B9CC7"/>
                  </a:solidFill>
                </a:ln>
                <a:solidFill>
                  <a:srgbClr val="3B9CC7"/>
                </a:solidFill>
                <a:latin typeface="Vatican" pitchFamily="50" charset="0"/>
              </a:rPr>
              <a:t>The Rejected </a:t>
            </a:r>
            <a:r>
              <a:rPr lang="en-US" sz="4400" dirty="0">
                <a:solidFill>
                  <a:srgbClr val="3B9CC7"/>
                </a:solidFill>
                <a:latin typeface="Vatican" pitchFamily="50" charset="0"/>
              </a:rPr>
              <a:t>Stone</a:t>
            </a:r>
          </a:p>
        </p:txBody>
      </p:sp>
      <p:sp>
        <p:nvSpPr>
          <p:cNvPr id="7" name="TextBox 6"/>
          <p:cNvSpPr txBox="1"/>
          <p:nvPr/>
        </p:nvSpPr>
        <p:spPr>
          <a:xfrm>
            <a:off x="0" y="43405"/>
            <a:ext cx="9144000" cy="769441"/>
          </a:xfrm>
          <a:prstGeom prst="rect">
            <a:avLst/>
          </a:prstGeom>
          <a:noFill/>
        </p:spPr>
        <p:txBody>
          <a:bodyPr wrap="square" rtlCol="0">
            <a:spAutoFit/>
          </a:bodyPr>
          <a:lstStyle/>
          <a:p>
            <a:r>
              <a:rPr lang="en-US" sz="4400" dirty="0">
                <a:ln>
                  <a:solidFill>
                    <a:srgbClr val="3B9CC7"/>
                  </a:solidFill>
                </a:ln>
                <a:solidFill>
                  <a:srgbClr val="3B9CC7"/>
                </a:solidFill>
                <a:latin typeface="Vatican" pitchFamily="50" charset="0"/>
              </a:rPr>
              <a:t>Christ Is The Stone</a:t>
            </a:r>
            <a:endParaRPr lang="en-US" sz="4400" dirty="0">
              <a:solidFill>
                <a:srgbClr val="3B9CC7"/>
              </a:solidFill>
              <a:latin typeface="Vatican" pitchFamily="50" charset="0"/>
            </a:endParaRPr>
          </a:p>
        </p:txBody>
      </p:sp>
      <p:sp>
        <p:nvSpPr>
          <p:cNvPr id="5" name="TextBox 4"/>
          <p:cNvSpPr txBox="1"/>
          <p:nvPr/>
        </p:nvSpPr>
        <p:spPr>
          <a:xfrm>
            <a:off x="104172" y="960699"/>
            <a:ext cx="8843058" cy="3046988"/>
          </a:xfrm>
          <a:prstGeom prst="rect">
            <a:avLst/>
          </a:prstGeom>
          <a:noFill/>
        </p:spPr>
        <p:txBody>
          <a:bodyPr wrap="square" rtlCol="0">
            <a:spAutoFit/>
          </a:bodyPr>
          <a:lstStyle/>
          <a:p>
            <a:pPr algn="ctr"/>
            <a:r>
              <a:rPr lang="en-US" sz="3200" b="1" dirty="0">
                <a:solidFill>
                  <a:schemeClr val="bg1"/>
                </a:solidFill>
                <a:latin typeface="Arno Pro Caption" panose="02020502040506020403" pitchFamily="18" charset="0"/>
              </a:rPr>
              <a:t>Jesus Is The Chief Corner Stone</a:t>
            </a:r>
          </a:p>
          <a:p>
            <a:pPr algn="ctr"/>
            <a:endParaRPr lang="en-US" sz="3200" b="1" dirty="0">
              <a:solidFill>
                <a:schemeClr val="bg1"/>
              </a:solidFill>
              <a:latin typeface="Arno Pro Caption" panose="02020502040506020403" pitchFamily="18" charset="0"/>
            </a:endParaRPr>
          </a:p>
          <a:p>
            <a:pPr algn="ctr"/>
            <a:r>
              <a:rPr lang="en-US" sz="3200" b="1" dirty="0">
                <a:solidFill>
                  <a:schemeClr val="bg1"/>
                </a:solidFill>
                <a:latin typeface="Arno Pro Caption" panose="02020502040506020403" pitchFamily="18" charset="0"/>
              </a:rPr>
              <a:t>Ephesians 4:13 </a:t>
            </a:r>
            <a:r>
              <a:rPr lang="en-US" sz="3200" dirty="0">
                <a:solidFill>
                  <a:schemeClr val="bg1"/>
                </a:solidFill>
                <a:latin typeface="Arno Pro Caption" panose="02020502040506020403" pitchFamily="18" charset="0"/>
              </a:rPr>
              <a:t>“until we all attain to the unity of the faith, and of the knowledge of the Son of God, to a mature man, to the measure of the stature which belongs to the fullness of Christ.</a:t>
            </a:r>
            <a:r>
              <a:rPr lang="en-US" sz="3200" i="1" dirty="0">
                <a:solidFill>
                  <a:schemeClr val="bg1"/>
                </a:solidFill>
                <a:latin typeface="Arno Pro Caption" panose="02020502040506020403" pitchFamily="18" charset="0"/>
              </a:rPr>
              <a:t>”</a:t>
            </a:r>
            <a:endParaRPr lang="en-US" sz="3200" dirty="0">
              <a:solidFill>
                <a:schemeClr val="bg1"/>
              </a:solidFill>
              <a:latin typeface="Arno Pro Caption" panose="02020502040506020403" pitchFamily="18" charset="0"/>
            </a:endParaRPr>
          </a:p>
        </p:txBody>
      </p:sp>
    </p:spTree>
    <p:extLst>
      <p:ext uri="{BB962C8B-B14F-4D97-AF65-F5344CB8AC3E}">
        <p14:creationId xmlns:p14="http://schemas.microsoft.com/office/powerpoint/2010/main" val="281530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1317</TotalTime>
  <Words>1684</Words>
  <Application>Microsoft Office PowerPoint</Application>
  <PresentationFormat>On-screen Show (4:3)</PresentationFormat>
  <Paragraphs>158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Vatican</vt:lpstr>
      <vt:lpstr>Arial</vt:lpstr>
      <vt:lpstr>Arno Pro Caption</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Charles Willis</cp:lastModifiedBy>
  <cp:revision>17</cp:revision>
  <dcterms:created xsi:type="dcterms:W3CDTF">2025-08-18T16:45:36Z</dcterms:created>
  <dcterms:modified xsi:type="dcterms:W3CDTF">2025-08-25T14:38:46Z</dcterms:modified>
</cp:coreProperties>
</file>