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59" r:id="rId4"/>
    <p:sldId id="256" r:id="rId5"/>
    <p:sldId id="262" r:id="rId6"/>
    <p:sldId id="258" r:id="rId7"/>
    <p:sldId id="261" r:id="rId8"/>
    <p:sldId id="260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5E39"/>
    <a:srgbClr val="5A6337"/>
    <a:srgbClr val="000000"/>
    <a:srgbClr val="CC9900"/>
    <a:srgbClr val="FFFF00"/>
    <a:srgbClr val="660066"/>
    <a:srgbClr val="6600CC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6" d="100"/>
          <a:sy n="156" d="100"/>
        </p:scale>
        <p:origin x="194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173DD7-899A-4E6F-B022-7F6B8B2BE4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A535B-8345-4050-88D6-71698A738E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442F94-6103-4BE9-95E1-7D7F9504ED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66F3DA-39D8-45BF-90B8-A5A0D89AAF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D084D1-5DF1-4494-8BA3-1987995E4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0AFFAB-E38F-4E5A-9CA6-67CD6DD146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B0BD4E-D601-4A02-96BB-5915866D37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F17F99-C892-4150-816E-8368073B23F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30E13F-C4DC-4E42-B833-DCD9897C15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A8C0DB-22FA-4B85-A389-5BC4EED51B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B3D62E-70A6-45FA-B04D-4202A1A2E6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95246B7-D575-43BD-9E88-1D36B81A42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fade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9" name="Picture 8" descr="Damask black.jpg"/>
          <p:cNvPicPr>
            <a:picLocks noChangeAspect="1"/>
          </p:cNvPicPr>
          <p:nvPr/>
        </p:nvPicPr>
        <p:blipFill>
          <a:blip r:embed="rId3" cstate="print"/>
          <a:srcRect t="38000" b="42000"/>
          <a:stretch>
            <a:fillRect/>
          </a:stretch>
        </p:blipFill>
        <p:spPr>
          <a:xfrm>
            <a:off x="0" y="2514600"/>
            <a:ext cx="9144000" cy="1143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0" y="2286000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9600" b="1" dirty="0">
                <a:ln w="1905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The Bible </a:t>
            </a:r>
            <a:r>
              <a:rPr lang="en-US" sz="9600" b="1" dirty="0" smtClean="0">
                <a:ln w="19050"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Heart</a:t>
            </a:r>
            <a:endParaRPr lang="en-US" sz="9600" b="1" dirty="0">
              <a:ln w="19050">
                <a:solidFill>
                  <a:sysClr val="windowText" lastClr="000000"/>
                </a:solidFill>
              </a:ln>
              <a:solidFill>
                <a:schemeClr val="bg1"/>
              </a:solidFill>
              <a:latin typeface="Garamond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5410200"/>
            <a:ext cx="9144000" cy="1447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0" y="36576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Mark </a:t>
            </a:r>
            <a:r>
              <a:rPr lang="en-US" sz="48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12:28-31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3429000" y="381000"/>
            <a:ext cx="5715000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latin typeface="Garamond" pitchFamily="18" charset="0"/>
              </a:rPr>
              <a:t>Luke 24:32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latin typeface="Garamond" pitchFamily="18" charset="0"/>
              </a:rPr>
              <a:t>Love: 1 Tim. 1:5; 1 Pet. 1:22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latin typeface="Garamond" pitchFamily="18" charset="0"/>
              </a:rPr>
              <a:t>Joy: Is. 65:14; John 16:22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latin typeface="Garamond" pitchFamily="18" charset="0"/>
              </a:rPr>
              <a:t>Pain: John 16:6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latin typeface="Garamond" pitchFamily="18" charset="0"/>
              </a:rPr>
              <a:t>Hate: Lev. 19:17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ysClr val="windowText" lastClr="000000"/>
                  </a:solidFill>
                </a:ln>
                <a:solidFill>
                  <a:schemeClr val="bg1"/>
                </a:solidFill>
                <a:effectLst/>
                <a:latin typeface="Garamond" pitchFamily="18" charset="0"/>
              </a:rPr>
              <a:t>Emotions Can Be Wrong</a:t>
            </a:r>
          </a:p>
        </p:txBody>
      </p:sp>
      <p:pic>
        <p:nvPicPr>
          <p:cNvPr id="10" name="Picture 9" descr="Damask black.jpg"/>
          <p:cNvPicPr>
            <a:picLocks noChangeAspect="1"/>
          </p:cNvPicPr>
          <p:nvPr/>
        </p:nvPicPr>
        <p:blipFill>
          <a:blip r:embed="rId3" cstate="print"/>
          <a:srcRect l="31852" t="667" r="37314" b="668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0" y="228600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Bible Heart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The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0" y="1371600"/>
            <a:ext cx="3429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Emotions</a:t>
            </a:r>
            <a:endParaRPr lang="en-US" sz="4400" b="1" dirty="0">
              <a:ln w="19050"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1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 descr="Damask black.jpg"/>
          <p:cNvPicPr>
            <a:picLocks noChangeAspect="1"/>
          </p:cNvPicPr>
          <p:nvPr/>
        </p:nvPicPr>
        <p:blipFill>
          <a:blip r:embed="rId3" cstate="print"/>
          <a:srcRect l="31852" t="667" r="37314" b="668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0" y="228600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Bible Heart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0" y="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The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1371600"/>
            <a:ext cx="34290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Emotions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Will</a:t>
            </a:r>
            <a:endParaRPr lang="en-US" sz="4400" b="1" dirty="0">
              <a:ln w="19050"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505200" y="914400"/>
            <a:ext cx="5638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1 Corinthians 7:37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Purposes: 2 Cor. 9:7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Is Stubborn: Psalm 81:12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Can Prompt Obedience: Rom. 6:17-18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A Determination To Do Right Is Not Enough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0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0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0" name="Picture 9" descr="Damask black.jpg"/>
          <p:cNvPicPr>
            <a:picLocks noChangeAspect="1"/>
          </p:cNvPicPr>
          <p:nvPr/>
        </p:nvPicPr>
        <p:blipFill>
          <a:blip r:embed="rId3" cstate="print"/>
          <a:srcRect l="31852" t="667" r="37314" b="668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0" y="228600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Bible Heart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0" y="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The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1371600"/>
            <a:ext cx="3429000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Emotions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Will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Intellect</a:t>
            </a:r>
            <a:endParaRPr lang="en-US" sz="4400" b="1" dirty="0">
              <a:ln w="19050"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505200" y="609600"/>
            <a:ext cx="56388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The Reservoir Of Knowledge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Reasons: Mark 2:8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Ponders: Luke 2:19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Believes: Romans 10:9-10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Thinks: Matthew 9:4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Understands: Matthew 13:15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Intelligence &amp; Logical Thinking Not Enough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2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2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2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505200" y="762000"/>
            <a:ext cx="563880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Awareness Of Right &amp; Wrong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Is Troubled: John 14:1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Condemns Us: 1 John 3:21; Acts 2:36-37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Conscience Alone Not Enough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Can Be Seared: 1 Tim. 4:2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It Can Be Defiled: Titus 1:5; </a:t>
            </a:r>
            <a:r>
              <a:rPr lang="en-US" sz="32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    1 </a:t>
            </a: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Cor. 8:7; Acts 23:1</a:t>
            </a:r>
          </a:p>
        </p:txBody>
      </p:sp>
      <p:pic>
        <p:nvPicPr>
          <p:cNvPr id="10" name="Picture 9" descr="Damask black.jpg"/>
          <p:cNvPicPr>
            <a:picLocks noChangeAspect="1"/>
          </p:cNvPicPr>
          <p:nvPr/>
        </p:nvPicPr>
        <p:blipFill>
          <a:blip r:embed="rId3" cstate="print"/>
          <a:srcRect l="31852" t="667" r="37314" b="668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0" y="228600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Bible Heart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0" y="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The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1371600"/>
            <a:ext cx="3429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Emotions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Will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Intellect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Conscience</a:t>
            </a:r>
            <a:endParaRPr lang="en-US" sz="4400" b="1" dirty="0">
              <a:ln w="19050"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10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10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Damask black.jpg"/>
          <p:cNvPicPr>
            <a:picLocks noChangeAspect="1"/>
          </p:cNvPicPr>
          <p:nvPr/>
        </p:nvPicPr>
        <p:blipFill>
          <a:blip r:embed="rId3" cstate="print"/>
          <a:srcRect l="31852" t="667" r="37314" b="668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0" y="228600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Bible Heart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The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0" y="1371600"/>
            <a:ext cx="3429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Emotions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Will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Intellect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Conscience</a:t>
            </a:r>
            <a:endParaRPr lang="en-US" sz="4400" b="1" dirty="0">
              <a:ln w="19050"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3505200" y="228600"/>
            <a:ext cx="563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i="1" dirty="0">
                <a:solidFill>
                  <a:schemeClr val="bg1"/>
                </a:solidFill>
                <a:latin typeface="Garamond" pitchFamily="18" charset="0"/>
              </a:rPr>
              <a:t>Collectively Described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505200" y="1600200"/>
            <a:ext cx="5638800" cy="350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Ezekiel 11:19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We Need A Change Of Heart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Ezekiel 18:29-31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We Determine Our Heart</a:t>
            </a:r>
          </a:p>
          <a:p>
            <a:pPr algn="ctr">
              <a:spcBef>
                <a:spcPct val="50000"/>
              </a:spcBef>
            </a:pPr>
            <a:r>
              <a:rPr lang="en-US" sz="32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Garamond" pitchFamily="18" charset="0"/>
              </a:rPr>
              <a:t>Romans 12:1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1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71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1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late-dark-backgroun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2" name="Picture 11" descr="Damask black.jpg"/>
          <p:cNvPicPr>
            <a:picLocks noChangeAspect="1"/>
          </p:cNvPicPr>
          <p:nvPr/>
        </p:nvPicPr>
        <p:blipFill>
          <a:blip r:embed="rId3" cstate="print"/>
          <a:srcRect l="31852" t="667" r="37314" b="668"/>
          <a:stretch>
            <a:fillRect/>
          </a:stretch>
        </p:blipFill>
        <p:spPr>
          <a:xfrm>
            <a:off x="0" y="0"/>
            <a:ext cx="3429000" cy="6858000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0" y="228600"/>
            <a:ext cx="3505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Bible Heart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0" y="0"/>
            <a:ext cx="3505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 smtClean="0">
                <a:ln w="12700">
                  <a:solidFill>
                    <a:sysClr val="windowText" lastClr="000000"/>
                  </a:solidFill>
                </a:ln>
                <a:solidFill>
                  <a:srgbClr val="615E39"/>
                </a:solidFill>
                <a:latin typeface="Garamond" pitchFamily="18" charset="0"/>
              </a:rPr>
              <a:t>The</a:t>
            </a:r>
            <a:endParaRPr lang="en-US" sz="4800" b="1" dirty="0">
              <a:ln w="12700">
                <a:solidFill>
                  <a:sysClr val="windowText" lastClr="000000"/>
                </a:solidFill>
              </a:ln>
              <a:solidFill>
                <a:srgbClr val="615E39"/>
              </a:solidFill>
              <a:latin typeface="Garamond" pitchFamily="18" charset="0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0" y="1371600"/>
            <a:ext cx="34290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Emotions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Will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Intellect</a:t>
            </a:r>
          </a:p>
          <a:p>
            <a:pPr algn="ctr">
              <a:spcBef>
                <a:spcPct val="50000"/>
              </a:spcBef>
            </a:pPr>
            <a:r>
              <a:rPr lang="en-US" sz="4400" b="1" dirty="0" smtClean="0">
                <a:ln w="19050">
                  <a:noFill/>
                </a:ln>
                <a:solidFill>
                  <a:schemeClr val="bg1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  <a:latin typeface="Garamond" pitchFamily="18" charset="0"/>
              </a:rPr>
              <a:t>Conscience</a:t>
            </a:r>
            <a:endParaRPr lang="en-US" sz="4400" b="1" dirty="0">
              <a:ln w="19050">
                <a:noFill/>
              </a:ln>
              <a:solidFill>
                <a:schemeClr val="bg1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</a:effectLst>
              <a:latin typeface="Garamond" pitchFamily="18" charset="0"/>
            </a:endParaRP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3505200" y="0"/>
            <a:ext cx="563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i="1" dirty="0">
                <a:solidFill>
                  <a:schemeClr val="bg1"/>
                </a:solidFill>
                <a:latin typeface="Garamond" pitchFamily="18" charset="0"/>
              </a:rPr>
              <a:t>Conditions Of Salvation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505200" y="838200"/>
            <a:ext cx="56388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4000" b="1" i="1" dirty="0">
                <a:solidFill>
                  <a:schemeClr val="bg1"/>
                </a:solidFill>
                <a:latin typeface="Garamond" pitchFamily="18" charset="0"/>
              </a:rPr>
              <a:t>Faith</a:t>
            </a:r>
            <a:r>
              <a:rPr lang="en-US" sz="3200" b="1" i="1" dirty="0">
                <a:solidFill>
                  <a:schemeClr val="bg1"/>
                </a:solidFill>
                <a:latin typeface="Garamond" pitchFamily="18" charset="0"/>
              </a:rPr>
              <a:t>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Indicates Changed Intellect</a:t>
            </a:r>
          </a:p>
          <a:p>
            <a:pPr algn="ctr"/>
            <a:r>
              <a:rPr lang="en-US" sz="4000" b="1" i="1" dirty="0">
                <a:solidFill>
                  <a:schemeClr val="bg1"/>
                </a:solidFill>
                <a:latin typeface="Garamond" pitchFamily="18" charset="0"/>
              </a:rPr>
              <a:t>Repentance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Indicates Changed Will</a:t>
            </a:r>
            <a:endParaRPr lang="en-US" sz="2800" dirty="0">
              <a:solidFill>
                <a:schemeClr val="bg1"/>
              </a:solidFill>
              <a:latin typeface="Garamond" pitchFamily="18" charset="0"/>
            </a:endParaRPr>
          </a:p>
          <a:p>
            <a:pPr algn="ctr"/>
            <a:r>
              <a:rPr lang="en-US" sz="4000" b="1" i="1" dirty="0">
                <a:solidFill>
                  <a:schemeClr val="bg1"/>
                </a:solidFill>
                <a:latin typeface="Garamond" pitchFamily="18" charset="0"/>
              </a:rPr>
              <a:t>Confession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Indicates Changed Affection</a:t>
            </a:r>
            <a:endParaRPr lang="en-US" sz="2800" dirty="0">
              <a:solidFill>
                <a:schemeClr val="bg1"/>
              </a:solidFill>
              <a:latin typeface="Garamond" pitchFamily="18" charset="0"/>
            </a:endParaRPr>
          </a:p>
          <a:p>
            <a:pPr algn="ctr"/>
            <a:r>
              <a:rPr lang="en-US" sz="4000" b="1" i="1" dirty="0">
                <a:solidFill>
                  <a:schemeClr val="bg1"/>
                </a:solidFill>
                <a:latin typeface="Garamond" pitchFamily="18" charset="0"/>
              </a:rPr>
              <a:t>Baptism </a:t>
            </a:r>
          </a:p>
          <a:p>
            <a:pPr algn="ctr"/>
            <a:r>
              <a:rPr lang="en-US" sz="2800" b="1" dirty="0">
                <a:solidFill>
                  <a:schemeClr val="bg1"/>
                </a:solidFill>
                <a:latin typeface="Garamond" pitchFamily="18" charset="0"/>
              </a:rPr>
              <a:t>Indicates Changed Conscience</a:t>
            </a:r>
          </a:p>
          <a:p>
            <a:pPr algn="ctr"/>
            <a:endParaRPr lang="en-US" sz="800" b="1" dirty="0">
              <a:solidFill>
                <a:schemeClr val="bg1"/>
              </a:solidFill>
              <a:latin typeface="Garamond" pitchFamily="18" charset="0"/>
            </a:endParaRPr>
          </a:p>
          <a:p>
            <a:pPr algn="ctr"/>
            <a:r>
              <a:rPr lang="en-US" sz="3600" b="1" i="1" dirty="0">
                <a:solidFill>
                  <a:schemeClr val="bg1"/>
                </a:solidFill>
                <a:latin typeface="Garamond" pitchFamily="18" charset="0"/>
              </a:rPr>
              <a:t>We Must Give God </a:t>
            </a:r>
            <a:r>
              <a:rPr lang="en-US" sz="3600" b="1" i="1" dirty="0" smtClean="0">
                <a:solidFill>
                  <a:schemeClr val="bg1"/>
                </a:solidFill>
                <a:latin typeface="Garamond" pitchFamily="18" charset="0"/>
              </a:rPr>
              <a:t>              All </a:t>
            </a:r>
            <a:r>
              <a:rPr lang="en-US" sz="3600" b="1" i="1" dirty="0">
                <a:solidFill>
                  <a:schemeClr val="bg1"/>
                </a:solidFill>
                <a:latin typeface="Garamond" pitchFamily="18" charset="0"/>
              </a:rPr>
              <a:t>Our Heart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61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1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615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61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615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235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Garamond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</dc:creator>
  <cp:lastModifiedBy>Microsoft account</cp:lastModifiedBy>
  <cp:revision>6</cp:revision>
  <dcterms:created xsi:type="dcterms:W3CDTF">2008-10-28T14:59:39Z</dcterms:created>
  <dcterms:modified xsi:type="dcterms:W3CDTF">2025-08-11T21:03:50Z</dcterms:modified>
</cp:coreProperties>
</file>