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7" r:id="rId4"/>
    <p:sldId id="256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08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38E54-852F-4473-A8CF-A1E5D0A94DA6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E831F-3F25-4EC0-8D1D-98583169D7F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4073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Wave 8"/>
          <p:cNvSpPr/>
          <p:nvPr/>
        </p:nvSpPr>
        <p:spPr>
          <a:xfrm>
            <a:off x="0" y="381000"/>
            <a:ext cx="9144000" cy="5791200"/>
          </a:xfrm>
          <a:prstGeom prst="wave">
            <a:avLst>
              <a:gd name="adj1" fmla="val 14783"/>
              <a:gd name="adj2" fmla="val 0"/>
            </a:avLst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Wave 10"/>
          <p:cNvSpPr/>
          <p:nvPr/>
        </p:nvSpPr>
        <p:spPr>
          <a:xfrm>
            <a:off x="0" y="533400"/>
            <a:ext cx="9144000" cy="5486400"/>
          </a:xfrm>
          <a:prstGeom prst="wave">
            <a:avLst>
              <a:gd name="adj1" fmla="val 17772"/>
              <a:gd name="adj2" fmla="val 0"/>
            </a:avLst>
          </a:prstGeom>
          <a:blipFill>
            <a:blip r:embed="rId2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228600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Instructions </a:t>
            </a:r>
          </a:p>
          <a:p>
            <a:pPr algn="ctr"/>
            <a:r>
              <a:rPr lang="en-US" sz="5400" b="1" cap="none" spc="0" dirty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Faithful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38600" y="3962400"/>
            <a:ext cx="25122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ln w="5080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Joshua 22:1-5</a:t>
            </a:r>
            <a:endParaRPr lang="en-US" sz="3200" b="1" cap="none" spc="0" dirty="0">
              <a:ln w="5080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-149922" y="-489932"/>
            <a:ext cx="9448800" cy="2057400"/>
            <a:chOff x="-152400" y="-152400"/>
            <a:chExt cx="9448800" cy="2057400"/>
          </a:xfrm>
        </p:grpSpPr>
        <p:sp>
          <p:nvSpPr>
            <p:cNvPr id="12" name="Flowchart: Document 11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lowchart: Document 12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457200" y="2286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</a:rPr>
              <a:t>Careful To Observe Commands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2133600"/>
            <a:ext cx="8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Know God’s Commands </a:t>
            </a:r>
          </a:p>
          <a:p>
            <a:pPr algn="ctr"/>
            <a:r>
              <a:rPr lang="en-US" sz="2800" dirty="0"/>
              <a:t>(2 Peter 3:1-2)</a:t>
            </a:r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Observe With Care</a:t>
            </a:r>
          </a:p>
          <a:p>
            <a:pPr algn="ctr"/>
            <a:r>
              <a:rPr lang="en-US" sz="2800" dirty="0"/>
              <a:t>(Mal. 1:6; 1 Sam. 13:12; 1 Cor. 14:26-33)</a:t>
            </a:r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Prior Obedience Is Not Enough</a:t>
            </a:r>
          </a:p>
        </p:txBody>
      </p:sp>
      <p:grpSp>
        <p:nvGrpSpPr>
          <p:cNvPr id="8" name="Group 7"/>
          <p:cNvGrpSpPr/>
          <p:nvPr/>
        </p:nvGrpSpPr>
        <p:grpSpPr>
          <a:xfrm flipH="1" flipV="1">
            <a:off x="-139337" y="5847806"/>
            <a:ext cx="9448800" cy="2057400"/>
            <a:chOff x="-152400" y="-152400"/>
            <a:chExt cx="9448800" cy="2057400"/>
          </a:xfrm>
        </p:grpSpPr>
        <p:sp>
          <p:nvSpPr>
            <p:cNvPr id="9" name="Flowchart: Document 8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Document 9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49922" y="-489932"/>
            <a:ext cx="9448800" cy="2057400"/>
            <a:chOff x="-152400" y="-152400"/>
            <a:chExt cx="9448800" cy="2057400"/>
          </a:xfrm>
        </p:grpSpPr>
        <p:sp>
          <p:nvSpPr>
            <p:cNvPr id="18" name="Flowchart: Document 17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Document 18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57200" y="2286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</a:rPr>
              <a:t>Love The Lord Your God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" y="2133600"/>
            <a:ext cx="8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For What He Has Done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Describes A Relationship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More Than Appreciation</a:t>
            </a:r>
          </a:p>
        </p:txBody>
      </p:sp>
      <p:grpSp>
        <p:nvGrpSpPr>
          <p:cNvPr id="14" name="Group 13"/>
          <p:cNvGrpSpPr/>
          <p:nvPr/>
        </p:nvGrpSpPr>
        <p:grpSpPr>
          <a:xfrm flipH="1" flipV="1">
            <a:off x="-139337" y="5847806"/>
            <a:ext cx="9448800" cy="2057400"/>
            <a:chOff x="-152400" y="-152400"/>
            <a:chExt cx="9448800" cy="2057400"/>
          </a:xfrm>
        </p:grpSpPr>
        <p:sp>
          <p:nvSpPr>
            <p:cNvPr id="15" name="Flowchart: Document 14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Document 15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149922" y="-489932"/>
            <a:ext cx="9448800" cy="2057400"/>
            <a:chOff x="-152400" y="-152400"/>
            <a:chExt cx="9448800" cy="2057400"/>
          </a:xfrm>
        </p:grpSpPr>
        <p:sp>
          <p:nvSpPr>
            <p:cNvPr id="11" name="Flowchart: Document 10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lowchart: Document 11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57200" y="2286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</a:rPr>
              <a:t>Walk In His Ways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133600"/>
            <a:ext cx="8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Must Deny Self</a:t>
            </a:r>
          </a:p>
          <a:p>
            <a:pPr algn="ctr"/>
            <a:r>
              <a:rPr lang="en-US" sz="2800" dirty="0"/>
              <a:t>(Matthew 16:24)</a:t>
            </a:r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Righteous Manner According To God</a:t>
            </a:r>
          </a:p>
          <a:p>
            <a:pPr algn="ctr"/>
            <a:r>
              <a:rPr lang="en-US" sz="2800" dirty="0"/>
              <a:t>(Ephesians 5:8)</a:t>
            </a:r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Let God Rule</a:t>
            </a:r>
          </a:p>
        </p:txBody>
      </p:sp>
      <p:grpSp>
        <p:nvGrpSpPr>
          <p:cNvPr id="7" name="Group 6"/>
          <p:cNvGrpSpPr/>
          <p:nvPr/>
        </p:nvGrpSpPr>
        <p:grpSpPr>
          <a:xfrm flipH="1" flipV="1">
            <a:off x="-139337" y="5847806"/>
            <a:ext cx="9448800" cy="2057400"/>
            <a:chOff x="-152400" y="-152400"/>
            <a:chExt cx="9448800" cy="2057400"/>
          </a:xfrm>
        </p:grpSpPr>
        <p:sp>
          <p:nvSpPr>
            <p:cNvPr id="8" name="Flowchart: Document 7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Document 8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149922" y="-489932"/>
            <a:ext cx="9448800" cy="2057400"/>
            <a:chOff x="-152400" y="-152400"/>
            <a:chExt cx="9448800" cy="2057400"/>
          </a:xfrm>
        </p:grpSpPr>
        <p:sp>
          <p:nvSpPr>
            <p:cNvPr id="11" name="Flowchart: Document 10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lowchart: Document 11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57200" y="2286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</a:rPr>
              <a:t>Keep Commands / Hold Fast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133600"/>
            <a:ext cx="8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Demonstrates Love For God</a:t>
            </a:r>
          </a:p>
          <a:p>
            <a:pPr algn="ctr"/>
            <a:r>
              <a:rPr lang="en-US" sz="2800" dirty="0"/>
              <a:t>(John 14:15)</a:t>
            </a:r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1 Corinthians 15:58; James 4:8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Stay Close To God!</a:t>
            </a:r>
          </a:p>
        </p:txBody>
      </p:sp>
      <p:grpSp>
        <p:nvGrpSpPr>
          <p:cNvPr id="7" name="Group 6"/>
          <p:cNvGrpSpPr/>
          <p:nvPr/>
        </p:nvGrpSpPr>
        <p:grpSpPr>
          <a:xfrm flipH="1" flipV="1">
            <a:off x="-139337" y="5847806"/>
            <a:ext cx="9448800" cy="2057400"/>
            <a:chOff x="-152400" y="-152400"/>
            <a:chExt cx="9448800" cy="2057400"/>
          </a:xfrm>
        </p:grpSpPr>
        <p:sp>
          <p:nvSpPr>
            <p:cNvPr id="8" name="Flowchart: Document 7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Document 8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149922" y="-489932"/>
            <a:ext cx="9448800" cy="2057400"/>
            <a:chOff x="-152400" y="-152400"/>
            <a:chExt cx="9448800" cy="2057400"/>
          </a:xfrm>
        </p:grpSpPr>
        <p:sp>
          <p:nvSpPr>
            <p:cNvPr id="11" name="Flowchart: Document 10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lowchart: Document 11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57200" y="2286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</a:rPr>
              <a:t>Serve With All Heart &amp; Soul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133600"/>
            <a:ext cx="8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Not Just Outward Observance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Matthew 12:30; Mark 10:43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Outward Service Is Result of Inward Conviction</a:t>
            </a:r>
          </a:p>
        </p:txBody>
      </p:sp>
      <p:grpSp>
        <p:nvGrpSpPr>
          <p:cNvPr id="7" name="Group 6"/>
          <p:cNvGrpSpPr/>
          <p:nvPr/>
        </p:nvGrpSpPr>
        <p:grpSpPr>
          <a:xfrm flipH="1" flipV="1">
            <a:off x="-139337" y="5847806"/>
            <a:ext cx="9448800" cy="2057400"/>
            <a:chOff x="-152400" y="-152400"/>
            <a:chExt cx="9448800" cy="2057400"/>
          </a:xfrm>
        </p:grpSpPr>
        <p:sp>
          <p:nvSpPr>
            <p:cNvPr id="8" name="Flowchart: Document 7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Document 8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49922" y="-489932"/>
            <a:ext cx="9448800" cy="2057400"/>
            <a:chOff x="-152400" y="-152400"/>
            <a:chExt cx="9448800" cy="2057400"/>
          </a:xfrm>
        </p:grpSpPr>
        <p:sp>
          <p:nvSpPr>
            <p:cNvPr id="3" name="Flowchart: Document 2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Document 3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57200" y="2286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</a:rPr>
              <a:t>We Must…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133600"/>
            <a:ext cx="800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Carefully Observe The Commands</a:t>
            </a:r>
          </a:p>
          <a:p>
            <a:pPr algn="ctr"/>
            <a:r>
              <a:rPr lang="en-US" sz="2800" b="1" dirty="0"/>
              <a:t>Love God</a:t>
            </a:r>
          </a:p>
          <a:p>
            <a:pPr algn="ctr"/>
            <a:r>
              <a:rPr lang="en-US" sz="2800" b="1" dirty="0"/>
              <a:t>Walk In His Ways</a:t>
            </a:r>
          </a:p>
          <a:p>
            <a:pPr algn="ctr"/>
            <a:r>
              <a:rPr lang="en-US" sz="2800" b="1" dirty="0"/>
              <a:t>Keep His Commands &amp; Hold Fast To Him</a:t>
            </a:r>
          </a:p>
          <a:p>
            <a:pPr algn="ctr"/>
            <a:r>
              <a:rPr lang="en-US" sz="2800" b="1" dirty="0"/>
              <a:t>Serve Him With All Our Heart</a:t>
            </a:r>
          </a:p>
          <a:p>
            <a:pPr algn="ctr"/>
            <a:endParaRPr lang="en-US" sz="2800" b="1" dirty="0"/>
          </a:p>
          <a:p>
            <a:pPr algn="ctr"/>
            <a:r>
              <a:rPr lang="en-US" sz="4800" b="1" dirty="0">
                <a:latin typeface="GosmickSans " pitchFamily="2" charset="0"/>
              </a:rPr>
              <a:t>Am I Right With God?</a:t>
            </a:r>
          </a:p>
        </p:txBody>
      </p:sp>
      <p:grpSp>
        <p:nvGrpSpPr>
          <p:cNvPr id="7" name="Group 6"/>
          <p:cNvGrpSpPr/>
          <p:nvPr/>
        </p:nvGrpSpPr>
        <p:grpSpPr>
          <a:xfrm flipH="1" flipV="1">
            <a:off x="-139337" y="5847806"/>
            <a:ext cx="9448800" cy="2057400"/>
            <a:chOff x="-152400" y="-152400"/>
            <a:chExt cx="9448800" cy="2057400"/>
          </a:xfrm>
        </p:grpSpPr>
        <p:sp>
          <p:nvSpPr>
            <p:cNvPr id="8" name="Flowchart: Document 7"/>
            <p:cNvSpPr/>
            <p:nvPr/>
          </p:nvSpPr>
          <p:spPr>
            <a:xfrm>
              <a:off x="0" y="152400"/>
              <a:ext cx="9144000" cy="1752600"/>
            </a:xfrm>
            <a:prstGeom prst="flowChartDocument">
              <a:avLst/>
            </a:prstGeom>
            <a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Document 8"/>
            <p:cNvSpPr/>
            <p:nvPr/>
          </p:nvSpPr>
          <p:spPr>
            <a:xfrm>
              <a:off x="-152400" y="-152400"/>
              <a:ext cx="9448800" cy="1905000"/>
            </a:xfrm>
            <a:prstGeom prst="flowChartDocumen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159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GosmickSans 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</dc:creator>
  <cp:lastModifiedBy>Charles Willis</cp:lastModifiedBy>
  <cp:revision>8</cp:revision>
  <dcterms:created xsi:type="dcterms:W3CDTF">2010-11-08T20:42:36Z</dcterms:created>
  <dcterms:modified xsi:type="dcterms:W3CDTF">2025-07-28T15:12:28Z</dcterms:modified>
</cp:coreProperties>
</file>