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96"/>
    <a:srgbClr val="E6BD67"/>
    <a:srgbClr val="FEFEC3"/>
    <a:srgbClr val="044422"/>
    <a:srgbClr val="042014"/>
    <a:srgbClr val="3F8952"/>
    <a:srgbClr val="5A826F"/>
    <a:srgbClr val="72967A"/>
    <a:srgbClr val="8FB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DB4B-180D-4965-8149-2B8D451DBA12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FE0F-EA54-4C41-95F2-63AFC0C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Light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Psalm 119:105</a:t>
            </a:r>
          </a:p>
          <a:p>
            <a:pPr algn="ctr"/>
            <a:r>
              <a:rPr lang="en-US" sz="40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“Your word is a lamp to my feet              and a light to my path.”</a:t>
            </a:r>
            <a:endParaRPr lang="en-US" sz="2000" i="1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lamp to give light.</a:t>
            </a:r>
          </a:p>
          <a:p>
            <a:pPr algn="ctr"/>
            <a:endParaRPr lang="en-US" sz="20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Ephesians 2:10; 5:15; 1 Peter 2:12</a:t>
            </a:r>
          </a:p>
        </p:txBody>
      </p:sp>
    </p:spTree>
    <p:extLst>
      <p:ext uri="{BB962C8B-B14F-4D97-AF65-F5344CB8AC3E}">
        <p14:creationId xmlns:p14="http://schemas.microsoft.com/office/powerpoint/2010/main" val="18272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Nourishment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1 Peter 2:2</a:t>
            </a:r>
          </a:p>
          <a:p>
            <a:pPr algn="ctr"/>
            <a:r>
              <a:rPr lang="en-US" sz="40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“…long for the pure milk of the word…”</a:t>
            </a:r>
            <a:endParaRPr lang="en-US" sz="2000" i="1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Hebrews 5:12-14</a:t>
            </a:r>
          </a:p>
          <a:p>
            <a:pPr algn="ctr"/>
            <a:endParaRPr lang="en-US" sz="20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Matthew 4:4</a:t>
            </a:r>
          </a:p>
          <a:p>
            <a:pPr algn="ctr"/>
            <a:r>
              <a:rPr lang="en-US" sz="32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“Man shall not live on bread alone, but on every word that proceeds out of the mouth of God”</a:t>
            </a:r>
          </a:p>
        </p:txBody>
      </p:sp>
    </p:spTree>
    <p:extLst>
      <p:ext uri="{BB962C8B-B14F-4D97-AF65-F5344CB8AC3E}">
        <p14:creationId xmlns:p14="http://schemas.microsoft.com/office/powerpoint/2010/main" val="26910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37571"/>
            <a:ext cx="9144000" cy="1909329"/>
            <a:chOff x="0" y="1958701"/>
            <a:chExt cx="9144000" cy="1909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71102"/>
              <a:ext cx="3811836" cy="1896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1836" y="1958701"/>
              <a:ext cx="3811836" cy="18969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60115"/>
            <a:stretch/>
          </p:blipFill>
          <p:spPr>
            <a:xfrm>
              <a:off x="7623672" y="1971102"/>
              <a:ext cx="1520328" cy="18969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74997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Seven Metaphors</a:t>
            </a:r>
          </a:p>
          <a:p>
            <a:pPr algn="ctr"/>
            <a:r>
              <a:rPr lang="en-US" sz="66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Of The Word Of God</a:t>
            </a:r>
            <a:endParaRPr lang="en-US" sz="6600" dirty="0">
              <a:ln w="19050">
                <a:noFill/>
              </a:ln>
              <a:solidFill>
                <a:srgbClr val="FFFC9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0" y="737570"/>
            <a:ext cx="700268" cy="1909329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737569"/>
            <a:ext cx="700268" cy="1909329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764042"/>
            <a:ext cx="3090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Mirror</a:t>
            </a: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Fire</a:t>
            </a: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Hammer</a:t>
            </a: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Sword</a:t>
            </a: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Seed</a:t>
            </a: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Light</a:t>
            </a: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Nourishment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7251" y="2764042"/>
            <a:ext cx="5966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1 Thessalonians 2:13</a:t>
            </a:r>
          </a:p>
          <a:p>
            <a:pPr algn="ctr"/>
            <a:endParaRPr lang="en-US" sz="36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Have you received God’s word?</a:t>
            </a:r>
          </a:p>
          <a:p>
            <a:pPr algn="ctr"/>
            <a:endParaRPr lang="en-US" sz="3600" dirty="0">
              <a:ln w="19050">
                <a:noFill/>
              </a:ln>
              <a:solidFill>
                <a:schemeClr val="bg1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 smtClean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Is His word working in you?</a:t>
            </a:r>
          </a:p>
        </p:txBody>
      </p:sp>
    </p:spTree>
    <p:extLst>
      <p:ext uri="{BB962C8B-B14F-4D97-AF65-F5344CB8AC3E}">
        <p14:creationId xmlns:p14="http://schemas.microsoft.com/office/powerpoint/2010/main" val="34659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48766"/>
            <a:ext cx="9144000" cy="83099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Metaphors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92177"/>
            <a:ext cx="9144000" cy="563231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of the Church</a:t>
            </a:r>
          </a:p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Flock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Ezek. 34:11-15; Matt. 15:24;                                    John 10:11; John 21:17; 1 Peter 2:25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Body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Col. 1:18; 1 Cor. 12:20; Rom. 12:5; Eph. 4:4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The Bride of Christ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Revelation 19:7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48766"/>
            <a:ext cx="9144000" cy="83099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Metaphors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92177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Jesus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Bread of Life – John 6:35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Light of the world – John 8:12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The door of the sheep – John 10:7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Metaphors in Parables (Matthew 13)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The sower and soils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Kingdom of Heaven:</a:t>
            </a:r>
          </a:p>
          <a:p>
            <a:pPr algn="ctr"/>
            <a:r>
              <a:rPr lang="en-US" sz="28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Mustard seed (v.31), Leaven (v.33-35), Hidden Treasure (v.44),  a costly pearl (v.45), a dragnet (v.47-50)</a:t>
            </a:r>
          </a:p>
          <a:p>
            <a:pPr algn="ctr"/>
            <a:endParaRPr lang="en-US" sz="32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241070"/>
            <a:ext cx="9144000" cy="1909329"/>
            <a:chOff x="0" y="1958701"/>
            <a:chExt cx="9144000" cy="1909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71102"/>
              <a:ext cx="3811836" cy="1896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1836" y="1958701"/>
              <a:ext cx="3811836" cy="18969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60115"/>
            <a:stretch/>
          </p:blipFill>
          <p:spPr>
            <a:xfrm>
              <a:off x="7623672" y="1971102"/>
              <a:ext cx="1520328" cy="18969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125347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2032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Seven Metaphors</a:t>
            </a:r>
          </a:p>
          <a:p>
            <a:pPr algn="ctr"/>
            <a:r>
              <a:rPr lang="en-US" sz="66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2032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Of The Word Of God</a:t>
            </a:r>
            <a:endParaRPr lang="en-US" sz="6600" dirty="0">
              <a:ln w="19050">
                <a:noFill/>
              </a:ln>
              <a:solidFill>
                <a:srgbClr val="FFFC96"/>
              </a:solidFill>
              <a:effectLst>
                <a:glow rad="203200">
                  <a:schemeClr val="tx1">
                    <a:alpha val="60000"/>
                  </a:schemeClr>
                </a:glo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0" y="1241069"/>
            <a:ext cx="700268" cy="1909329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241068"/>
            <a:ext cx="700268" cy="1909329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Mirror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James 1:23-25</a:t>
            </a:r>
          </a:p>
          <a:p>
            <a:pPr algn="ctr"/>
            <a:endParaRPr lang="en-US" sz="32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The blessed take advantage of God’s mirror.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It is perfect (complete)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2 Tim. 3:16-17; 2 Pet. 1:3; John 16:13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It brings liberty (freedom)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Gal. 2:4; 2 Tim. 2:10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James 2:12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Fire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Jeremiah 23:29 </a:t>
            </a:r>
            <a:r>
              <a:rPr lang="en-US" sz="40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“is not my word like fire?”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John 12:48; Hebrews 12:25, 29</a:t>
            </a:r>
          </a:p>
          <a:p>
            <a:pPr algn="ctr"/>
            <a:endParaRPr lang="en-US" sz="20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The Word is powerful like fire.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Fire to purify.</a:t>
            </a: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" panose="02020502060506020403" pitchFamily="18" charset="0"/>
              </a:rPr>
              <a:t>Col. 3:10; 2 Tim. 2:21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Luke 12:49; 19:10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Hammer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Jeremiah 23:29 </a:t>
            </a:r>
            <a:r>
              <a:rPr lang="en-US" sz="40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“like a hammer which shatters rock?”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Heart of stone (Job 41; Ezekiel 36)</a:t>
            </a:r>
          </a:p>
        </p:txBody>
      </p:sp>
    </p:spTree>
    <p:extLst>
      <p:ext uri="{BB962C8B-B14F-4D97-AF65-F5344CB8AC3E}">
        <p14:creationId xmlns:p14="http://schemas.microsoft.com/office/powerpoint/2010/main" val="6964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Sword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Hebrews 4:12; Ephesians 6:17</a:t>
            </a:r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It pierces us (Acts 2:37).</a:t>
            </a:r>
          </a:p>
          <a:p>
            <a:pPr algn="ctr"/>
            <a:endParaRPr lang="en-US" sz="20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A weapon for fighting.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We are </a:t>
            </a:r>
            <a:r>
              <a:rPr lang="en-US" sz="32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“soldiers” </a:t>
            </a:r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(2 Tim. 2:3).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20" y="0"/>
            <a:ext cx="2453828" cy="12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80" y="0"/>
            <a:ext cx="2453828" cy="122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0" y="0"/>
            <a:ext cx="2453828" cy="122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828" cy="122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4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9050">
                  <a:noFill/>
                </a:ln>
                <a:solidFill>
                  <a:srgbClr val="FFFC9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Garamond Pro Bold" panose="02020702060506020403" pitchFamily="18" charset="0"/>
              </a:rPr>
              <a:t>A Seed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0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43732" y="1"/>
            <a:ext cx="700268" cy="12211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50000"/>
                </a:scheme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217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40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1 Peter 1:23</a:t>
            </a:r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“Born again” </a:t>
            </a:r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(John 3:3)</a:t>
            </a:r>
          </a:p>
          <a:p>
            <a:pPr algn="ctr"/>
            <a:endParaRPr lang="en-US" sz="20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Similar language in James 1:18.</a:t>
            </a:r>
          </a:p>
          <a:p>
            <a:pPr algn="ctr"/>
            <a:endParaRPr lang="en-US" sz="2000" dirty="0" smtClean="0">
              <a:ln w="19050">
                <a:noFill/>
              </a:ln>
              <a:solidFill>
                <a:srgbClr val="FFFC96"/>
              </a:solidFill>
              <a:effectLst/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The Bible is </a:t>
            </a:r>
            <a:r>
              <a:rPr lang="en-US" sz="32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“living and enduring” </a:t>
            </a:r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!</a:t>
            </a:r>
          </a:p>
          <a:p>
            <a:pPr algn="ctr"/>
            <a:endParaRPr lang="en-US" sz="3200" dirty="0">
              <a:ln w="19050">
                <a:noFill/>
              </a:ln>
              <a:solidFill>
                <a:srgbClr val="FFFC96"/>
              </a:solidFill>
              <a:effectLst/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Luke 8:11 </a:t>
            </a:r>
            <a:r>
              <a:rPr lang="en-US" sz="3200" i="1" dirty="0" smtClean="0">
                <a:ln w="19050">
                  <a:noFill/>
                </a:ln>
                <a:solidFill>
                  <a:srgbClr val="FFFC96"/>
                </a:solidFill>
                <a:effectLst/>
                <a:latin typeface="Adobe Garamond Pro Bold" panose="02020702060506020403" pitchFamily="18" charset="0"/>
              </a:rPr>
              <a:t>“the seed is the word of God”</a:t>
            </a:r>
          </a:p>
          <a:p>
            <a:pPr algn="ctr"/>
            <a:endParaRPr lang="en-US" sz="2400" dirty="0" smtClean="0">
              <a:ln w="19050">
                <a:solidFill>
                  <a:srgbClr val="FFFC96"/>
                </a:solidFill>
              </a:ln>
              <a:solidFill>
                <a:srgbClr val="E6BD67"/>
              </a:solidFill>
              <a:effectLst/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408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Adobe Garamond Pro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2025-07-16T18:10:02Z</dcterms:created>
  <dcterms:modified xsi:type="dcterms:W3CDTF">2025-07-16T19:52:49Z</dcterms:modified>
</cp:coreProperties>
</file>