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0"/>
    <p:restoredTop sz="94600"/>
  </p:normalViewPr>
  <p:slideViewPr>
    <p:cSldViewPr snapToGrid="0">
      <p:cViewPr varScale="1">
        <p:scale>
          <a:sx n="156" d="100"/>
          <a:sy n="156" d="100"/>
        </p:scale>
        <p:origin x="1392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5895" cy="7589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41488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972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8F6A212-2B96-4FFD-B8B0-CB6A97B8B1B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ED279C-C724-4FCC-BFBC-9066A7DA1A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5131556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0FA6E0-823A-4DB4-A93F-735F912142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6130718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367AEC-124A-4880-A05E-FD61678E7F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7637135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D7667D-35B7-4537-B7AF-F207523E77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9927166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D48C63-8F14-4A63-94DC-449D144A22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4118082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5B6F6F-1F4A-406E-AA29-686FC0882E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3232283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6521E1-04FD-4058-98FC-6CF26EE6E5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8642695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B52206-7FB4-4017-B6A7-D081C5170D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8676583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552592-6AFC-4B52-93A4-AD15084EBC3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1810936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F3E1D6-3AEA-4378-8BF0-35CD2D3560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1247496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A5913A9-6FD8-41E1-B0A8-21D34334104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6137" y="2396962"/>
            <a:ext cx="9144000" cy="1470025"/>
          </a:xfrm>
        </p:spPr>
        <p:txBody>
          <a:bodyPr/>
          <a:lstStyle/>
          <a:p>
            <a:r>
              <a:rPr lang="en-US" altLang="en-US" sz="9600" dirty="0" smtClean="0">
                <a:ln w="19050">
                  <a:solidFill>
                    <a:schemeClr val="tx1"/>
                  </a:solidFill>
                </a:ln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CHOICES</a:t>
            </a:r>
            <a:endParaRPr lang="en-US" altLang="en-US" sz="9600" dirty="0">
              <a:ln w="19050">
                <a:solidFill>
                  <a:schemeClr val="tx1"/>
                </a:solidFill>
              </a:ln>
              <a:solidFill>
                <a:srgbClr val="FFFFFF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-6137" y="3835237"/>
            <a:ext cx="9144000" cy="635000"/>
          </a:xfrm>
        </p:spPr>
        <p:txBody>
          <a:bodyPr/>
          <a:lstStyle/>
          <a:p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Deuteronomy </a:t>
            </a:r>
            <a:r>
              <a:rPr lang="en-US" alt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en-US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564596" y="564595"/>
            <a:ext cx="8008671" cy="5738013"/>
          </a:xfrm>
          <a:prstGeom prst="roundRect">
            <a:avLst/>
          </a:prstGeom>
          <a:noFill/>
          <a:ln w="1143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owchart: Manual Input 4"/>
          <p:cNvSpPr/>
          <p:nvPr/>
        </p:nvSpPr>
        <p:spPr>
          <a:xfrm>
            <a:off x="7818426" y="5394347"/>
            <a:ext cx="1325573" cy="1463654"/>
          </a:xfrm>
          <a:prstGeom prst="flowChartManualInpu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lowchart: Manual Input 10"/>
          <p:cNvSpPr/>
          <p:nvPr/>
        </p:nvSpPr>
        <p:spPr>
          <a:xfrm flipH="1">
            <a:off x="0" y="5486398"/>
            <a:ext cx="1319436" cy="1371601"/>
          </a:xfrm>
          <a:prstGeom prst="flowChartManualInpu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: Manual Input 12"/>
          <p:cNvSpPr/>
          <p:nvPr/>
        </p:nvSpPr>
        <p:spPr>
          <a:xfrm flipH="1" flipV="1">
            <a:off x="0" y="-6499"/>
            <a:ext cx="1368532" cy="1387301"/>
          </a:xfrm>
          <a:prstGeom prst="flowChartManualInpu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Manual Input 14"/>
          <p:cNvSpPr/>
          <p:nvPr/>
        </p:nvSpPr>
        <p:spPr>
          <a:xfrm flipV="1">
            <a:off x="8026059" y="-6501"/>
            <a:ext cx="1111804" cy="1479355"/>
          </a:xfrm>
          <a:prstGeom prst="flowChartManualInpu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Manual Input 15"/>
          <p:cNvSpPr/>
          <p:nvPr/>
        </p:nvSpPr>
        <p:spPr>
          <a:xfrm flipV="1">
            <a:off x="6663664" y="-6501"/>
            <a:ext cx="1461608" cy="1117282"/>
          </a:xfrm>
          <a:prstGeom prst="flowChartManualInpu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alpha val="25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/>
          <a:lstStyle/>
          <a:p>
            <a:r>
              <a:rPr lang="en-US" altLang="en-US" u="sng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God’s Choices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50938"/>
            <a:ext cx="9144000" cy="5091112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altLang="en-US" b="1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His People</a:t>
            </a:r>
            <a:r>
              <a:rPr lang="en-US" altLang="en-US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	Israel (Deut. 7:6-8)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	Church (1 Peter 2:9)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altLang="en-US" b="1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 Corinthians 1:27-28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	The Foolish Things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	The Weak Things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	The Base Things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altLang="en-US" b="1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The Elect</a:t>
            </a:r>
            <a:r>
              <a:rPr lang="en-US" altLang="en-US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(Matt. 26:16; Rev. 22:17)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alpha val="25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457200" y="0"/>
            <a:ext cx="8229600" cy="1417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u="sng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Man’s Choices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1" y="1150937"/>
            <a:ext cx="9144000" cy="570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Char char="ü"/>
            </a:pPr>
            <a:r>
              <a:rPr lang="en-US" altLang="en-US" b="1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God or Devil</a:t>
            </a:r>
            <a:r>
              <a:rPr lang="en-US" altLang="en-US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(Gen. 3:1-11)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altLang="en-US" b="1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Eternal Life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	In Christ </a:t>
            </a:r>
            <a:r>
              <a:rPr lang="en-US" altLang="en-US" sz="2800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(2 Tim. 1:1; Rom. 5:21)</a:t>
            </a:r>
            <a:r>
              <a:rPr lang="en-US" altLang="en-US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	The Bread of Life </a:t>
            </a:r>
            <a:r>
              <a:rPr lang="en-US" altLang="en-US" sz="2800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(John 6:50-58; 1 Cor. 11:24-25)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	Knowing God &amp; Christ </a:t>
            </a:r>
            <a:r>
              <a:rPr lang="en-US" altLang="en-US" sz="2800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(John 17:3; Gal. 4:8-9;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800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          1 John 5:20)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altLang="en-US" b="1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Eternal Death</a:t>
            </a:r>
            <a:r>
              <a:rPr lang="en-US" altLang="en-US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(Matt. 25:46; Ezek. 18:20; </a:t>
            </a:r>
          </a:p>
          <a:p>
            <a:pPr marL="0" indent="0">
              <a:buNone/>
            </a:pPr>
            <a:r>
              <a:rPr lang="en-US" altLang="en-US" sz="2800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Rom. 6:23; John 3:16)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altLang="en-US" b="1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Obedience or Disobedience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3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3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3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3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63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3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3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63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63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3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63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63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3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alpha val="25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457200" y="0"/>
            <a:ext cx="8229600" cy="1417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u="sng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Bad Choices Are Made By: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1150938"/>
            <a:ext cx="9144000" cy="5091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Char char="ü"/>
            </a:pPr>
            <a:r>
              <a:rPr lang="en-US" altLang="en-US" b="1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Putting The Flesh First</a:t>
            </a:r>
            <a:r>
              <a:rPr lang="en-US" altLang="en-US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(Gen. 25:29-34; 2 Sam. 11)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altLang="en-US" b="1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Letting The World Overcome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(Matt. 19:16-22; 1 Tim. </a:t>
            </a:r>
            <a:r>
              <a:rPr lang="en-US" altLang="en-US" dirty="0" smtClean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6:10)</a:t>
            </a:r>
            <a:endParaRPr lang="en-US" altLang="en-US" dirty="0">
              <a:solidFill>
                <a:srgbClr val="FFFFFF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4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4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4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alpha val="25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296863" y="0"/>
            <a:ext cx="8607425" cy="1417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u="sng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Good Choices Are Made By: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0" y="1150938"/>
            <a:ext cx="9144000" cy="5091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Char char="ü"/>
            </a:pPr>
            <a:r>
              <a:rPr lang="en-US" altLang="en-US" b="1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Using God’s Word</a:t>
            </a:r>
            <a:r>
              <a:rPr lang="en-US" altLang="en-US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(Ps. 119:9-11)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altLang="en-US" b="1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Believing God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     (Heb. 11:24-27; Matt. 8:5-10; Acts 16:25-40)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altLang="en-US" b="1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Obedience</a:t>
            </a:r>
            <a:r>
              <a:rPr lang="en-US" altLang="en-US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(Acts 226:19-23; Rom. 6:17; Acts 5:29)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altLang="en-US" b="1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Prayer</a:t>
            </a:r>
            <a:r>
              <a:rPr lang="en-US" altLang="en-US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(Phil. 4:6)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altLang="en-US" b="1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Faith</a:t>
            </a:r>
            <a:r>
              <a:rPr lang="en-US" altLang="en-US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(Heb. 11:8-10)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4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4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4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4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4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4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84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4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4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84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4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4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4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4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4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1123566" y="3740034"/>
            <a:ext cx="6890730" cy="845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US" altLang="en-US" sz="6000" b="1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Make a good choice </a:t>
            </a:r>
            <a:r>
              <a:rPr lang="en-US" altLang="en-US" sz="6000" b="1" dirty="0" smtClean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altLang="en-US" sz="6000" b="1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serve God!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1135330" y="1148419"/>
            <a:ext cx="6890729" cy="6006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US" altLang="en-US" sz="3600" b="1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God makes choices </a:t>
            </a:r>
            <a:r>
              <a:rPr lang="en-US" altLang="en-US" sz="3600" b="1" dirty="0" smtClean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which </a:t>
            </a:r>
            <a:r>
              <a:rPr lang="en-US" altLang="en-US" sz="3600" b="1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we cannot change</a:t>
            </a:r>
            <a:r>
              <a:rPr lang="en-US" altLang="en-US" sz="3600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1123566" y="2667941"/>
            <a:ext cx="6890730" cy="630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US" altLang="en-US" sz="3600" b="1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We have free will to make choices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64596" y="564595"/>
            <a:ext cx="8008671" cy="5738013"/>
          </a:xfrm>
          <a:prstGeom prst="roundRect">
            <a:avLst/>
          </a:prstGeom>
          <a:noFill/>
          <a:ln w="11430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Manual Input 13"/>
          <p:cNvSpPr/>
          <p:nvPr/>
        </p:nvSpPr>
        <p:spPr>
          <a:xfrm>
            <a:off x="7818426" y="5394347"/>
            <a:ext cx="1325573" cy="1463654"/>
          </a:xfrm>
          <a:prstGeom prst="flowChartManualInpu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Manual Input 14"/>
          <p:cNvSpPr/>
          <p:nvPr/>
        </p:nvSpPr>
        <p:spPr>
          <a:xfrm flipH="1">
            <a:off x="0" y="5486398"/>
            <a:ext cx="1319436" cy="1371601"/>
          </a:xfrm>
          <a:prstGeom prst="flowChartManualInpu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Manual Input 15"/>
          <p:cNvSpPr/>
          <p:nvPr/>
        </p:nvSpPr>
        <p:spPr>
          <a:xfrm flipH="1" flipV="1">
            <a:off x="0" y="-6499"/>
            <a:ext cx="1368532" cy="1387301"/>
          </a:xfrm>
          <a:prstGeom prst="flowChartManualInpu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Manual Input 16"/>
          <p:cNvSpPr/>
          <p:nvPr/>
        </p:nvSpPr>
        <p:spPr>
          <a:xfrm flipV="1">
            <a:off x="8026059" y="-6501"/>
            <a:ext cx="1111804" cy="1479355"/>
          </a:xfrm>
          <a:prstGeom prst="flowChartManualInpu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Manual Input 17"/>
          <p:cNvSpPr/>
          <p:nvPr/>
        </p:nvSpPr>
        <p:spPr>
          <a:xfrm flipV="1">
            <a:off x="6663664" y="-6501"/>
            <a:ext cx="1461608" cy="1117282"/>
          </a:xfrm>
          <a:prstGeom prst="flowChartManualInpu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/>
      <p:bldP spid="13" grpId="0"/>
    </p:bldLst>
  </p:timing>
</p:sld>
</file>

<file path=ppt/theme/theme1.xml><?xml version="1.0" encoding="utf-8"?>
<a:theme xmlns:a="http://schemas.openxmlformats.org/drawingml/2006/main" name="030stilltimes">
  <a:themeElements>
    <a:clrScheme name="030stilltimes 1">
      <a:dk1>
        <a:srgbClr val="000000"/>
      </a:dk1>
      <a:lt1>
        <a:srgbClr val="FAEBD7"/>
      </a:lt1>
      <a:dk2>
        <a:srgbClr val="000000"/>
      </a:dk2>
      <a:lt2>
        <a:srgbClr val="828282"/>
      </a:lt2>
      <a:accent1>
        <a:srgbClr val="EFBE7B"/>
      </a:accent1>
      <a:accent2>
        <a:srgbClr val="FFA21A"/>
      </a:accent2>
      <a:accent3>
        <a:srgbClr val="FCF3E8"/>
      </a:accent3>
      <a:accent4>
        <a:srgbClr val="000000"/>
      </a:accent4>
      <a:accent5>
        <a:srgbClr val="F6DBBF"/>
      </a:accent5>
      <a:accent6>
        <a:srgbClr val="E79216"/>
      </a:accent6>
      <a:hlink>
        <a:srgbClr val="B57110"/>
      </a:hlink>
      <a:folHlink>
        <a:srgbClr val="6B5129"/>
      </a:folHlink>
    </a:clrScheme>
    <a:fontScheme name="030stilltimes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030stilltimes 1">
        <a:dk1>
          <a:srgbClr val="000000"/>
        </a:dk1>
        <a:lt1>
          <a:srgbClr val="FAEBD7"/>
        </a:lt1>
        <a:dk2>
          <a:srgbClr val="000000"/>
        </a:dk2>
        <a:lt2>
          <a:srgbClr val="828282"/>
        </a:lt2>
        <a:accent1>
          <a:srgbClr val="EFBE7B"/>
        </a:accent1>
        <a:accent2>
          <a:srgbClr val="FFA21A"/>
        </a:accent2>
        <a:accent3>
          <a:srgbClr val="FCF3E8"/>
        </a:accent3>
        <a:accent4>
          <a:srgbClr val="000000"/>
        </a:accent4>
        <a:accent5>
          <a:srgbClr val="F6DBBF"/>
        </a:accent5>
        <a:accent6>
          <a:srgbClr val="E79216"/>
        </a:accent6>
        <a:hlink>
          <a:srgbClr val="B57110"/>
        </a:hlink>
        <a:folHlink>
          <a:srgbClr val="6B512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30stilltimes 2">
        <a:dk1>
          <a:srgbClr val="000000"/>
        </a:dk1>
        <a:lt1>
          <a:srgbClr val="FAEBD7"/>
        </a:lt1>
        <a:dk2>
          <a:srgbClr val="000000"/>
        </a:dk2>
        <a:lt2>
          <a:srgbClr val="828282"/>
        </a:lt2>
        <a:accent1>
          <a:srgbClr val="FFC023"/>
        </a:accent1>
        <a:accent2>
          <a:srgbClr val="FFF270"/>
        </a:accent2>
        <a:accent3>
          <a:srgbClr val="FCF3E8"/>
        </a:accent3>
        <a:accent4>
          <a:srgbClr val="000000"/>
        </a:accent4>
        <a:accent5>
          <a:srgbClr val="FFDCAC"/>
        </a:accent5>
        <a:accent6>
          <a:srgbClr val="E7DB65"/>
        </a:accent6>
        <a:hlink>
          <a:srgbClr val="FF901A"/>
        </a:hlink>
        <a:folHlink>
          <a:srgbClr val="D053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30stilltimes 3">
        <a:dk1>
          <a:srgbClr val="000000"/>
        </a:dk1>
        <a:lt1>
          <a:srgbClr val="FAEBD7"/>
        </a:lt1>
        <a:dk2>
          <a:srgbClr val="000000"/>
        </a:dk2>
        <a:lt2>
          <a:srgbClr val="828282"/>
        </a:lt2>
        <a:accent1>
          <a:srgbClr val="38C7FF"/>
        </a:accent1>
        <a:accent2>
          <a:srgbClr val="EFEB7C"/>
        </a:accent2>
        <a:accent3>
          <a:srgbClr val="FCF3E8"/>
        </a:accent3>
        <a:accent4>
          <a:srgbClr val="000000"/>
        </a:accent4>
        <a:accent5>
          <a:srgbClr val="AEE0FF"/>
        </a:accent5>
        <a:accent6>
          <a:srgbClr val="D9D570"/>
        </a:accent6>
        <a:hlink>
          <a:srgbClr val="E07400"/>
        </a:hlink>
        <a:folHlink>
          <a:srgbClr val="5255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30stilltimes 4">
        <a:dk1>
          <a:srgbClr val="000000"/>
        </a:dk1>
        <a:lt1>
          <a:srgbClr val="FAEBD7"/>
        </a:lt1>
        <a:dk2>
          <a:srgbClr val="000000"/>
        </a:dk2>
        <a:lt2>
          <a:srgbClr val="828282"/>
        </a:lt2>
        <a:accent1>
          <a:srgbClr val="70B9FF"/>
        </a:accent1>
        <a:accent2>
          <a:srgbClr val="E5F279"/>
        </a:accent2>
        <a:accent3>
          <a:srgbClr val="FCF3E8"/>
        </a:accent3>
        <a:accent4>
          <a:srgbClr val="000000"/>
        </a:accent4>
        <a:accent5>
          <a:srgbClr val="BBD9FF"/>
        </a:accent5>
        <a:accent6>
          <a:srgbClr val="CFDB6D"/>
        </a:accent6>
        <a:hlink>
          <a:srgbClr val="C48945"/>
        </a:hlink>
        <a:folHlink>
          <a:srgbClr val="C644A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030stilltimes</Template>
  <TotalTime>232</TotalTime>
  <Words>81</Words>
  <Application>Microsoft Office PowerPoint</Application>
  <PresentationFormat>On-screen Show (4:3)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Times New Roman</vt:lpstr>
      <vt:lpstr>Arial</vt:lpstr>
      <vt:lpstr>Wingdings</vt:lpstr>
      <vt:lpstr>030stilltimes</vt:lpstr>
      <vt:lpstr>PowerPoint Presentation</vt:lpstr>
      <vt:lpstr>CHOICES</vt:lpstr>
      <vt:lpstr>God’s Choices</vt:lpstr>
      <vt:lpstr>PowerPoint Presentation</vt:lpstr>
      <vt:lpstr>PowerPoint Presentation</vt:lpstr>
      <vt:lpstr>PowerPoint Presentation</vt:lpstr>
      <vt:lpstr>PowerPoint Presentation</vt:lpstr>
    </vt:vector>
  </TitlesOfParts>
  <Company> 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charles</dc:creator>
  <cp:lastModifiedBy>Microsoft account</cp:lastModifiedBy>
  <cp:revision>13</cp:revision>
  <dcterms:created xsi:type="dcterms:W3CDTF">2007-08-01T02:32:28Z</dcterms:created>
  <dcterms:modified xsi:type="dcterms:W3CDTF">2025-07-06T22:48:36Z</dcterms:modified>
</cp:coreProperties>
</file>