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2B3616"/>
    <a:srgbClr val="333399"/>
    <a:srgbClr val="7C3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13D1-C3D7-427B-85F6-AE6C23E7FC3C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A2A3-49B5-4448-8781-F4F40E212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13D1-C3D7-427B-85F6-AE6C23E7FC3C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A2A3-49B5-4448-8781-F4F40E212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13D1-C3D7-427B-85F6-AE6C23E7FC3C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A2A3-49B5-4448-8781-F4F40E212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13D1-C3D7-427B-85F6-AE6C23E7FC3C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A2A3-49B5-4448-8781-F4F40E212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13D1-C3D7-427B-85F6-AE6C23E7FC3C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A2A3-49B5-4448-8781-F4F40E212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13D1-C3D7-427B-85F6-AE6C23E7FC3C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A2A3-49B5-4448-8781-F4F40E212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13D1-C3D7-427B-85F6-AE6C23E7FC3C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A2A3-49B5-4448-8781-F4F40E212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13D1-C3D7-427B-85F6-AE6C23E7FC3C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A2A3-49B5-4448-8781-F4F40E212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13D1-C3D7-427B-85F6-AE6C23E7FC3C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A2A3-49B5-4448-8781-F4F40E212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13D1-C3D7-427B-85F6-AE6C23E7FC3C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A2A3-49B5-4448-8781-F4F40E212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13D1-C3D7-427B-85F6-AE6C23E7FC3C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A2A3-49B5-4448-8781-F4F40E212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D13D1-C3D7-427B-85F6-AE6C23E7FC3C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8A2A3-49B5-4448-8781-F4F40E212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i.imgur.com/mP99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4102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38100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50800" dir="10200000" algn="r" rotWithShape="0">
                    <a:prstClr val="black">
                      <a:alpha val="60000"/>
                    </a:prstClr>
                  </a:outerShdw>
                </a:effectLst>
              </a:rPr>
              <a:t>Spiritual But Not Religious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192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22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%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of Americans claim to be SBNR</a:t>
            </a:r>
          </a:p>
          <a:p>
            <a:pPr algn="ctr"/>
            <a:endParaRPr lang="en-US" sz="1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88900">
                  <a:schemeClr val="tx2">
                    <a:lumMod val="50000"/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45%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of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SBNR are affiliated with a religion</a:t>
            </a:r>
          </a:p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59% of SBNR say “they have become less religious”</a:t>
            </a: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88900">
                  <a:schemeClr val="tx2">
                    <a:lumMod val="50000"/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“Spiritual” (1 Cor. 3:1)</a:t>
            </a:r>
          </a:p>
          <a:p>
            <a:pPr marL="514350" indent="-514350" algn="ctr">
              <a:buAutoNum type="arabicPeriod"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Relates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to the human spirit, soul</a:t>
            </a:r>
          </a:p>
          <a:p>
            <a:pPr marL="514350" indent="-514350" algn="ctr">
              <a:buAutoNum type="arabicPeriod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Belonging to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God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88900">
                  <a:schemeClr val="tx2">
                    <a:lumMod val="50000"/>
                    <a:alpha val="60000"/>
                  </a:schemeClr>
                </a:glow>
              </a:effectLst>
            </a:endParaRPr>
          </a:p>
          <a:p>
            <a:pPr marL="514350" indent="-514350" algn="ctr">
              <a:buAutoNum type="arabicPeriod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One governed by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God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88900">
                  <a:schemeClr val="tx2">
                    <a:lumMod val="50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i.imgur.com/mP99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4102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3810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50800" dir="10200000" algn="r" rotWithShape="0">
                    <a:prstClr val="black">
                      <a:alpha val="60000"/>
                    </a:prstClr>
                  </a:outerShdw>
                </a:effectLst>
              </a:rPr>
              <a:t>No Difference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No Difference in “Spiritual” and “Religious”</a:t>
            </a: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88900">
                  <a:schemeClr val="tx2">
                    <a:lumMod val="50000"/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Context of 1 Corinthians 3:1 (spiritual)</a:t>
            </a: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88900">
                  <a:schemeClr val="tx2">
                    <a:lumMod val="50000"/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Context of Galatians 6:1 (spiritual)</a:t>
            </a: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88900">
                  <a:schemeClr val="tx2">
                    <a:lumMod val="50000"/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James 1:26 (religious)</a:t>
            </a: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88900">
                  <a:schemeClr val="tx2">
                    <a:lumMod val="50000"/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Spiritual But Not Religious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is not a Scriptural concept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i.imgur.com/mP99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4102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50800" dir="10200000" algn="r" rotWithShape="0">
                    <a:prstClr val="black">
                      <a:alpha val="60000"/>
                    </a:prstClr>
                  </a:outerShdw>
                </a:effectLst>
              </a:rPr>
              <a:t>Indications of who is “spiritual”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686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1 Corinthians 14:37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Follow the teachings of the apostles</a:t>
            </a:r>
          </a:p>
          <a:p>
            <a:pPr>
              <a:lnSpc>
                <a:spcPts val="6000"/>
              </a:lnSpc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1 Corinthians 2:12-16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Appraises all things</a:t>
            </a:r>
          </a:p>
          <a:p>
            <a:pPr>
              <a:lnSpc>
                <a:spcPts val="6000"/>
              </a:lnSpc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Romans 7:14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The Law is spiritual</a:t>
            </a:r>
          </a:p>
          <a:p>
            <a:pPr>
              <a:lnSpc>
                <a:spcPts val="6000"/>
              </a:lnSpc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1 Peter 2:5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Spiritual house, spiritual sacrifices</a:t>
            </a:r>
          </a:p>
          <a:p>
            <a:pPr>
              <a:lnSpc>
                <a:spcPts val="6000"/>
              </a:lnSpc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Colossians 3:16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Spiritual songs</a:t>
            </a:r>
          </a:p>
          <a:p>
            <a:pPr>
              <a:lnSpc>
                <a:spcPts val="6000"/>
              </a:lnSpc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Romans 15:27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Share spiritual and physical things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i.imgur.com/mP99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4102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3048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50800" dir="10200000" algn="r" rotWithShape="0">
                    <a:prstClr val="black">
                      <a:alpha val="60000"/>
                    </a:prstClr>
                  </a:outerShdw>
                </a:effectLst>
              </a:rPr>
              <a:t>Am I Spiritual?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Is My Mind Governed By Spiritual Things?</a:t>
            </a:r>
          </a:p>
          <a:p>
            <a:pPr algn="ctr"/>
            <a:r>
              <a:rPr lang="en-US" sz="36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Failing to appraise some things?</a:t>
            </a:r>
          </a:p>
          <a:p>
            <a:pPr algn="ctr"/>
            <a:r>
              <a:rPr lang="en-US" sz="36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Failing to obey what I KNOW is truth?</a:t>
            </a:r>
          </a:p>
          <a:p>
            <a:pPr algn="ctr"/>
            <a:r>
              <a:rPr lang="en-US" sz="36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When by myself?</a:t>
            </a: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88900">
                  <a:schemeClr val="tx2">
                    <a:lumMod val="50000"/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“Press on to maturity” (Heb. 6:1)</a:t>
            </a: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88900">
                  <a:schemeClr val="tx2">
                    <a:lumMod val="50000"/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“Grow up” (Eph. 4:15)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.imgur.com/mP99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410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38100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50800" dir="10200000" algn="r" rotWithShape="0">
                    <a:prstClr val="black">
                      <a:alpha val="60000"/>
                    </a:prstClr>
                  </a:outerShdw>
                </a:effectLst>
              </a:rPr>
              <a:t>Be Certain </a:t>
            </a:r>
            <a:r>
              <a:rPr lang="en-US" sz="4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50800" dir="10200000" algn="r" rotWithShape="0">
                    <a:prstClr val="black">
                      <a:alpha val="60000"/>
                    </a:prstClr>
                  </a:outerShdw>
                </a:effectLst>
              </a:rPr>
              <a:t>Y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50800" dir="10200000" algn="r" rotWithShape="0">
                    <a:prstClr val="black">
                      <a:alpha val="60000"/>
                    </a:prstClr>
                  </a:outerShdw>
                </a:effectLst>
              </a:rPr>
              <a:t>ou </a:t>
            </a:r>
            <a:r>
              <a:rPr lang="en-US" sz="4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50800" dir="10200000" algn="r" rotWithShape="0">
                    <a:prstClr val="black">
                      <a:alpha val="60000"/>
                    </a:prstClr>
                  </a:outerShdw>
                </a:effectLst>
              </a:rPr>
              <a:t>A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50800" dir="10200000" algn="r" rotWithShape="0">
                    <a:prstClr val="black">
                      <a:alpha val="60000"/>
                    </a:prstClr>
                  </a:outerShdw>
                </a:effectLst>
              </a:rPr>
              <a:t>re Spiritual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6002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Have you failed to serve God?</a:t>
            </a:r>
          </a:p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88900">
                  <a:schemeClr val="tx2">
                    <a:lumMod val="50000"/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Have you failed to obey the Gospel?</a:t>
            </a:r>
          </a:p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88900">
                  <a:schemeClr val="tx2">
                    <a:lumMod val="50000"/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tx2">
                      <a:lumMod val="50000"/>
                      <a:alpha val="60000"/>
                    </a:schemeClr>
                  </a:glow>
                </a:effectLst>
              </a:rPr>
              <a:t>Look at your heart…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220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Church of Christ/New Caney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Microsoft account</cp:lastModifiedBy>
  <cp:revision>12</cp:revision>
  <dcterms:created xsi:type="dcterms:W3CDTF">2011-12-06T17:27:41Z</dcterms:created>
  <dcterms:modified xsi:type="dcterms:W3CDTF">2025-06-30T19:09:49Z</dcterms:modified>
</cp:coreProperties>
</file>