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1F00"/>
    <a:srgbClr val="DAA100"/>
    <a:srgbClr val="1C0B02"/>
    <a:srgbClr val="1E0D05"/>
    <a:srgbClr val="100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0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1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15301-B083-4CA9-91AB-D33CAE917A40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85B3-C19C-469E-8C1D-C8EE740061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mmakersvillage.com/wp-content/uploads/Parchment-background-small.jpg"/>
          <p:cNvPicPr>
            <a:picLocks noChangeAspect="1" noChangeArrowheads="1"/>
          </p:cNvPicPr>
          <p:nvPr/>
        </p:nvPicPr>
        <p:blipFill>
          <a:blip r:embed="rId2" cstate="print"/>
          <a:srcRect l="17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jinqiaojs.com/hd/brown-leather-hd-wallpaper-free-qbv.jpg"/>
          <p:cNvPicPr>
            <a:picLocks noChangeAspect="1" noChangeArrowheads="1"/>
          </p:cNvPicPr>
          <p:nvPr/>
        </p:nvPicPr>
        <p:blipFill>
          <a:blip r:embed="rId3" cstate="print"/>
          <a:srcRect l="29541" r="54819"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28600" y="3048000"/>
            <a:ext cx="857250" cy="990600"/>
            <a:chOff x="228600" y="3048000"/>
            <a:chExt cx="857250" cy="990600"/>
          </a:xfrm>
        </p:grpSpPr>
        <p:pic>
          <p:nvPicPr>
            <p:cNvPr id="5" name="Picture 4" descr="http://previews.123rf.com/images/dinga/dinga1104/dinga110400047/9316082-Set-of-various-jeans-metal-rivets-and-buttons-isolated-on-white-background-Stock-Phot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301" t="48979" r="59036" b="34694"/>
            <a:stretch>
              <a:fillRect/>
            </a:stretch>
          </p:blipFill>
          <p:spPr bwMode="auto">
            <a:xfrm rot="16200000" flipH="1">
              <a:off x="152400" y="31242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 flipH="1">
              <a:off x="232410" y="3124200"/>
              <a:ext cx="853440" cy="853440"/>
            </a:xfrm>
            <a:prstGeom prst="ellipse">
              <a:avLst/>
            </a:prstGeom>
            <a:noFill/>
            <a:ln w="57150">
              <a:solidFill>
                <a:srgbClr val="1C0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000250" y="416510"/>
            <a:ext cx="685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The Goal Of Our Instruction</a:t>
            </a:r>
          </a:p>
          <a:p>
            <a:pPr algn="ctr"/>
            <a:r>
              <a:rPr lang="en-US" sz="48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1 Timothy 1:3-7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mmakersvillage.com/wp-content/uploads/Parchment-background-small.jpg"/>
          <p:cNvPicPr>
            <a:picLocks noChangeAspect="1" noChangeArrowheads="1"/>
          </p:cNvPicPr>
          <p:nvPr/>
        </p:nvPicPr>
        <p:blipFill>
          <a:blip r:embed="rId2" cstate="print"/>
          <a:srcRect l="17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jinqiaojs.com/hd/brown-leather-hd-wallpaper-free-qbv.jpg"/>
          <p:cNvPicPr>
            <a:picLocks noChangeAspect="1" noChangeArrowheads="1"/>
          </p:cNvPicPr>
          <p:nvPr/>
        </p:nvPicPr>
        <p:blipFill>
          <a:blip r:embed="rId3" cstate="print"/>
          <a:srcRect l="29541" r="54819"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572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The Goal Of Our Instruction</a:t>
            </a:r>
          </a:p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1 Tim. 1:5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56" y="23610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DAA100"/>
                  </a:solidFill>
                </a:ln>
                <a:solidFill>
                  <a:srgbClr val="DAA100"/>
                </a:solidFill>
                <a:latin typeface="Garamond" pitchFamily="18" charset="0"/>
              </a:rPr>
              <a:t>LOVE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14056"/>
            <a:ext cx="73914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To Love God</a:t>
            </a:r>
          </a:p>
          <a:p>
            <a:pPr algn="ctr"/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(1 John 4:10,19)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To Love The Truth                 </a:t>
            </a:r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(2 Thessalonians 2:10-12)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Love The Brethren</a:t>
            </a:r>
          </a:p>
          <a:p>
            <a:pPr algn="ctr"/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(1 John 3:16-19; John 13:35)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Love Our Enemies</a:t>
            </a:r>
          </a:p>
          <a:p>
            <a:pPr algn="ctr"/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(Matthew 5:43-48)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0"/>
            <a:ext cx="857250" cy="990600"/>
            <a:chOff x="228600" y="3048000"/>
            <a:chExt cx="857250" cy="990600"/>
          </a:xfrm>
        </p:grpSpPr>
        <p:pic>
          <p:nvPicPr>
            <p:cNvPr id="11" name="Picture 10" descr="http://previews.123rf.com/images/dinga/dinga1104/dinga110400047/9316082-Set-of-various-jeans-metal-rivets-and-buttons-isolated-on-white-background-Stock-Phot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301" t="48979" r="59036" b="34694"/>
            <a:stretch>
              <a:fillRect/>
            </a:stretch>
          </p:blipFill>
          <p:spPr bwMode="auto">
            <a:xfrm rot="16200000" flipH="1">
              <a:off x="152400" y="31242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 flipH="1">
              <a:off x="232410" y="3124200"/>
              <a:ext cx="853440" cy="853440"/>
            </a:xfrm>
            <a:prstGeom prst="ellipse">
              <a:avLst/>
            </a:prstGeom>
            <a:noFill/>
            <a:ln w="57150">
              <a:solidFill>
                <a:srgbClr val="1C0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mmakersvillage.com/wp-content/uploads/Parchment-background-small.jpg"/>
          <p:cNvPicPr>
            <a:picLocks noChangeAspect="1" noChangeArrowheads="1"/>
          </p:cNvPicPr>
          <p:nvPr/>
        </p:nvPicPr>
        <p:blipFill>
          <a:blip r:embed="rId2" cstate="print"/>
          <a:srcRect l="17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jinqiaojs.com/hd/brown-leather-hd-wallpaper-free-qbv.jpg"/>
          <p:cNvPicPr>
            <a:picLocks noChangeAspect="1" noChangeArrowheads="1"/>
          </p:cNvPicPr>
          <p:nvPr/>
        </p:nvPicPr>
        <p:blipFill>
          <a:blip r:embed="rId3" cstate="print"/>
          <a:srcRect l="29541" r="54819"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4500" y="0"/>
            <a:ext cx="7391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1 Corinthians 13:3</a:t>
            </a:r>
          </a:p>
          <a:p>
            <a:pPr algn="ctr"/>
            <a:endParaRPr lang="en-US" sz="44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We Fall Short                            </a:t>
            </a:r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(Heb. 10:19-22)</a:t>
            </a:r>
          </a:p>
          <a:p>
            <a:pPr algn="ctr"/>
            <a:endParaRPr lang="en-US" sz="44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Purity In Action</a:t>
            </a:r>
          </a:p>
          <a:p>
            <a:pPr algn="ctr"/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(12 Tim. 2:20-26)</a:t>
            </a:r>
          </a:p>
          <a:p>
            <a:pPr algn="ctr"/>
            <a:endParaRPr lang="en-US" sz="44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James 4:8</a:t>
            </a:r>
          </a:p>
          <a:p>
            <a:pPr algn="ctr"/>
            <a:endParaRPr lang="en-US" sz="44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0"/>
            <a:ext cx="857250" cy="990600"/>
            <a:chOff x="228600" y="3048000"/>
            <a:chExt cx="857250" cy="990600"/>
          </a:xfrm>
        </p:grpSpPr>
        <p:pic>
          <p:nvPicPr>
            <p:cNvPr id="11" name="Picture 10" descr="http://previews.123rf.com/images/dinga/dinga1104/dinga110400047/9316082-Set-of-various-jeans-metal-rivets-and-buttons-isolated-on-white-background-Stock-Phot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301" t="48979" r="59036" b="34694"/>
            <a:stretch>
              <a:fillRect/>
            </a:stretch>
          </p:blipFill>
          <p:spPr bwMode="auto">
            <a:xfrm rot="16200000" flipH="1">
              <a:off x="152400" y="31242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 flipH="1">
              <a:off x="232410" y="3124200"/>
              <a:ext cx="853440" cy="853440"/>
            </a:xfrm>
            <a:prstGeom prst="ellipse">
              <a:avLst/>
            </a:prstGeom>
            <a:noFill/>
            <a:ln w="57150">
              <a:solidFill>
                <a:srgbClr val="1C0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572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The Goal Of Our Instruction</a:t>
            </a:r>
          </a:p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1 Tim.1:5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56" y="236101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DAA100"/>
                  </a:solidFill>
                </a:ln>
                <a:solidFill>
                  <a:srgbClr val="DAA100"/>
                </a:solidFill>
                <a:latin typeface="Garamond" pitchFamily="18" charset="0"/>
              </a:rPr>
              <a:t>LOVE</a:t>
            </a:r>
          </a:p>
          <a:p>
            <a:pPr algn="ctr"/>
            <a:r>
              <a:rPr lang="en-US" sz="2000" b="1" dirty="0">
                <a:solidFill>
                  <a:srgbClr val="DAA100"/>
                </a:solidFill>
                <a:latin typeface="Garamond" pitchFamily="18" charset="0"/>
              </a:rPr>
              <a:t>FROM A PURE HEART</a:t>
            </a:r>
            <a:endParaRPr lang="en-US" sz="2000" b="1" dirty="0">
              <a:ln>
                <a:solidFill>
                  <a:srgbClr val="DAA100"/>
                </a:solidFill>
              </a:ln>
              <a:solidFill>
                <a:srgbClr val="DAA100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mmakersvillage.com/wp-content/uploads/Parchment-background-small.jpg"/>
          <p:cNvPicPr>
            <a:picLocks noChangeAspect="1" noChangeArrowheads="1"/>
          </p:cNvPicPr>
          <p:nvPr/>
        </p:nvPicPr>
        <p:blipFill>
          <a:blip r:embed="rId2" cstate="print"/>
          <a:srcRect l="17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jinqiaojs.com/hd/brown-leather-hd-wallpaper-free-qbv.jpg"/>
          <p:cNvPicPr>
            <a:picLocks noChangeAspect="1" noChangeArrowheads="1"/>
          </p:cNvPicPr>
          <p:nvPr/>
        </p:nvPicPr>
        <p:blipFill>
          <a:blip r:embed="rId3" cstate="print"/>
          <a:srcRect l="29541" r="54819"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33550" y="26633"/>
            <a:ext cx="7391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We Want A Good Conscience</a:t>
            </a:r>
          </a:p>
          <a:p>
            <a:pPr algn="ctr"/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(1 Pet. 3:21; Heb. 9:14)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Paul’s Good Conscience         </a:t>
            </a:r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(Acts 23:1)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Romans 14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A Good Conscience                Is Important</a:t>
            </a:r>
          </a:p>
          <a:p>
            <a:pPr algn="ctr"/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(Acts 24:16; Rom. 13:5; 1 Tim. 1:19)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0"/>
            <a:ext cx="857250" cy="990600"/>
            <a:chOff x="228600" y="3048000"/>
            <a:chExt cx="857250" cy="990600"/>
          </a:xfrm>
        </p:grpSpPr>
        <p:pic>
          <p:nvPicPr>
            <p:cNvPr id="11" name="Picture 10" descr="http://previews.123rf.com/images/dinga/dinga1104/dinga110400047/9316082-Set-of-various-jeans-metal-rivets-and-buttons-isolated-on-white-background-Stock-Phot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301" t="48979" r="59036" b="34694"/>
            <a:stretch>
              <a:fillRect/>
            </a:stretch>
          </p:blipFill>
          <p:spPr bwMode="auto">
            <a:xfrm rot="16200000" flipH="1">
              <a:off x="152400" y="31242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 flipH="1">
              <a:off x="232410" y="3124200"/>
              <a:ext cx="853440" cy="853440"/>
            </a:xfrm>
            <a:prstGeom prst="ellipse">
              <a:avLst/>
            </a:prstGeom>
            <a:noFill/>
            <a:ln w="57150">
              <a:solidFill>
                <a:srgbClr val="1C0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572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The Goal Of Our Instruction</a:t>
            </a:r>
          </a:p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1 Tim. 1:5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76200" y="236101"/>
            <a:ext cx="1752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DAA100"/>
                  </a:solidFill>
                </a:ln>
                <a:solidFill>
                  <a:srgbClr val="DAA100"/>
                </a:solidFill>
                <a:latin typeface="Garamond" pitchFamily="18" charset="0"/>
              </a:rPr>
              <a:t>LOVE</a:t>
            </a:r>
          </a:p>
          <a:p>
            <a:pPr algn="ctr"/>
            <a:r>
              <a:rPr lang="en-US" b="1" dirty="0">
                <a:solidFill>
                  <a:srgbClr val="DAA100"/>
                </a:solidFill>
                <a:latin typeface="Garamond" pitchFamily="18" charset="0"/>
              </a:rPr>
              <a:t>FROM A GOOD CONSCIENCE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mmakersvillage.com/wp-content/uploads/Parchment-background-small.jpg"/>
          <p:cNvPicPr>
            <a:picLocks noChangeAspect="1" noChangeArrowheads="1"/>
          </p:cNvPicPr>
          <p:nvPr/>
        </p:nvPicPr>
        <p:blipFill>
          <a:blip r:embed="rId2" cstate="print"/>
          <a:srcRect l="17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jinqiaojs.com/hd/brown-leather-hd-wallpaper-free-qbv.jpg"/>
          <p:cNvPicPr>
            <a:picLocks noChangeAspect="1" noChangeArrowheads="1"/>
          </p:cNvPicPr>
          <p:nvPr/>
        </p:nvPicPr>
        <p:blipFill>
          <a:blip r:embed="rId3" cstate="print"/>
          <a:srcRect l="29541" r="54819"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14500" y="5179"/>
            <a:ext cx="739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Faith Without Hypocrisy</a:t>
            </a:r>
          </a:p>
          <a:p>
            <a:pPr algn="ctr"/>
            <a:r>
              <a:rPr lang="en-US" sz="36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(James 3:17)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Sincere/Unfeigned                  </a:t>
            </a:r>
            <a:r>
              <a:rPr lang="en-US" sz="32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(Young’s Concordance = Undisguised)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1 Peter 2:11-12</a:t>
            </a:r>
          </a:p>
          <a:p>
            <a:pPr algn="ctr"/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1 Peter 4:1-6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0"/>
            <a:ext cx="857250" cy="990600"/>
            <a:chOff x="228600" y="3048000"/>
            <a:chExt cx="857250" cy="990600"/>
          </a:xfrm>
        </p:grpSpPr>
        <p:pic>
          <p:nvPicPr>
            <p:cNvPr id="11" name="Picture 10" descr="http://previews.123rf.com/images/dinga/dinga1104/dinga110400047/9316082-Set-of-various-jeans-metal-rivets-and-buttons-isolated-on-white-background-Stock-Phot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301" t="48979" r="59036" b="34694"/>
            <a:stretch>
              <a:fillRect/>
            </a:stretch>
          </p:blipFill>
          <p:spPr bwMode="auto">
            <a:xfrm rot="16200000" flipH="1">
              <a:off x="152400" y="31242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 flipH="1">
              <a:off x="232410" y="3124200"/>
              <a:ext cx="853440" cy="853440"/>
            </a:xfrm>
            <a:prstGeom prst="ellipse">
              <a:avLst/>
            </a:prstGeom>
            <a:noFill/>
            <a:ln w="57150">
              <a:solidFill>
                <a:srgbClr val="1C0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572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The Goal Of Our Instruction</a:t>
            </a:r>
          </a:p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1 Tim. 1:5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56" y="236101"/>
            <a:ext cx="13886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DAA100"/>
                  </a:solidFill>
                </a:ln>
                <a:solidFill>
                  <a:srgbClr val="DAA100"/>
                </a:solidFill>
                <a:latin typeface="Garamond" pitchFamily="18" charset="0"/>
              </a:rPr>
              <a:t>LOVE </a:t>
            </a:r>
            <a:r>
              <a:rPr lang="en-US" sz="2000" b="1" dirty="0">
                <a:solidFill>
                  <a:srgbClr val="DAA100"/>
                </a:solidFill>
                <a:latin typeface="Garamond" pitchFamily="18" charset="0"/>
              </a:rPr>
              <a:t>FROM A SINCERE FAITH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lmmakersvillage.com/wp-content/uploads/Parchment-background-small.jpg"/>
          <p:cNvPicPr>
            <a:picLocks noChangeAspect="1" noChangeArrowheads="1"/>
          </p:cNvPicPr>
          <p:nvPr/>
        </p:nvPicPr>
        <p:blipFill>
          <a:blip r:embed="rId2" cstate="print"/>
          <a:srcRect l="173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http://jinqiaojs.com/hd/brown-leather-hd-wallpaper-free-qbv.jpg"/>
          <p:cNvPicPr>
            <a:picLocks noChangeAspect="1" noChangeArrowheads="1"/>
          </p:cNvPicPr>
          <p:nvPr/>
        </p:nvPicPr>
        <p:blipFill>
          <a:blip r:embed="rId3" cstate="print"/>
          <a:srcRect l="29541" r="54819"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57350" y="274052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>
                  <a:solidFill>
                    <a:srgbClr val="3E1F00"/>
                  </a:solidFill>
                </a:ln>
                <a:solidFill>
                  <a:srgbClr val="3E1F00"/>
                </a:solidFill>
                <a:latin typeface="Garamond" panose="02020404030301010803" pitchFamily="18" charset="0"/>
              </a:rPr>
              <a:t>“The goal of our instruction is love from  a pure heart and a good conscience and   a sincere faith” </a:t>
            </a:r>
            <a:r>
              <a:rPr lang="en-US" sz="3200" b="1" dirty="0">
                <a:ln>
                  <a:solidFill>
                    <a:srgbClr val="3E1F00"/>
                  </a:solidFill>
                </a:ln>
                <a:solidFill>
                  <a:srgbClr val="3E1F00"/>
                </a:solidFill>
                <a:latin typeface="Garamond" panose="02020404030301010803" pitchFamily="18" charset="0"/>
              </a:rPr>
              <a:t>(1 Timothy 1:5)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942" y="1927822"/>
            <a:ext cx="739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Teachers must have love as the goal of their instruction.</a:t>
            </a:r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endParaRPr lang="en-US" sz="24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Learners must be governed  by this principle.</a:t>
            </a:r>
          </a:p>
          <a:p>
            <a:pPr algn="ctr"/>
            <a:endParaRPr lang="en-US" sz="24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  <a:p>
            <a:pPr algn="ctr"/>
            <a:r>
              <a:rPr lang="en-US" sz="4400" b="1" dirty="0">
                <a:ln>
                  <a:solidFill>
                    <a:srgbClr val="100800"/>
                  </a:solidFill>
                </a:ln>
                <a:solidFill>
                  <a:srgbClr val="3E1F00"/>
                </a:solidFill>
                <a:latin typeface="Garamond" pitchFamily="18" charset="0"/>
              </a:rPr>
              <a:t>Will you receive                        the message of truth?</a:t>
            </a:r>
            <a:endParaRPr lang="en-US" sz="3600" b="1" dirty="0">
              <a:ln>
                <a:solidFill>
                  <a:srgbClr val="100800"/>
                </a:solidFill>
              </a:ln>
              <a:solidFill>
                <a:srgbClr val="3E1F00"/>
              </a:solidFill>
              <a:latin typeface="Garamond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" y="3048000"/>
            <a:ext cx="857250" cy="990600"/>
            <a:chOff x="228600" y="3048000"/>
            <a:chExt cx="857250" cy="990600"/>
          </a:xfrm>
        </p:grpSpPr>
        <p:pic>
          <p:nvPicPr>
            <p:cNvPr id="11" name="Picture 10" descr="http://previews.123rf.com/images/dinga/dinga1104/dinga110400047/9316082-Set-of-various-jeans-metal-rivets-and-buttons-isolated-on-white-background-Stock-Photo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301" t="48979" r="59036" b="34694"/>
            <a:stretch>
              <a:fillRect/>
            </a:stretch>
          </p:blipFill>
          <p:spPr bwMode="auto">
            <a:xfrm rot="16200000" flipH="1">
              <a:off x="152400" y="3124200"/>
              <a:ext cx="990600" cy="838200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 flipH="1">
              <a:off x="232410" y="3124200"/>
              <a:ext cx="853440" cy="853440"/>
            </a:xfrm>
            <a:prstGeom prst="ellipse">
              <a:avLst/>
            </a:prstGeom>
            <a:noFill/>
            <a:ln w="57150">
              <a:solidFill>
                <a:srgbClr val="1C0B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572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AA100"/>
                </a:solidFill>
                <a:latin typeface="Palatino Linotype" pitchFamily="18" charset="0"/>
              </a:rPr>
              <a:t>The Goal Of Our Instruction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239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11</cp:revision>
  <dcterms:created xsi:type="dcterms:W3CDTF">2015-11-11T19:38:21Z</dcterms:created>
  <dcterms:modified xsi:type="dcterms:W3CDTF">2025-05-26T16:06:24Z</dcterms:modified>
</cp:coreProperties>
</file>