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91" r:id="rId28"/>
    <p:sldId id="284" r:id="rId29"/>
    <p:sldId id="285" r:id="rId30"/>
    <p:sldId id="286" r:id="rId31"/>
    <p:sldId id="287" r:id="rId32"/>
    <p:sldId id="288" r:id="rId33"/>
    <p:sldId id="289" r:id="rId34"/>
    <p:sldId id="290" r:id="rId35"/>
    <p:sldId id="292" r:id="rId36"/>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Adobe Garamond Pro" panose="02020502060506020403" pitchFamily="18" charset="0"/>
      <p:regular r:id="rId41"/>
      <p:italic r:id="rId42"/>
    </p:embeddedFont>
    <p:embeddedFont>
      <p:font typeface="Cronos Pro" panose="020C0502030403020304" pitchFamily="34" charset="0"/>
      <p:regular r:id="rId43"/>
      <p:bold r:id="rId44"/>
      <p:italic r:id="rId45"/>
    </p:embeddedFont>
    <p:embeddedFont>
      <p:font typeface="Calibri Light" panose="020F0302020204030204" pitchFamily="34" charset="0"/>
      <p:regular r:id="rId46"/>
      <p: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A84C"/>
    <a:srgbClr val="DEB567"/>
    <a:srgbClr val="C192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65" d="100"/>
          <a:sy n="165" d="100"/>
        </p:scale>
        <p:origin x="164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F567FE-B5DB-4192-89A0-FB0DB0B2414C}"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BC942-4BFD-49EB-A760-318515E59E2E}" type="slidenum">
              <a:rPr lang="en-US" smtClean="0"/>
              <a:t>‹#›</a:t>
            </a:fld>
            <a:endParaRPr lang="en-US"/>
          </a:p>
        </p:txBody>
      </p:sp>
    </p:spTree>
    <p:extLst>
      <p:ext uri="{BB962C8B-B14F-4D97-AF65-F5344CB8AC3E}">
        <p14:creationId xmlns:p14="http://schemas.microsoft.com/office/powerpoint/2010/main" val="963232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F567FE-B5DB-4192-89A0-FB0DB0B2414C}"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BC942-4BFD-49EB-A760-318515E59E2E}" type="slidenum">
              <a:rPr lang="en-US" smtClean="0"/>
              <a:t>‹#›</a:t>
            </a:fld>
            <a:endParaRPr lang="en-US"/>
          </a:p>
        </p:txBody>
      </p:sp>
    </p:spTree>
    <p:extLst>
      <p:ext uri="{BB962C8B-B14F-4D97-AF65-F5344CB8AC3E}">
        <p14:creationId xmlns:p14="http://schemas.microsoft.com/office/powerpoint/2010/main" val="2975525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F567FE-B5DB-4192-89A0-FB0DB0B2414C}"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BC942-4BFD-49EB-A760-318515E59E2E}" type="slidenum">
              <a:rPr lang="en-US" smtClean="0"/>
              <a:t>‹#›</a:t>
            </a:fld>
            <a:endParaRPr lang="en-US"/>
          </a:p>
        </p:txBody>
      </p:sp>
    </p:spTree>
    <p:extLst>
      <p:ext uri="{BB962C8B-B14F-4D97-AF65-F5344CB8AC3E}">
        <p14:creationId xmlns:p14="http://schemas.microsoft.com/office/powerpoint/2010/main" val="2463520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F567FE-B5DB-4192-89A0-FB0DB0B2414C}"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BC942-4BFD-49EB-A760-318515E59E2E}" type="slidenum">
              <a:rPr lang="en-US" smtClean="0"/>
              <a:t>‹#›</a:t>
            </a:fld>
            <a:endParaRPr lang="en-US"/>
          </a:p>
        </p:txBody>
      </p:sp>
    </p:spTree>
    <p:extLst>
      <p:ext uri="{BB962C8B-B14F-4D97-AF65-F5344CB8AC3E}">
        <p14:creationId xmlns:p14="http://schemas.microsoft.com/office/powerpoint/2010/main" val="2081758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F567FE-B5DB-4192-89A0-FB0DB0B2414C}"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BC942-4BFD-49EB-A760-318515E59E2E}" type="slidenum">
              <a:rPr lang="en-US" smtClean="0"/>
              <a:t>‹#›</a:t>
            </a:fld>
            <a:endParaRPr lang="en-US"/>
          </a:p>
        </p:txBody>
      </p:sp>
    </p:spTree>
    <p:extLst>
      <p:ext uri="{BB962C8B-B14F-4D97-AF65-F5344CB8AC3E}">
        <p14:creationId xmlns:p14="http://schemas.microsoft.com/office/powerpoint/2010/main" val="629673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F567FE-B5DB-4192-89A0-FB0DB0B2414C}"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BC942-4BFD-49EB-A760-318515E59E2E}" type="slidenum">
              <a:rPr lang="en-US" smtClean="0"/>
              <a:t>‹#›</a:t>
            </a:fld>
            <a:endParaRPr lang="en-US"/>
          </a:p>
        </p:txBody>
      </p:sp>
    </p:spTree>
    <p:extLst>
      <p:ext uri="{BB962C8B-B14F-4D97-AF65-F5344CB8AC3E}">
        <p14:creationId xmlns:p14="http://schemas.microsoft.com/office/powerpoint/2010/main" val="171121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F567FE-B5DB-4192-89A0-FB0DB0B2414C}" type="datetimeFigureOut">
              <a:rPr lang="en-US" smtClean="0"/>
              <a:t>6/17/2025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ABC942-4BFD-49EB-A760-318515E59E2E}" type="slidenum">
              <a:rPr lang="en-US" smtClean="0"/>
              <a:t>‹#›</a:t>
            </a:fld>
            <a:endParaRPr lang="en-US"/>
          </a:p>
        </p:txBody>
      </p:sp>
    </p:spTree>
    <p:extLst>
      <p:ext uri="{BB962C8B-B14F-4D97-AF65-F5344CB8AC3E}">
        <p14:creationId xmlns:p14="http://schemas.microsoft.com/office/powerpoint/2010/main" val="3893448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F567FE-B5DB-4192-89A0-FB0DB0B2414C}" type="datetimeFigureOut">
              <a:rPr lang="en-US" smtClean="0"/>
              <a:t>6/17/2025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ABC942-4BFD-49EB-A760-318515E59E2E}" type="slidenum">
              <a:rPr lang="en-US" smtClean="0"/>
              <a:t>‹#›</a:t>
            </a:fld>
            <a:endParaRPr lang="en-US"/>
          </a:p>
        </p:txBody>
      </p:sp>
    </p:spTree>
    <p:extLst>
      <p:ext uri="{BB962C8B-B14F-4D97-AF65-F5344CB8AC3E}">
        <p14:creationId xmlns:p14="http://schemas.microsoft.com/office/powerpoint/2010/main" val="242942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567FE-B5DB-4192-89A0-FB0DB0B2414C}" type="datetimeFigureOut">
              <a:rPr lang="en-US" smtClean="0"/>
              <a:t>6/17/2025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ABC942-4BFD-49EB-A760-318515E59E2E}" type="slidenum">
              <a:rPr lang="en-US" smtClean="0"/>
              <a:t>‹#›</a:t>
            </a:fld>
            <a:endParaRPr lang="en-US"/>
          </a:p>
        </p:txBody>
      </p:sp>
    </p:spTree>
    <p:extLst>
      <p:ext uri="{BB962C8B-B14F-4D97-AF65-F5344CB8AC3E}">
        <p14:creationId xmlns:p14="http://schemas.microsoft.com/office/powerpoint/2010/main" val="2726962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F567FE-B5DB-4192-89A0-FB0DB0B2414C}"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BC942-4BFD-49EB-A760-318515E59E2E}" type="slidenum">
              <a:rPr lang="en-US" smtClean="0"/>
              <a:t>‹#›</a:t>
            </a:fld>
            <a:endParaRPr lang="en-US"/>
          </a:p>
        </p:txBody>
      </p:sp>
    </p:spTree>
    <p:extLst>
      <p:ext uri="{BB962C8B-B14F-4D97-AF65-F5344CB8AC3E}">
        <p14:creationId xmlns:p14="http://schemas.microsoft.com/office/powerpoint/2010/main" val="3219164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F567FE-B5DB-4192-89A0-FB0DB0B2414C}"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BC942-4BFD-49EB-A760-318515E59E2E}" type="slidenum">
              <a:rPr lang="en-US" smtClean="0"/>
              <a:t>‹#›</a:t>
            </a:fld>
            <a:endParaRPr lang="en-US"/>
          </a:p>
        </p:txBody>
      </p:sp>
    </p:spTree>
    <p:extLst>
      <p:ext uri="{BB962C8B-B14F-4D97-AF65-F5344CB8AC3E}">
        <p14:creationId xmlns:p14="http://schemas.microsoft.com/office/powerpoint/2010/main" val="1792990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567FE-B5DB-4192-89A0-FB0DB0B2414C}" type="datetimeFigureOut">
              <a:rPr lang="en-US" smtClean="0"/>
              <a:t>6/17/2025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BC942-4BFD-49EB-A760-318515E59E2E}" type="slidenum">
              <a:rPr lang="en-US" smtClean="0"/>
              <a:t>‹#›</a:t>
            </a:fld>
            <a:endParaRPr lang="en-US"/>
          </a:p>
        </p:txBody>
      </p:sp>
    </p:spTree>
    <p:extLst>
      <p:ext uri="{BB962C8B-B14F-4D97-AF65-F5344CB8AC3E}">
        <p14:creationId xmlns:p14="http://schemas.microsoft.com/office/powerpoint/2010/main" val="2434894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3374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2308324"/>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Colossians 3:13</a:t>
            </a:r>
          </a:p>
          <a:p>
            <a:pPr algn="ctr"/>
            <a:r>
              <a:rPr lang="en-US" sz="3600" dirty="0" smtClean="0">
                <a:solidFill>
                  <a:schemeClr val="bg1"/>
                </a:solidFill>
                <a:latin typeface="Adobe Garamond Pro" panose="02020502060506020403" pitchFamily="18" charset="0"/>
              </a:rPr>
              <a:t>bearing with one another, and forgiving each other, whoever has a complaint against anyone; just as the Lord forgave you, so also should you.</a:t>
            </a:r>
            <a:endParaRPr lang="en-US" sz="3600" b="1" dirty="0" smtClean="0">
              <a:solidFill>
                <a:schemeClr val="bg1"/>
              </a:solidFill>
              <a:latin typeface="Adobe Garamond Pro" panose="02020502060506020403" pitchFamily="18" charset="0"/>
            </a:endParaRPr>
          </a:p>
        </p:txBody>
      </p:sp>
      <p:sp>
        <p:nvSpPr>
          <p:cNvPr id="8" name="TextBox 7"/>
          <p:cNvSpPr txBox="1"/>
          <p:nvPr/>
        </p:nvSpPr>
        <p:spPr>
          <a:xfrm>
            <a:off x="0" y="-71841"/>
            <a:ext cx="9144004" cy="769441"/>
          </a:xfrm>
          <a:prstGeom prst="rect">
            <a:avLst/>
          </a:prstGeom>
          <a:noFill/>
        </p:spPr>
        <p:txBody>
          <a:bodyPr wrap="square" rtlCol="0">
            <a:spAutoFit/>
          </a:bodyPr>
          <a:lstStyle/>
          <a:p>
            <a:r>
              <a:rPr lang="en-US" sz="4400" b="1" dirty="0" smtClean="0">
                <a:solidFill>
                  <a:srgbClr val="D9A84C"/>
                </a:solidFill>
                <a:latin typeface="Cronos Pro" panose="020C0502030403020304" pitchFamily="34" charset="0"/>
              </a:rPr>
              <a:t>CARE FOR ONE ANOTHER</a:t>
            </a:r>
          </a:p>
        </p:txBody>
      </p:sp>
    </p:spTree>
    <p:extLst>
      <p:ext uri="{BB962C8B-B14F-4D97-AF65-F5344CB8AC3E}">
        <p14:creationId xmlns:p14="http://schemas.microsoft.com/office/powerpoint/2010/main" val="4034548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3416320"/>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Colossians 3:16</a:t>
            </a:r>
          </a:p>
          <a:p>
            <a:pPr algn="ctr"/>
            <a:r>
              <a:rPr lang="en-US" sz="3600" dirty="0" smtClean="0">
                <a:solidFill>
                  <a:schemeClr val="bg1"/>
                </a:solidFill>
                <a:latin typeface="Adobe Garamond Pro" panose="02020502060506020403" pitchFamily="18" charset="0"/>
              </a:rPr>
              <a:t>Let the word of Christ richly dwell within you, with all wisdom teaching and admonishing        one another with psalms and hymns and spiritual songs, singing with thankfulness                                in your hearts to God.</a:t>
            </a:r>
            <a:endParaRPr lang="en-US" sz="3600" b="1" dirty="0" smtClean="0">
              <a:solidFill>
                <a:schemeClr val="bg1"/>
              </a:solidFill>
              <a:latin typeface="Adobe Garamond Pro" panose="02020502060506020403" pitchFamily="18" charset="0"/>
            </a:endParaRPr>
          </a:p>
        </p:txBody>
      </p:sp>
      <p:sp>
        <p:nvSpPr>
          <p:cNvPr id="8" name="TextBox 7"/>
          <p:cNvSpPr txBox="1"/>
          <p:nvPr/>
        </p:nvSpPr>
        <p:spPr>
          <a:xfrm>
            <a:off x="0" y="-71841"/>
            <a:ext cx="9144004" cy="769441"/>
          </a:xfrm>
          <a:prstGeom prst="rect">
            <a:avLst/>
          </a:prstGeom>
          <a:noFill/>
        </p:spPr>
        <p:txBody>
          <a:bodyPr wrap="square" rtlCol="0">
            <a:spAutoFit/>
          </a:bodyPr>
          <a:lstStyle/>
          <a:p>
            <a:r>
              <a:rPr lang="en-US" sz="4400" b="1" dirty="0" smtClean="0">
                <a:solidFill>
                  <a:srgbClr val="D9A84C"/>
                </a:solidFill>
                <a:latin typeface="Cronos Pro" panose="020C0502030403020304" pitchFamily="34" charset="0"/>
              </a:rPr>
              <a:t>CARE FOR ONE ANOTHER</a:t>
            </a:r>
          </a:p>
        </p:txBody>
      </p:sp>
    </p:spTree>
    <p:extLst>
      <p:ext uri="{BB962C8B-B14F-4D97-AF65-F5344CB8AC3E}">
        <p14:creationId xmlns:p14="http://schemas.microsoft.com/office/powerpoint/2010/main" val="632059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1754326"/>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1 Thessalonians 5:11</a:t>
            </a:r>
          </a:p>
          <a:p>
            <a:pPr algn="ctr"/>
            <a:r>
              <a:rPr lang="en-US" sz="3600" dirty="0" smtClean="0">
                <a:solidFill>
                  <a:schemeClr val="bg1"/>
                </a:solidFill>
                <a:latin typeface="Adobe Garamond Pro" panose="02020502060506020403" pitchFamily="18" charset="0"/>
              </a:rPr>
              <a:t>Encourage one another and build up one another, just as you also are doing.</a:t>
            </a:r>
            <a:endParaRPr lang="en-US" sz="3600" b="1" dirty="0" smtClean="0">
              <a:solidFill>
                <a:schemeClr val="bg1"/>
              </a:solidFill>
              <a:latin typeface="Adobe Garamond Pro" panose="02020502060506020403" pitchFamily="18" charset="0"/>
            </a:endParaRPr>
          </a:p>
        </p:txBody>
      </p:sp>
      <p:sp>
        <p:nvSpPr>
          <p:cNvPr id="8" name="TextBox 7"/>
          <p:cNvSpPr txBox="1"/>
          <p:nvPr/>
        </p:nvSpPr>
        <p:spPr>
          <a:xfrm>
            <a:off x="0" y="-71841"/>
            <a:ext cx="9144004" cy="769441"/>
          </a:xfrm>
          <a:prstGeom prst="rect">
            <a:avLst/>
          </a:prstGeom>
          <a:noFill/>
        </p:spPr>
        <p:txBody>
          <a:bodyPr wrap="square" rtlCol="0">
            <a:spAutoFit/>
          </a:bodyPr>
          <a:lstStyle/>
          <a:p>
            <a:r>
              <a:rPr lang="en-US" sz="4400" b="1" dirty="0" smtClean="0">
                <a:solidFill>
                  <a:srgbClr val="D9A84C"/>
                </a:solidFill>
                <a:latin typeface="Cronos Pro" panose="020C0502030403020304" pitchFamily="34" charset="0"/>
              </a:rPr>
              <a:t>CARE FOR ONE ANOTHER</a:t>
            </a:r>
          </a:p>
        </p:txBody>
      </p:sp>
    </p:spTree>
    <p:extLst>
      <p:ext uri="{BB962C8B-B14F-4D97-AF65-F5344CB8AC3E}">
        <p14:creationId xmlns:p14="http://schemas.microsoft.com/office/powerpoint/2010/main" val="3713383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2862322"/>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1 Peter 4:9-10</a:t>
            </a:r>
          </a:p>
          <a:p>
            <a:pPr algn="ctr"/>
            <a:r>
              <a:rPr lang="en-US" sz="3600" dirty="0" smtClean="0">
                <a:solidFill>
                  <a:schemeClr val="bg1"/>
                </a:solidFill>
                <a:latin typeface="Adobe Garamond Pro" panose="02020502060506020403" pitchFamily="18" charset="0"/>
              </a:rPr>
              <a:t>Be hospitable to one another without complaint. As each one has received a special gift, employ it  in serving one another as good stewards               of the manifold grace of God.</a:t>
            </a:r>
            <a:endParaRPr lang="en-US" sz="3600" b="1" dirty="0" smtClean="0">
              <a:solidFill>
                <a:schemeClr val="bg1"/>
              </a:solidFill>
              <a:latin typeface="Adobe Garamond Pro" panose="02020502060506020403" pitchFamily="18" charset="0"/>
            </a:endParaRPr>
          </a:p>
        </p:txBody>
      </p:sp>
      <p:sp>
        <p:nvSpPr>
          <p:cNvPr id="8" name="TextBox 7"/>
          <p:cNvSpPr txBox="1"/>
          <p:nvPr/>
        </p:nvSpPr>
        <p:spPr>
          <a:xfrm>
            <a:off x="0" y="-71841"/>
            <a:ext cx="9144004" cy="769441"/>
          </a:xfrm>
          <a:prstGeom prst="rect">
            <a:avLst/>
          </a:prstGeom>
          <a:noFill/>
        </p:spPr>
        <p:txBody>
          <a:bodyPr wrap="square" rtlCol="0">
            <a:spAutoFit/>
          </a:bodyPr>
          <a:lstStyle/>
          <a:p>
            <a:r>
              <a:rPr lang="en-US" sz="4400" b="1" dirty="0" smtClean="0">
                <a:solidFill>
                  <a:srgbClr val="D9A84C"/>
                </a:solidFill>
                <a:latin typeface="Cronos Pro" panose="020C0502030403020304" pitchFamily="34" charset="0"/>
              </a:rPr>
              <a:t>CARE FOR ONE ANOTHER</a:t>
            </a:r>
          </a:p>
        </p:txBody>
      </p:sp>
    </p:spTree>
    <p:extLst>
      <p:ext uri="{BB962C8B-B14F-4D97-AF65-F5344CB8AC3E}">
        <p14:creationId xmlns:p14="http://schemas.microsoft.com/office/powerpoint/2010/main" val="245330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1754326"/>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James 5:16</a:t>
            </a:r>
          </a:p>
          <a:p>
            <a:pPr algn="ctr"/>
            <a:r>
              <a:rPr lang="en-US" sz="3600" baseline="30000" dirty="0" smtClean="0"/>
              <a:t> </a:t>
            </a:r>
            <a:r>
              <a:rPr lang="en-US" sz="3600" dirty="0" smtClean="0"/>
              <a:t> </a:t>
            </a:r>
            <a:r>
              <a:rPr lang="en-US" sz="3600" dirty="0" smtClean="0">
                <a:solidFill>
                  <a:schemeClr val="bg1"/>
                </a:solidFill>
                <a:latin typeface="Adobe Garamond Pro" panose="02020502060506020403" pitchFamily="18" charset="0"/>
              </a:rPr>
              <a:t>confess your sins to one another, and pray for one another so that you may be healed.</a:t>
            </a:r>
            <a:endParaRPr lang="en-US" sz="3600" b="1" dirty="0" smtClean="0">
              <a:solidFill>
                <a:schemeClr val="bg1"/>
              </a:solidFill>
              <a:latin typeface="Adobe Garamond Pro" panose="02020502060506020403" pitchFamily="18" charset="0"/>
            </a:endParaRPr>
          </a:p>
        </p:txBody>
      </p:sp>
      <p:sp>
        <p:nvSpPr>
          <p:cNvPr id="8" name="TextBox 7"/>
          <p:cNvSpPr txBox="1"/>
          <p:nvPr/>
        </p:nvSpPr>
        <p:spPr>
          <a:xfrm>
            <a:off x="0" y="-71841"/>
            <a:ext cx="9144004" cy="769441"/>
          </a:xfrm>
          <a:prstGeom prst="rect">
            <a:avLst/>
          </a:prstGeom>
          <a:noFill/>
        </p:spPr>
        <p:txBody>
          <a:bodyPr wrap="square" rtlCol="0">
            <a:spAutoFit/>
          </a:bodyPr>
          <a:lstStyle/>
          <a:p>
            <a:r>
              <a:rPr lang="en-US" sz="4400" b="1" dirty="0" smtClean="0">
                <a:solidFill>
                  <a:srgbClr val="D9A84C"/>
                </a:solidFill>
                <a:latin typeface="Cronos Pro" panose="020C0502030403020304" pitchFamily="34" charset="0"/>
              </a:rPr>
              <a:t>CARE FOR ONE ANOTHER</a:t>
            </a:r>
          </a:p>
        </p:txBody>
      </p:sp>
    </p:spTree>
    <p:extLst>
      <p:ext uri="{BB962C8B-B14F-4D97-AF65-F5344CB8AC3E}">
        <p14:creationId xmlns:p14="http://schemas.microsoft.com/office/powerpoint/2010/main" val="3814572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5078313"/>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Galatians 5:13-15</a:t>
            </a:r>
          </a:p>
          <a:p>
            <a:pPr algn="ctr"/>
            <a:r>
              <a:rPr lang="en-US" sz="3600" baseline="30000" dirty="0" smtClean="0">
                <a:solidFill>
                  <a:schemeClr val="bg1"/>
                </a:solidFill>
                <a:latin typeface="Adobe Garamond Pro" panose="02020502060506020403" pitchFamily="18" charset="0"/>
              </a:rPr>
              <a:t> </a:t>
            </a:r>
            <a:r>
              <a:rPr lang="en-US" sz="3600" dirty="0" smtClean="0">
                <a:solidFill>
                  <a:schemeClr val="bg1"/>
                </a:solidFill>
                <a:latin typeface="Adobe Garamond Pro" panose="02020502060506020403" pitchFamily="18" charset="0"/>
              </a:rPr>
              <a:t>For you were called to freedom, brethren;            only do not turn your freedom into an opportunity for the flesh, but through love serve one another. For the whole Law is fulfilled in one word, in the statement, “</a:t>
            </a:r>
            <a:r>
              <a:rPr lang="en-US" sz="3600" cap="small" dirty="0" smtClean="0">
                <a:solidFill>
                  <a:schemeClr val="bg1"/>
                </a:solidFill>
                <a:effectLst/>
                <a:latin typeface="Adobe Garamond Pro" panose="02020502060506020403" pitchFamily="18" charset="0"/>
              </a:rPr>
              <a:t>You shall love your neighbor as yourself</a:t>
            </a:r>
            <a:r>
              <a:rPr lang="en-US" sz="3600" dirty="0" smtClean="0">
                <a:solidFill>
                  <a:schemeClr val="bg1"/>
                </a:solidFill>
                <a:latin typeface="Adobe Garamond Pro" panose="02020502060506020403" pitchFamily="18" charset="0"/>
              </a:rPr>
              <a:t>.” But if you bite          and devour one another, take care that you         are not consumed by one another.</a:t>
            </a:r>
            <a:endParaRPr lang="en-US" sz="3600" b="1" dirty="0" smtClean="0">
              <a:solidFill>
                <a:schemeClr val="bg1"/>
              </a:solidFill>
              <a:latin typeface="Adobe Garamond Pro" panose="02020502060506020403" pitchFamily="18" charset="0"/>
            </a:endParaRPr>
          </a:p>
        </p:txBody>
      </p:sp>
      <p:sp>
        <p:nvSpPr>
          <p:cNvPr id="8" name="TextBox 7"/>
          <p:cNvSpPr txBox="1"/>
          <p:nvPr/>
        </p:nvSpPr>
        <p:spPr>
          <a:xfrm>
            <a:off x="0" y="-71841"/>
            <a:ext cx="9144004" cy="769441"/>
          </a:xfrm>
          <a:prstGeom prst="rect">
            <a:avLst/>
          </a:prstGeom>
          <a:noFill/>
        </p:spPr>
        <p:txBody>
          <a:bodyPr wrap="square" rtlCol="0">
            <a:spAutoFit/>
          </a:bodyPr>
          <a:lstStyle/>
          <a:p>
            <a:r>
              <a:rPr lang="en-US" sz="4400" b="1" dirty="0" smtClean="0">
                <a:solidFill>
                  <a:srgbClr val="D9A84C"/>
                </a:solidFill>
                <a:latin typeface="Cronos Pro" panose="020C0502030403020304" pitchFamily="34" charset="0"/>
              </a:rPr>
              <a:t>SERVE ONE ANOTHER</a:t>
            </a:r>
          </a:p>
        </p:txBody>
      </p:sp>
    </p:spTree>
    <p:extLst>
      <p:ext uri="{BB962C8B-B14F-4D97-AF65-F5344CB8AC3E}">
        <p14:creationId xmlns:p14="http://schemas.microsoft.com/office/powerpoint/2010/main" val="2734858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1754326"/>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James 4:10</a:t>
            </a:r>
          </a:p>
          <a:p>
            <a:pPr algn="ctr"/>
            <a:r>
              <a:rPr lang="en-US" sz="3600" baseline="30000" dirty="0" smtClean="0">
                <a:solidFill>
                  <a:schemeClr val="bg1"/>
                </a:solidFill>
                <a:latin typeface="Adobe Garamond Pro" panose="02020502060506020403" pitchFamily="18" charset="0"/>
              </a:rPr>
              <a:t> </a:t>
            </a:r>
            <a:r>
              <a:rPr lang="en-US" sz="3600" dirty="0" smtClean="0">
                <a:solidFill>
                  <a:schemeClr val="bg1"/>
                </a:solidFill>
                <a:latin typeface="Adobe Garamond Pro" panose="02020502060506020403" pitchFamily="18" charset="0"/>
              </a:rPr>
              <a:t>Humble yourselves in the presence of the Lord, and He will exalt you.</a:t>
            </a:r>
            <a:endParaRPr lang="en-US" sz="3600" b="1" dirty="0" smtClean="0">
              <a:solidFill>
                <a:schemeClr val="bg1"/>
              </a:solidFill>
              <a:latin typeface="Adobe Garamond Pro" panose="02020502060506020403" pitchFamily="18" charset="0"/>
            </a:endParaRPr>
          </a:p>
        </p:txBody>
      </p:sp>
      <p:sp>
        <p:nvSpPr>
          <p:cNvPr id="8" name="TextBox 7"/>
          <p:cNvSpPr txBox="1"/>
          <p:nvPr/>
        </p:nvSpPr>
        <p:spPr>
          <a:xfrm>
            <a:off x="0" y="-71841"/>
            <a:ext cx="9144004" cy="769441"/>
          </a:xfrm>
          <a:prstGeom prst="rect">
            <a:avLst/>
          </a:prstGeom>
          <a:noFill/>
        </p:spPr>
        <p:txBody>
          <a:bodyPr wrap="square" rtlCol="0">
            <a:spAutoFit/>
          </a:bodyPr>
          <a:lstStyle/>
          <a:p>
            <a:r>
              <a:rPr lang="en-US" sz="4400" b="1" dirty="0" smtClean="0">
                <a:solidFill>
                  <a:srgbClr val="D9A84C"/>
                </a:solidFill>
                <a:latin typeface="Cronos Pro" panose="020C0502030403020304" pitchFamily="34" charset="0"/>
              </a:rPr>
              <a:t>SERVE ONE ANOTHER</a:t>
            </a:r>
          </a:p>
        </p:txBody>
      </p:sp>
    </p:spTree>
    <p:extLst>
      <p:ext uri="{BB962C8B-B14F-4D97-AF65-F5344CB8AC3E}">
        <p14:creationId xmlns:p14="http://schemas.microsoft.com/office/powerpoint/2010/main" val="4156161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5078313"/>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Philippians 2:5-8</a:t>
            </a:r>
          </a:p>
          <a:p>
            <a:pPr algn="ctr"/>
            <a:r>
              <a:rPr lang="en-US" sz="3600" baseline="30000" dirty="0" smtClean="0">
                <a:solidFill>
                  <a:schemeClr val="bg1"/>
                </a:solidFill>
                <a:latin typeface="Adobe Garamond Pro" panose="02020502060506020403" pitchFamily="18" charset="0"/>
              </a:rPr>
              <a:t> </a:t>
            </a:r>
            <a:r>
              <a:rPr lang="en-US" sz="3600" dirty="0" smtClean="0">
                <a:solidFill>
                  <a:schemeClr val="bg1"/>
                </a:solidFill>
                <a:latin typeface="Adobe Garamond Pro" panose="02020502060506020403" pitchFamily="18" charset="0"/>
              </a:rPr>
              <a:t>Have this attitude in yourselves which was also in Christ Jesus, who, although He existed in the form of God, did not regard equality with God a thing to be </a:t>
            </a:r>
            <a:r>
              <a:rPr lang="en-US" sz="3600" baseline="30000" dirty="0" smtClean="0">
                <a:solidFill>
                  <a:schemeClr val="bg1"/>
                </a:solidFill>
                <a:latin typeface="Adobe Garamond Pro" panose="02020502060506020403" pitchFamily="18" charset="0"/>
              </a:rPr>
              <a:t>[</a:t>
            </a:r>
            <a:r>
              <a:rPr lang="en-US" sz="3600" dirty="0" smtClean="0">
                <a:solidFill>
                  <a:schemeClr val="bg1"/>
                </a:solidFill>
                <a:latin typeface="Adobe Garamond Pro" panose="02020502060506020403" pitchFamily="18" charset="0"/>
              </a:rPr>
              <a:t>grasped, but emptied Himself, taking the form of a bond-servant, and being made in the likeness of men. Being found in appearance as a man, He humbled Himself by becoming obedient to the point of death, even death on a cross.</a:t>
            </a:r>
            <a:endParaRPr lang="en-US" sz="3600" b="1" dirty="0" smtClean="0">
              <a:solidFill>
                <a:schemeClr val="bg1"/>
              </a:solidFill>
              <a:latin typeface="Adobe Garamond Pro" panose="02020502060506020403" pitchFamily="18" charset="0"/>
            </a:endParaRPr>
          </a:p>
        </p:txBody>
      </p:sp>
      <p:sp>
        <p:nvSpPr>
          <p:cNvPr id="8" name="TextBox 7"/>
          <p:cNvSpPr txBox="1"/>
          <p:nvPr/>
        </p:nvSpPr>
        <p:spPr>
          <a:xfrm>
            <a:off x="0" y="-71841"/>
            <a:ext cx="9144004" cy="769441"/>
          </a:xfrm>
          <a:prstGeom prst="rect">
            <a:avLst/>
          </a:prstGeom>
          <a:noFill/>
        </p:spPr>
        <p:txBody>
          <a:bodyPr wrap="square" rtlCol="0">
            <a:spAutoFit/>
          </a:bodyPr>
          <a:lstStyle/>
          <a:p>
            <a:r>
              <a:rPr lang="en-US" sz="4400" b="1" dirty="0" smtClean="0">
                <a:solidFill>
                  <a:srgbClr val="D9A84C"/>
                </a:solidFill>
                <a:latin typeface="Cronos Pro" panose="020C0502030403020304" pitchFamily="34" charset="0"/>
              </a:rPr>
              <a:t>SERVE ONE ANOTHER</a:t>
            </a:r>
          </a:p>
        </p:txBody>
      </p:sp>
    </p:spTree>
    <p:extLst>
      <p:ext uri="{BB962C8B-B14F-4D97-AF65-F5344CB8AC3E}">
        <p14:creationId xmlns:p14="http://schemas.microsoft.com/office/powerpoint/2010/main" val="500667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2308324"/>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1 Peter 5:5</a:t>
            </a:r>
          </a:p>
          <a:p>
            <a:pPr algn="ctr"/>
            <a:r>
              <a:rPr lang="en-US" sz="3600" baseline="30000" dirty="0" smtClean="0">
                <a:solidFill>
                  <a:schemeClr val="bg1"/>
                </a:solidFill>
                <a:latin typeface="Adobe Garamond Pro" panose="02020502060506020403" pitchFamily="18" charset="0"/>
              </a:rPr>
              <a:t> </a:t>
            </a:r>
            <a:r>
              <a:rPr lang="en-US" sz="3600" dirty="0" smtClean="0">
                <a:solidFill>
                  <a:schemeClr val="bg1"/>
                </a:solidFill>
                <a:latin typeface="Adobe Garamond Pro" panose="02020502060506020403" pitchFamily="18" charset="0"/>
              </a:rPr>
              <a:t>clothe yourselves with humility toward one another, for </a:t>
            </a:r>
            <a:r>
              <a:rPr lang="en-US" sz="3600" cap="small" dirty="0" smtClean="0">
                <a:solidFill>
                  <a:schemeClr val="bg1"/>
                </a:solidFill>
                <a:effectLst/>
                <a:latin typeface="Adobe Garamond Pro" panose="02020502060506020403" pitchFamily="18" charset="0"/>
              </a:rPr>
              <a:t>God is opposed to the proud, but gives grace to the humble</a:t>
            </a:r>
            <a:r>
              <a:rPr lang="en-US" sz="3600" dirty="0" smtClean="0">
                <a:solidFill>
                  <a:schemeClr val="bg1"/>
                </a:solidFill>
                <a:latin typeface="Adobe Garamond Pro" panose="02020502060506020403" pitchFamily="18" charset="0"/>
              </a:rPr>
              <a:t>.</a:t>
            </a:r>
            <a:endParaRPr lang="en-US" sz="3600" b="1" dirty="0" smtClean="0">
              <a:solidFill>
                <a:schemeClr val="bg1"/>
              </a:solidFill>
              <a:latin typeface="Adobe Garamond Pro" panose="02020502060506020403" pitchFamily="18" charset="0"/>
            </a:endParaRPr>
          </a:p>
        </p:txBody>
      </p:sp>
      <p:sp>
        <p:nvSpPr>
          <p:cNvPr id="8" name="TextBox 7"/>
          <p:cNvSpPr txBox="1"/>
          <p:nvPr/>
        </p:nvSpPr>
        <p:spPr>
          <a:xfrm>
            <a:off x="0" y="-71841"/>
            <a:ext cx="9144004" cy="769441"/>
          </a:xfrm>
          <a:prstGeom prst="rect">
            <a:avLst/>
          </a:prstGeom>
          <a:noFill/>
        </p:spPr>
        <p:txBody>
          <a:bodyPr wrap="square" rtlCol="0">
            <a:spAutoFit/>
          </a:bodyPr>
          <a:lstStyle/>
          <a:p>
            <a:r>
              <a:rPr lang="en-US" sz="4400" b="1" dirty="0" smtClean="0">
                <a:solidFill>
                  <a:srgbClr val="D9A84C"/>
                </a:solidFill>
                <a:latin typeface="Cronos Pro" panose="020C0502030403020304" pitchFamily="34" charset="0"/>
              </a:rPr>
              <a:t>SERVE ONE ANOTHER</a:t>
            </a:r>
          </a:p>
        </p:txBody>
      </p:sp>
    </p:spTree>
    <p:extLst>
      <p:ext uri="{BB962C8B-B14F-4D97-AF65-F5344CB8AC3E}">
        <p14:creationId xmlns:p14="http://schemas.microsoft.com/office/powerpoint/2010/main" val="2393803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1754326"/>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Hebrews 10:24</a:t>
            </a:r>
          </a:p>
          <a:p>
            <a:pPr algn="ctr"/>
            <a:r>
              <a:rPr lang="en-US" sz="3600" dirty="0" smtClean="0">
                <a:solidFill>
                  <a:schemeClr val="bg1"/>
                </a:solidFill>
                <a:latin typeface="Adobe Garamond Pro" panose="02020502060506020403" pitchFamily="18" charset="0"/>
              </a:rPr>
              <a:t>let us consider how to stimulate one another        to love and good deeds.</a:t>
            </a:r>
            <a:endParaRPr lang="en-US" sz="3600" b="1" dirty="0" smtClean="0">
              <a:solidFill>
                <a:schemeClr val="bg1"/>
              </a:solidFill>
              <a:latin typeface="Adobe Garamond Pro" panose="02020502060506020403" pitchFamily="18" charset="0"/>
            </a:endParaRPr>
          </a:p>
        </p:txBody>
      </p:sp>
      <p:sp>
        <p:nvSpPr>
          <p:cNvPr id="8" name="TextBox 7"/>
          <p:cNvSpPr txBox="1"/>
          <p:nvPr/>
        </p:nvSpPr>
        <p:spPr>
          <a:xfrm>
            <a:off x="0" y="-71841"/>
            <a:ext cx="9144004" cy="769441"/>
          </a:xfrm>
          <a:prstGeom prst="rect">
            <a:avLst/>
          </a:prstGeom>
          <a:noFill/>
        </p:spPr>
        <p:txBody>
          <a:bodyPr wrap="square" rtlCol="0">
            <a:spAutoFit/>
          </a:bodyPr>
          <a:lstStyle/>
          <a:p>
            <a:r>
              <a:rPr lang="en-US" sz="4400" b="1" dirty="0" smtClean="0">
                <a:solidFill>
                  <a:srgbClr val="D9A84C"/>
                </a:solidFill>
                <a:latin typeface="Cronos Pro" panose="020C0502030403020304" pitchFamily="34" charset="0"/>
              </a:rPr>
              <a:t>SERVE ONE ANOTHER</a:t>
            </a:r>
          </a:p>
        </p:txBody>
      </p:sp>
    </p:spTree>
    <p:extLst>
      <p:ext uri="{BB962C8B-B14F-4D97-AF65-F5344CB8AC3E}">
        <p14:creationId xmlns:p14="http://schemas.microsoft.com/office/powerpoint/2010/main" val="5745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2965"/>
          <a:stretch/>
        </p:blipFill>
        <p:spPr>
          <a:xfrm>
            <a:off x="-1" y="792866"/>
            <a:ext cx="9144000" cy="4626207"/>
          </a:xfrm>
          <a:prstGeom prst="rect">
            <a:avLst/>
          </a:prstGeom>
        </p:spPr>
      </p:pic>
      <p:sp>
        <p:nvSpPr>
          <p:cNvPr id="2" name="TextBox 1"/>
          <p:cNvSpPr txBox="1"/>
          <p:nvPr/>
        </p:nvSpPr>
        <p:spPr>
          <a:xfrm>
            <a:off x="0" y="1307686"/>
            <a:ext cx="6227180" cy="2800767"/>
          </a:xfrm>
          <a:prstGeom prst="rect">
            <a:avLst/>
          </a:prstGeom>
          <a:noFill/>
        </p:spPr>
        <p:txBody>
          <a:bodyPr wrap="square" rtlCol="0">
            <a:spAutoFit/>
          </a:bodyPr>
          <a:lstStyle/>
          <a:p>
            <a:pPr algn="ctr"/>
            <a:r>
              <a:rPr lang="en-US" sz="8800" b="1" dirty="0" smtClean="0">
                <a:solidFill>
                  <a:srgbClr val="D9A84C"/>
                </a:solidFill>
                <a:latin typeface="Cronos Pro" panose="020C0502030403020304" pitchFamily="34" charset="0"/>
              </a:rPr>
              <a:t>ONE ANOTHER</a:t>
            </a:r>
          </a:p>
        </p:txBody>
      </p:sp>
      <p:cxnSp>
        <p:nvCxnSpPr>
          <p:cNvPr id="6" name="Straight Connector 5"/>
          <p:cNvCxnSpPr/>
          <p:nvPr/>
        </p:nvCxnSpPr>
        <p:spPr>
          <a:xfrm>
            <a:off x="-1" y="792866"/>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426790"/>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029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1754326"/>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Romans 15:7</a:t>
            </a:r>
          </a:p>
          <a:p>
            <a:pPr algn="ctr"/>
            <a:r>
              <a:rPr lang="en-US" sz="3600" dirty="0" smtClean="0">
                <a:solidFill>
                  <a:schemeClr val="bg1"/>
                </a:solidFill>
                <a:latin typeface="Adobe Garamond Pro" panose="02020502060506020403" pitchFamily="18" charset="0"/>
              </a:rPr>
              <a:t>Therefore, accept one another, just as Christ          also accepted us to the glory of God.</a:t>
            </a:r>
            <a:endParaRPr lang="en-US" sz="3600" b="1" dirty="0" smtClean="0">
              <a:solidFill>
                <a:schemeClr val="bg1"/>
              </a:solidFill>
              <a:latin typeface="Adobe Garamond Pro" panose="02020502060506020403" pitchFamily="18" charset="0"/>
            </a:endParaRPr>
          </a:p>
        </p:txBody>
      </p:sp>
      <p:sp>
        <p:nvSpPr>
          <p:cNvPr id="8" name="TextBox 7"/>
          <p:cNvSpPr txBox="1"/>
          <p:nvPr/>
        </p:nvSpPr>
        <p:spPr>
          <a:xfrm>
            <a:off x="0" y="-71841"/>
            <a:ext cx="9144004" cy="723275"/>
          </a:xfrm>
          <a:prstGeom prst="rect">
            <a:avLst/>
          </a:prstGeom>
          <a:noFill/>
        </p:spPr>
        <p:txBody>
          <a:bodyPr wrap="square" rtlCol="0">
            <a:spAutoFit/>
          </a:bodyPr>
          <a:lstStyle/>
          <a:p>
            <a:r>
              <a:rPr lang="en-US" sz="4100" b="1" dirty="0" smtClean="0">
                <a:solidFill>
                  <a:srgbClr val="D9A84C"/>
                </a:solidFill>
                <a:latin typeface="Cronos Pro" panose="020C0502030403020304" pitchFamily="34" charset="0"/>
              </a:rPr>
              <a:t>LIVE IN HARMONY WITH ONE ANOTHER</a:t>
            </a:r>
          </a:p>
        </p:txBody>
      </p:sp>
    </p:spTree>
    <p:extLst>
      <p:ext uri="{BB962C8B-B14F-4D97-AF65-F5344CB8AC3E}">
        <p14:creationId xmlns:p14="http://schemas.microsoft.com/office/powerpoint/2010/main" val="1822660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2308324"/>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Romans 12:16</a:t>
            </a:r>
          </a:p>
          <a:p>
            <a:pPr algn="ctr"/>
            <a:r>
              <a:rPr lang="en-US" sz="3600" dirty="0" smtClean="0">
                <a:solidFill>
                  <a:schemeClr val="bg1"/>
                </a:solidFill>
                <a:latin typeface="Adobe Garamond Pro" panose="02020502060506020403" pitchFamily="18" charset="0"/>
              </a:rPr>
              <a:t>Be of the same mind toward one another; do not be haughty in mind, but associate with the lowly. Do not be wise in your own estimation.</a:t>
            </a:r>
            <a:endParaRPr lang="en-US" sz="3600" b="1" dirty="0" smtClean="0">
              <a:solidFill>
                <a:schemeClr val="bg1"/>
              </a:solidFill>
              <a:latin typeface="Adobe Garamond Pro" panose="02020502060506020403" pitchFamily="18" charset="0"/>
            </a:endParaRPr>
          </a:p>
        </p:txBody>
      </p:sp>
      <p:sp>
        <p:nvSpPr>
          <p:cNvPr id="8" name="TextBox 7"/>
          <p:cNvSpPr txBox="1"/>
          <p:nvPr/>
        </p:nvSpPr>
        <p:spPr>
          <a:xfrm>
            <a:off x="0" y="-71841"/>
            <a:ext cx="9144004" cy="723275"/>
          </a:xfrm>
          <a:prstGeom prst="rect">
            <a:avLst/>
          </a:prstGeom>
          <a:noFill/>
        </p:spPr>
        <p:txBody>
          <a:bodyPr wrap="square" rtlCol="0">
            <a:spAutoFit/>
          </a:bodyPr>
          <a:lstStyle/>
          <a:p>
            <a:r>
              <a:rPr lang="en-US" sz="4100" b="1" dirty="0" smtClean="0">
                <a:solidFill>
                  <a:srgbClr val="D9A84C"/>
                </a:solidFill>
                <a:latin typeface="Cronos Pro" panose="020C0502030403020304" pitchFamily="34" charset="0"/>
              </a:rPr>
              <a:t>LIVE IN HARMONY WITH ONE ANOTHER</a:t>
            </a:r>
          </a:p>
        </p:txBody>
      </p:sp>
    </p:spTree>
    <p:extLst>
      <p:ext uri="{BB962C8B-B14F-4D97-AF65-F5344CB8AC3E}">
        <p14:creationId xmlns:p14="http://schemas.microsoft.com/office/powerpoint/2010/main" val="339333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1200329"/>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1 Thessalonians 5:13</a:t>
            </a:r>
          </a:p>
          <a:p>
            <a:pPr algn="ctr"/>
            <a:r>
              <a:rPr lang="en-US" sz="3600" dirty="0" smtClean="0">
                <a:solidFill>
                  <a:schemeClr val="bg1"/>
                </a:solidFill>
                <a:latin typeface="Adobe Garamond Pro" panose="02020502060506020403" pitchFamily="18" charset="0"/>
              </a:rPr>
              <a:t>Live in peace with one another.</a:t>
            </a:r>
            <a:endParaRPr lang="en-US" sz="3600" b="1" dirty="0" smtClean="0">
              <a:solidFill>
                <a:schemeClr val="bg1"/>
              </a:solidFill>
              <a:latin typeface="Adobe Garamond Pro" panose="02020502060506020403" pitchFamily="18" charset="0"/>
            </a:endParaRPr>
          </a:p>
        </p:txBody>
      </p:sp>
      <p:sp>
        <p:nvSpPr>
          <p:cNvPr id="8" name="TextBox 7"/>
          <p:cNvSpPr txBox="1"/>
          <p:nvPr/>
        </p:nvSpPr>
        <p:spPr>
          <a:xfrm>
            <a:off x="0" y="-71841"/>
            <a:ext cx="9144004" cy="723275"/>
          </a:xfrm>
          <a:prstGeom prst="rect">
            <a:avLst/>
          </a:prstGeom>
          <a:noFill/>
        </p:spPr>
        <p:txBody>
          <a:bodyPr wrap="square" rtlCol="0">
            <a:spAutoFit/>
          </a:bodyPr>
          <a:lstStyle/>
          <a:p>
            <a:r>
              <a:rPr lang="en-US" sz="4100" b="1" dirty="0" smtClean="0">
                <a:solidFill>
                  <a:srgbClr val="D9A84C"/>
                </a:solidFill>
                <a:latin typeface="Cronos Pro" panose="020C0502030403020304" pitchFamily="34" charset="0"/>
              </a:rPr>
              <a:t>LIVE IN HARMONY WITH ONE ANOTHER</a:t>
            </a:r>
          </a:p>
        </p:txBody>
      </p:sp>
    </p:spTree>
    <p:extLst>
      <p:ext uri="{BB962C8B-B14F-4D97-AF65-F5344CB8AC3E}">
        <p14:creationId xmlns:p14="http://schemas.microsoft.com/office/powerpoint/2010/main" val="4047706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1754326"/>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Romans 12:18</a:t>
            </a:r>
          </a:p>
          <a:p>
            <a:pPr algn="ctr"/>
            <a:r>
              <a:rPr lang="en-US" sz="3600" dirty="0" smtClean="0">
                <a:solidFill>
                  <a:schemeClr val="bg1"/>
                </a:solidFill>
                <a:latin typeface="Adobe Garamond Pro" panose="02020502060506020403" pitchFamily="18" charset="0"/>
              </a:rPr>
              <a:t>If possible, so far as it depends on you,                be at peace with all men.</a:t>
            </a:r>
          </a:p>
        </p:txBody>
      </p:sp>
      <p:sp>
        <p:nvSpPr>
          <p:cNvPr id="8" name="TextBox 7"/>
          <p:cNvSpPr txBox="1"/>
          <p:nvPr/>
        </p:nvSpPr>
        <p:spPr>
          <a:xfrm>
            <a:off x="0" y="-71841"/>
            <a:ext cx="9144004" cy="723275"/>
          </a:xfrm>
          <a:prstGeom prst="rect">
            <a:avLst/>
          </a:prstGeom>
          <a:noFill/>
        </p:spPr>
        <p:txBody>
          <a:bodyPr wrap="square" rtlCol="0">
            <a:spAutoFit/>
          </a:bodyPr>
          <a:lstStyle/>
          <a:p>
            <a:r>
              <a:rPr lang="en-US" sz="4100" b="1" dirty="0" smtClean="0">
                <a:solidFill>
                  <a:srgbClr val="D9A84C"/>
                </a:solidFill>
                <a:latin typeface="Cronos Pro" panose="020C0502030403020304" pitchFamily="34" charset="0"/>
              </a:rPr>
              <a:t>LIVE IN HARMONY WITH ONE ANOTHER</a:t>
            </a:r>
          </a:p>
        </p:txBody>
      </p:sp>
    </p:spTree>
    <p:extLst>
      <p:ext uri="{BB962C8B-B14F-4D97-AF65-F5344CB8AC3E}">
        <p14:creationId xmlns:p14="http://schemas.microsoft.com/office/powerpoint/2010/main" val="10356696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1754326"/>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Colossians 3:9</a:t>
            </a:r>
          </a:p>
          <a:p>
            <a:pPr algn="ctr"/>
            <a:r>
              <a:rPr lang="en-US" sz="3600" dirty="0" smtClean="0">
                <a:solidFill>
                  <a:schemeClr val="bg1"/>
                </a:solidFill>
                <a:latin typeface="Adobe Garamond Pro" panose="02020502060506020403" pitchFamily="18" charset="0"/>
              </a:rPr>
              <a:t>Do not lie to one another, since you                   laid aside the old self with its evil practices.</a:t>
            </a:r>
          </a:p>
        </p:txBody>
      </p:sp>
      <p:sp>
        <p:nvSpPr>
          <p:cNvPr id="8" name="TextBox 7"/>
          <p:cNvSpPr txBox="1"/>
          <p:nvPr/>
        </p:nvSpPr>
        <p:spPr>
          <a:xfrm>
            <a:off x="0" y="-71841"/>
            <a:ext cx="9144004" cy="723275"/>
          </a:xfrm>
          <a:prstGeom prst="rect">
            <a:avLst/>
          </a:prstGeom>
          <a:noFill/>
        </p:spPr>
        <p:txBody>
          <a:bodyPr wrap="square" rtlCol="0">
            <a:spAutoFit/>
          </a:bodyPr>
          <a:lstStyle/>
          <a:p>
            <a:r>
              <a:rPr lang="en-US" sz="4100" b="1" dirty="0" smtClean="0">
                <a:solidFill>
                  <a:srgbClr val="D9A84C"/>
                </a:solidFill>
                <a:latin typeface="Cronos Pro" panose="020C0502030403020304" pitchFamily="34" charset="0"/>
              </a:rPr>
              <a:t>LIVE IN HARMONY WITH ONE ANOTHER</a:t>
            </a:r>
          </a:p>
        </p:txBody>
      </p:sp>
    </p:spTree>
    <p:extLst>
      <p:ext uri="{BB962C8B-B14F-4D97-AF65-F5344CB8AC3E}">
        <p14:creationId xmlns:p14="http://schemas.microsoft.com/office/powerpoint/2010/main" val="2631441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3416320"/>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James 4:11</a:t>
            </a:r>
          </a:p>
          <a:p>
            <a:pPr algn="ctr"/>
            <a:r>
              <a:rPr lang="en-US" sz="3600" dirty="0" smtClean="0">
                <a:solidFill>
                  <a:schemeClr val="bg1"/>
                </a:solidFill>
                <a:latin typeface="Adobe Garamond Pro" panose="02020502060506020403" pitchFamily="18" charset="0"/>
              </a:rPr>
              <a:t>Do not speak against one another, brethren.       He who speaks against a brother or judges his brother, speaks against the law and judges the law; but if you judge the law, you are not a doer of the law but a judge of it.</a:t>
            </a:r>
          </a:p>
        </p:txBody>
      </p:sp>
      <p:sp>
        <p:nvSpPr>
          <p:cNvPr id="8" name="TextBox 7"/>
          <p:cNvSpPr txBox="1"/>
          <p:nvPr/>
        </p:nvSpPr>
        <p:spPr>
          <a:xfrm>
            <a:off x="0" y="-71841"/>
            <a:ext cx="9144004" cy="723275"/>
          </a:xfrm>
          <a:prstGeom prst="rect">
            <a:avLst/>
          </a:prstGeom>
          <a:noFill/>
        </p:spPr>
        <p:txBody>
          <a:bodyPr wrap="square" rtlCol="0">
            <a:spAutoFit/>
          </a:bodyPr>
          <a:lstStyle/>
          <a:p>
            <a:r>
              <a:rPr lang="en-US" sz="4100" b="1" dirty="0" smtClean="0">
                <a:solidFill>
                  <a:srgbClr val="D9A84C"/>
                </a:solidFill>
                <a:latin typeface="Cronos Pro" panose="020C0502030403020304" pitchFamily="34" charset="0"/>
              </a:rPr>
              <a:t>LIVE IN HARMONY WITH ONE ANOTHER</a:t>
            </a:r>
          </a:p>
        </p:txBody>
      </p:sp>
    </p:spTree>
    <p:extLst>
      <p:ext uri="{BB962C8B-B14F-4D97-AF65-F5344CB8AC3E}">
        <p14:creationId xmlns:p14="http://schemas.microsoft.com/office/powerpoint/2010/main" val="32803830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2965"/>
          <a:stretch/>
        </p:blipFill>
        <p:spPr>
          <a:xfrm>
            <a:off x="-1" y="792866"/>
            <a:ext cx="9144000" cy="4626207"/>
          </a:xfrm>
          <a:prstGeom prst="rect">
            <a:avLst/>
          </a:prstGeom>
        </p:spPr>
      </p:pic>
      <p:cxnSp>
        <p:nvCxnSpPr>
          <p:cNvPr id="6" name="Straight Connector 5"/>
          <p:cNvCxnSpPr/>
          <p:nvPr/>
        </p:nvCxnSpPr>
        <p:spPr>
          <a:xfrm>
            <a:off x="-1" y="792866"/>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426790"/>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71841"/>
            <a:ext cx="9144004" cy="723275"/>
          </a:xfrm>
          <a:prstGeom prst="rect">
            <a:avLst/>
          </a:prstGeom>
          <a:noFill/>
        </p:spPr>
        <p:txBody>
          <a:bodyPr wrap="square" rtlCol="0">
            <a:spAutoFit/>
          </a:bodyPr>
          <a:lstStyle/>
          <a:p>
            <a:r>
              <a:rPr lang="en-US" sz="4100" b="1" dirty="0" smtClean="0">
                <a:solidFill>
                  <a:srgbClr val="D9A84C"/>
                </a:solidFill>
                <a:latin typeface="Cronos Pro" panose="020C0502030403020304" pitchFamily="34" charset="0"/>
              </a:rPr>
              <a:t>MEMBERS OF ONE ANOTHER</a:t>
            </a:r>
          </a:p>
        </p:txBody>
      </p:sp>
    </p:spTree>
    <p:extLst>
      <p:ext uri="{BB962C8B-B14F-4D97-AF65-F5344CB8AC3E}">
        <p14:creationId xmlns:p14="http://schemas.microsoft.com/office/powerpoint/2010/main" val="3502202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2965"/>
          <a:stretch/>
        </p:blipFill>
        <p:spPr>
          <a:xfrm>
            <a:off x="-1" y="792866"/>
            <a:ext cx="9144000" cy="4626207"/>
          </a:xfrm>
          <a:prstGeom prst="rect">
            <a:avLst/>
          </a:prstGeom>
        </p:spPr>
      </p:pic>
      <p:sp>
        <p:nvSpPr>
          <p:cNvPr id="2" name="TextBox 1"/>
          <p:cNvSpPr txBox="1"/>
          <p:nvPr/>
        </p:nvSpPr>
        <p:spPr>
          <a:xfrm>
            <a:off x="-1" y="800584"/>
            <a:ext cx="5928461" cy="4524315"/>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Romans 12:5</a:t>
            </a:r>
          </a:p>
          <a:p>
            <a:pPr algn="ctr"/>
            <a:r>
              <a:rPr lang="en-US" sz="3600" dirty="0" smtClean="0">
                <a:solidFill>
                  <a:schemeClr val="bg1"/>
                </a:solidFill>
                <a:latin typeface="Adobe Garamond Pro" panose="02020502060506020403" pitchFamily="18" charset="0"/>
              </a:rPr>
              <a:t>we, who are many, are one body in Christ, and individually members one of another.</a:t>
            </a:r>
            <a:endParaRPr lang="en-US" sz="3600" b="1" dirty="0">
              <a:solidFill>
                <a:schemeClr val="bg1"/>
              </a:solidFill>
              <a:latin typeface="Adobe Garamond Pro" panose="02020502060506020403" pitchFamily="18" charset="0"/>
            </a:endParaRPr>
          </a:p>
          <a:p>
            <a:pPr algn="ctr"/>
            <a:endParaRPr lang="en-US" sz="3600" b="1" dirty="0" smtClean="0">
              <a:solidFill>
                <a:schemeClr val="bg1"/>
              </a:solidFill>
              <a:latin typeface="Adobe Garamond Pro" panose="02020502060506020403" pitchFamily="18" charset="0"/>
            </a:endParaRPr>
          </a:p>
          <a:p>
            <a:pPr algn="ctr"/>
            <a:r>
              <a:rPr lang="en-US" sz="3600" dirty="0" smtClean="0">
                <a:solidFill>
                  <a:srgbClr val="D9A84C"/>
                </a:solidFill>
                <a:latin typeface="Adobe Garamond Pro" panose="02020502060506020403" pitchFamily="18" charset="0"/>
              </a:rPr>
              <a:t>Romans 3:24; Galatians 3:27 </a:t>
            </a:r>
            <a:r>
              <a:rPr lang="en-US" sz="3600" dirty="0" smtClean="0">
                <a:solidFill>
                  <a:schemeClr val="bg1"/>
                </a:solidFill>
                <a:latin typeface="Adobe Garamond Pro" panose="02020502060506020403" pitchFamily="18" charset="0"/>
              </a:rPr>
              <a:t>Justified in Christ</a:t>
            </a:r>
          </a:p>
          <a:p>
            <a:pPr algn="ctr"/>
            <a:endParaRPr lang="en-US" sz="3600" b="1" dirty="0">
              <a:solidFill>
                <a:schemeClr val="bg1"/>
              </a:solidFill>
              <a:latin typeface="Adobe Garamond Pro" panose="02020502060506020403" pitchFamily="18" charset="0"/>
            </a:endParaRPr>
          </a:p>
        </p:txBody>
      </p:sp>
      <p:cxnSp>
        <p:nvCxnSpPr>
          <p:cNvPr id="6" name="Straight Connector 5"/>
          <p:cNvCxnSpPr/>
          <p:nvPr/>
        </p:nvCxnSpPr>
        <p:spPr>
          <a:xfrm>
            <a:off x="-1" y="792866"/>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426790"/>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71841"/>
            <a:ext cx="9144004" cy="723275"/>
          </a:xfrm>
          <a:prstGeom prst="rect">
            <a:avLst/>
          </a:prstGeom>
          <a:noFill/>
        </p:spPr>
        <p:txBody>
          <a:bodyPr wrap="square" rtlCol="0">
            <a:spAutoFit/>
          </a:bodyPr>
          <a:lstStyle/>
          <a:p>
            <a:r>
              <a:rPr lang="en-US" sz="4100" b="1" dirty="0" smtClean="0">
                <a:solidFill>
                  <a:srgbClr val="D9A84C"/>
                </a:solidFill>
                <a:latin typeface="Cronos Pro" panose="020C0502030403020304" pitchFamily="34" charset="0"/>
              </a:rPr>
              <a:t>MEMBERS OF ONE ANOTHER</a:t>
            </a:r>
          </a:p>
        </p:txBody>
      </p:sp>
    </p:spTree>
    <p:extLst>
      <p:ext uri="{BB962C8B-B14F-4D97-AF65-F5344CB8AC3E}">
        <p14:creationId xmlns:p14="http://schemas.microsoft.com/office/powerpoint/2010/main" val="3705123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2965"/>
          <a:stretch/>
        </p:blipFill>
        <p:spPr>
          <a:xfrm>
            <a:off x="-1" y="792866"/>
            <a:ext cx="9144000" cy="4626207"/>
          </a:xfrm>
          <a:prstGeom prst="rect">
            <a:avLst/>
          </a:prstGeom>
        </p:spPr>
      </p:pic>
      <p:sp>
        <p:nvSpPr>
          <p:cNvPr id="2" name="TextBox 1"/>
          <p:cNvSpPr txBox="1"/>
          <p:nvPr/>
        </p:nvSpPr>
        <p:spPr>
          <a:xfrm>
            <a:off x="-1" y="800584"/>
            <a:ext cx="5928461" cy="2862322"/>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Romans 6:23</a:t>
            </a:r>
          </a:p>
          <a:p>
            <a:pPr algn="ctr"/>
            <a:r>
              <a:rPr lang="en-US" sz="3600" dirty="0" smtClean="0">
                <a:solidFill>
                  <a:schemeClr val="bg1"/>
                </a:solidFill>
                <a:latin typeface="Adobe Garamond Pro" panose="02020502060506020403" pitchFamily="18" charset="0"/>
              </a:rPr>
              <a:t>For the wages of sin is death, but the free gift of God is eternal life in Christ Jesus our Lord.</a:t>
            </a:r>
            <a:endParaRPr lang="en-US" sz="3600" b="1" dirty="0" smtClean="0">
              <a:solidFill>
                <a:schemeClr val="bg1"/>
              </a:solidFill>
              <a:latin typeface="Adobe Garamond Pro" panose="02020502060506020403" pitchFamily="18" charset="0"/>
            </a:endParaRPr>
          </a:p>
        </p:txBody>
      </p:sp>
      <p:cxnSp>
        <p:nvCxnSpPr>
          <p:cNvPr id="6" name="Straight Connector 5"/>
          <p:cNvCxnSpPr/>
          <p:nvPr/>
        </p:nvCxnSpPr>
        <p:spPr>
          <a:xfrm>
            <a:off x="-1" y="792866"/>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426790"/>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71841"/>
            <a:ext cx="9144004" cy="723275"/>
          </a:xfrm>
          <a:prstGeom prst="rect">
            <a:avLst/>
          </a:prstGeom>
          <a:noFill/>
        </p:spPr>
        <p:txBody>
          <a:bodyPr wrap="square" rtlCol="0">
            <a:spAutoFit/>
          </a:bodyPr>
          <a:lstStyle/>
          <a:p>
            <a:r>
              <a:rPr lang="en-US" sz="4100" b="1" dirty="0" smtClean="0">
                <a:solidFill>
                  <a:srgbClr val="D9A84C"/>
                </a:solidFill>
                <a:latin typeface="Cronos Pro" panose="020C0502030403020304" pitchFamily="34" charset="0"/>
              </a:rPr>
              <a:t>MEMBERS OF ONE ANOTHER</a:t>
            </a:r>
          </a:p>
        </p:txBody>
      </p:sp>
    </p:spTree>
    <p:extLst>
      <p:ext uri="{BB962C8B-B14F-4D97-AF65-F5344CB8AC3E}">
        <p14:creationId xmlns:p14="http://schemas.microsoft.com/office/powerpoint/2010/main" val="3846052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2965"/>
          <a:stretch/>
        </p:blipFill>
        <p:spPr>
          <a:xfrm>
            <a:off x="-1" y="792866"/>
            <a:ext cx="9144000" cy="4626207"/>
          </a:xfrm>
          <a:prstGeom prst="rect">
            <a:avLst/>
          </a:prstGeom>
        </p:spPr>
      </p:pic>
      <p:sp>
        <p:nvSpPr>
          <p:cNvPr id="2" name="TextBox 1"/>
          <p:cNvSpPr txBox="1"/>
          <p:nvPr/>
        </p:nvSpPr>
        <p:spPr>
          <a:xfrm>
            <a:off x="-1" y="800584"/>
            <a:ext cx="5928461" cy="1754326"/>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Romans 8:1</a:t>
            </a:r>
          </a:p>
          <a:p>
            <a:pPr algn="ctr"/>
            <a:r>
              <a:rPr lang="en-US" sz="3600" dirty="0" smtClean="0">
                <a:solidFill>
                  <a:schemeClr val="bg1"/>
                </a:solidFill>
                <a:latin typeface="Adobe Garamond Pro" panose="02020502060506020403" pitchFamily="18" charset="0"/>
              </a:rPr>
              <a:t>there is now no condemnation for those who are in Christ Jesus</a:t>
            </a:r>
            <a:endParaRPr lang="en-US" sz="3600" b="1" dirty="0" smtClean="0">
              <a:solidFill>
                <a:schemeClr val="bg1"/>
              </a:solidFill>
              <a:latin typeface="Adobe Garamond Pro" panose="02020502060506020403" pitchFamily="18" charset="0"/>
            </a:endParaRPr>
          </a:p>
        </p:txBody>
      </p:sp>
      <p:cxnSp>
        <p:nvCxnSpPr>
          <p:cNvPr id="6" name="Straight Connector 5"/>
          <p:cNvCxnSpPr/>
          <p:nvPr/>
        </p:nvCxnSpPr>
        <p:spPr>
          <a:xfrm>
            <a:off x="-1" y="792866"/>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426790"/>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71841"/>
            <a:ext cx="9144004" cy="723275"/>
          </a:xfrm>
          <a:prstGeom prst="rect">
            <a:avLst/>
          </a:prstGeom>
          <a:noFill/>
        </p:spPr>
        <p:txBody>
          <a:bodyPr wrap="square" rtlCol="0">
            <a:spAutoFit/>
          </a:bodyPr>
          <a:lstStyle/>
          <a:p>
            <a:r>
              <a:rPr lang="en-US" sz="4100" b="1" dirty="0" smtClean="0">
                <a:solidFill>
                  <a:srgbClr val="D9A84C"/>
                </a:solidFill>
                <a:latin typeface="Cronos Pro" panose="020C0502030403020304" pitchFamily="34" charset="0"/>
              </a:rPr>
              <a:t>MEMBERS OF ONE ANOTHER</a:t>
            </a:r>
          </a:p>
        </p:txBody>
      </p:sp>
    </p:spTree>
    <p:extLst>
      <p:ext uri="{BB962C8B-B14F-4D97-AF65-F5344CB8AC3E}">
        <p14:creationId xmlns:p14="http://schemas.microsoft.com/office/powerpoint/2010/main" val="2589403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3416320"/>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John 13:34-35</a:t>
            </a:r>
          </a:p>
          <a:p>
            <a:pPr algn="ctr"/>
            <a:r>
              <a:rPr lang="en-US" sz="3600" baseline="30000" dirty="0" smtClean="0">
                <a:solidFill>
                  <a:schemeClr val="bg1"/>
                </a:solidFill>
                <a:latin typeface="Adobe Garamond Pro" panose="02020502060506020403" pitchFamily="18" charset="0"/>
              </a:rPr>
              <a:t> </a:t>
            </a:r>
            <a:r>
              <a:rPr lang="en-US" sz="3600" dirty="0" smtClean="0">
                <a:solidFill>
                  <a:schemeClr val="bg1"/>
                </a:solidFill>
                <a:latin typeface="Adobe Garamond Pro" panose="02020502060506020403" pitchFamily="18" charset="0"/>
              </a:rPr>
              <a:t>A new commandment I give to you, </a:t>
            </a:r>
          </a:p>
          <a:p>
            <a:pPr algn="ctr"/>
            <a:r>
              <a:rPr lang="en-US" sz="3600" dirty="0" smtClean="0">
                <a:solidFill>
                  <a:schemeClr val="bg1"/>
                </a:solidFill>
                <a:latin typeface="Adobe Garamond Pro" panose="02020502060506020403" pitchFamily="18" charset="0"/>
              </a:rPr>
              <a:t>that you love one another, even as I have loved you, that you also love one another. By this all men will know that you are My disciples, </a:t>
            </a:r>
          </a:p>
          <a:p>
            <a:pPr algn="ctr"/>
            <a:r>
              <a:rPr lang="en-US" sz="3600" dirty="0" smtClean="0">
                <a:solidFill>
                  <a:schemeClr val="bg1"/>
                </a:solidFill>
                <a:latin typeface="Adobe Garamond Pro" panose="02020502060506020403" pitchFamily="18" charset="0"/>
              </a:rPr>
              <a:t>if you have love for one another.</a:t>
            </a:r>
            <a:endParaRPr lang="en-US" sz="3600" b="1" dirty="0" smtClean="0">
              <a:solidFill>
                <a:schemeClr val="bg1"/>
              </a:solidFill>
              <a:latin typeface="Adobe Garamond Pro" panose="02020502060506020403" pitchFamily="18" charset="0"/>
            </a:endParaRPr>
          </a:p>
        </p:txBody>
      </p:sp>
      <p:sp>
        <p:nvSpPr>
          <p:cNvPr id="8" name="TextBox 7"/>
          <p:cNvSpPr txBox="1"/>
          <p:nvPr/>
        </p:nvSpPr>
        <p:spPr>
          <a:xfrm>
            <a:off x="0" y="-71841"/>
            <a:ext cx="9144004" cy="769441"/>
          </a:xfrm>
          <a:prstGeom prst="rect">
            <a:avLst/>
          </a:prstGeom>
          <a:noFill/>
        </p:spPr>
        <p:txBody>
          <a:bodyPr wrap="square" rtlCol="0">
            <a:spAutoFit/>
          </a:bodyPr>
          <a:lstStyle/>
          <a:p>
            <a:r>
              <a:rPr lang="en-US" sz="4400" b="1" dirty="0" smtClean="0">
                <a:solidFill>
                  <a:srgbClr val="D9A84C"/>
                </a:solidFill>
                <a:latin typeface="Cronos Pro" panose="020C0502030403020304" pitchFamily="34" charset="0"/>
              </a:rPr>
              <a:t>LOVE ONE ANOTHER</a:t>
            </a:r>
          </a:p>
        </p:txBody>
      </p:sp>
    </p:spTree>
    <p:extLst>
      <p:ext uri="{BB962C8B-B14F-4D97-AF65-F5344CB8AC3E}">
        <p14:creationId xmlns:p14="http://schemas.microsoft.com/office/powerpoint/2010/main" val="2652550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2965"/>
          <a:stretch/>
        </p:blipFill>
        <p:spPr>
          <a:xfrm>
            <a:off x="-1" y="792866"/>
            <a:ext cx="9144000" cy="4626207"/>
          </a:xfrm>
          <a:prstGeom prst="rect">
            <a:avLst/>
          </a:prstGeom>
        </p:spPr>
      </p:pic>
      <p:sp>
        <p:nvSpPr>
          <p:cNvPr id="2" name="TextBox 1"/>
          <p:cNvSpPr txBox="1"/>
          <p:nvPr/>
        </p:nvSpPr>
        <p:spPr>
          <a:xfrm>
            <a:off x="-1" y="800584"/>
            <a:ext cx="5928461" cy="2862322"/>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Romans 8:39</a:t>
            </a:r>
          </a:p>
          <a:p>
            <a:pPr algn="ctr"/>
            <a:r>
              <a:rPr lang="en-US" sz="3600" dirty="0" smtClean="0">
                <a:solidFill>
                  <a:schemeClr val="bg1"/>
                </a:solidFill>
                <a:latin typeface="Adobe Garamond Pro" panose="02020502060506020403" pitchFamily="18" charset="0"/>
              </a:rPr>
              <a:t>Nothing “will be able                to separate us from                      the love of God, which is in Christ Jesus our Lord”</a:t>
            </a:r>
            <a:endParaRPr lang="en-US" sz="3600" b="1" dirty="0" smtClean="0">
              <a:solidFill>
                <a:schemeClr val="bg1"/>
              </a:solidFill>
              <a:latin typeface="Adobe Garamond Pro" panose="02020502060506020403" pitchFamily="18" charset="0"/>
            </a:endParaRPr>
          </a:p>
        </p:txBody>
      </p:sp>
      <p:cxnSp>
        <p:nvCxnSpPr>
          <p:cNvPr id="6" name="Straight Connector 5"/>
          <p:cNvCxnSpPr/>
          <p:nvPr/>
        </p:nvCxnSpPr>
        <p:spPr>
          <a:xfrm>
            <a:off x="-1" y="792866"/>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426790"/>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71841"/>
            <a:ext cx="9144004" cy="723275"/>
          </a:xfrm>
          <a:prstGeom prst="rect">
            <a:avLst/>
          </a:prstGeom>
          <a:noFill/>
        </p:spPr>
        <p:txBody>
          <a:bodyPr wrap="square" rtlCol="0">
            <a:spAutoFit/>
          </a:bodyPr>
          <a:lstStyle/>
          <a:p>
            <a:r>
              <a:rPr lang="en-US" sz="4100" b="1" dirty="0" smtClean="0">
                <a:solidFill>
                  <a:srgbClr val="D9A84C"/>
                </a:solidFill>
                <a:latin typeface="Cronos Pro" panose="020C0502030403020304" pitchFamily="34" charset="0"/>
              </a:rPr>
              <a:t>MEMBERS OF ONE ANOTHER</a:t>
            </a:r>
          </a:p>
        </p:txBody>
      </p:sp>
    </p:spTree>
    <p:extLst>
      <p:ext uri="{BB962C8B-B14F-4D97-AF65-F5344CB8AC3E}">
        <p14:creationId xmlns:p14="http://schemas.microsoft.com/office/powerpoint/2010/main" val="301239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2965"/>
          <a:stretch/>
        </p:blipFill>
        <p:spPr>
          <a:xfrm>
            <a:off x="-1" y="792866"/>
            <a:ext cx="9144000" cy="4626207"/>
          </a:xfrm>
          <a:prstGeom prst="rect">
            <a:avLst/>
          </a:prstGeom>
        </p:spPr>
      </p:pic>
      <p:sp>
        <p:nvSpPr>
          <p:cNvPr id="2" name="TextBox 1"/>
          <p:cNvSpPr txBox="1"/>
          <p:nvPr/>
        </p:nvSpPr>
        <p:spPr>
          <a:xfrm>
            <a:off x="-1" y="800584"/>
            <a:ext cx="5928461" cy="2862322"/>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2 Corinthians 5:17</a:t>
            </a:r>
          </a:p>
          <a:p>
            <a:pPr algn="ctr"/>
            <a:r>
              <a:rPr lang="en-US" sz="3600" dirty="0" smtClean="0">
                <a:solidFill>
                  <a:schemeClr val="bg1"/>
                </a:solidFill>
                <a:latin typeface="Adobe Garamond Pro" panose="02020502060506020403" pitchFamily="18" charset="0"/>
              </a:rPr>
              <a:t>if anyone is in Christ,                   he is a new creature;                         the old things passed away; behold, new things have come.</a:t>
            </a:r>
            <a:endParaRPr lang="en-US" sz="3600" b="1" dirty="0" smtClean="0">
              <a:solidFill>
                <a:schemeClr val="bg1"/>
              </a:solidFill>
              <a:latin typeface="Adobe Garamond Pro" panose="02020502060506020403" pitchFamily="18" charset="0"/>
            </a:endParaRPr>
          </a:p>
        </p:txBody>
      </p:sp>
      <p:cxnSp>
        <p:nvCxnSpPr>
          <p:cNvPr id="6" name="Straight Connector 5"/>
          <p:cNvCxnSpPr/>
          <p:nvPr/>
        </p:nvCxnSpPr>
        <p:spPr>
          <a:xfrm>
            <a:off x="-1" y="792866"/>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426790"/>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71841"/>
            <a:ext cx="9144004" cy="723275"/>
          </a:xfrm>
          <a:prstGeom prst="rect">
            <a:avLst/>
          </a:prstGeom>
          <a:noFill/>
        </p:spPr>
        <p:txBody>
          <a:bodyPr wrap="square" rtlCol="0">
            <a:spAutoFit/>
          </a:bodyPr>
          <a:lstStyle/>
          <a:p>
            <a:r>
              <a:rPr lang="en-US" sz="4100" b="1" dirty="0" smtClean="0">
                <a:solidFill>
                  <a:srgbClr val="D9A84C"/>
                </a:solidFill>
                <a:latin typeface="Cronos Pro" panose="020C0502030403020304" pitchFamily="34" charset="0"/>
              </a:rPr>
              <a:t>MEMBERS OF ONE ANOTHER</a:t>
            </a:r>
          </a:p>
        </p:txBody>
      </p:sp>
    </p:spTree>
    <p:extLst>
      <p:ext uri="{BB962C8B-B14F-4D97-AF65-F5344CB8AC3E}">
        <p14:creationId xmlns:p14="http://schemas.microsoft.com/office/powerpoint/2010/main" val="117443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2965"/>
          <a:stretch/>
        </p:blipFill>
        <p:spPr>
          <a:xfrm>
            <a:off x="-1" y="792866"/>
            <a:ext cx="9144000" cy="4626207"/>
          </a:xfrm>
          <a:prstGeom prst="rect">
            <a:avLst/>
          </a:prstGeom>
        </p:spPr>
      </p:pic>
      <p:sp>
        <p:nvSpPr>
          <p:cNvPr id="2" name="TextBox 1"/>
          <p:cNvSpPr txBox="1"/>
          <p:nvPr/>
        </p:nvSpPr>
        <p:spPr>
          <a:xfrm>
            <a:off x="-1" y="800584"/>
            <a:ext cx="5928461" cy="2308324"/>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Romans 6:4</a:t>
            </a:r>
          </a:p>
          <a:p>
            <a:pPr algn="ctr"/>
            <a:r>
              <a:rPr lang="en-US" sz="3600" b="1" dirty="0" smtClean="0">
                <a:solidFill>
                  <a:srgbClr val="D9A84C"/>
                </a:solidFill>
                <a:latin typeface="Adobe Garamond Pro" panose="02020502060506020403" pitchFamily="18" charset="0"/>
              </a:rPr>
              <a:t>Galatians 3:27</a:t>
            </a:r>
          </a:p>
          <a:p>
            <a:pPr algn="ctr"/>
            <a:r>
              <a:rPr lang="en-US" sz="3600" dirty="0" smtClean="0">
                <a:solidFill>
                  <a:schemeClr val="bg1"/>
                </a:solidFill>
                <a:latin typeface="Adobe Garamond Pro" panose="02020502060506020403" pitchFamily="18" charset="0"/>
              </a:rPr>
              <a:t>baptized into Christ</a:t>
            </a:r>
          </a:p>
          <a:p>
            <a:pPr algn="ctr"/>
            <a:endParaRPr lang="en-US" sz="3600" b="1" dirty="0" smtClean="0">
              <a:solidFill>
                <a:schemeClr val="bg1"/>
              </a:solidFill>
              <a:latin typeface="Adobe Garamond Pro" panose="02020502060506020403" pitchFamily="18" charset="0"/>
            </a:endParaRPr>
          </a:p>
        </p:txBody>
      </p:sp>
      <p:cxnSp>
        <p:nvCxnSpPr>
          <p:cNvPr id="6" name="Straight Connector 5"/>
          <p:cNvCxnSpPr/>
          <p:nvPr/>
        </p:nvCxnSpPr>
        <p:spPr>
          <a:xfrm>
            <a:off x="-1" y="792866"/>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426790"/>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71841"/>
            <a:ext cx="9144004" cy="723275"/>
          </a:xfrm>
          <a:prstGeom prst="rect">
            <a:avLst/>
          </a:prstGeom>
          <a:noFill/>
        </p:spPr>
        <p:txBody>
          <a:bodyPr wrap="square" rtlCol="0">
            <a:spAutoFit/>
          </a:bodyPr>
          <a:lstStyle/>
          <a:p>
            <a:r>
              <a:rPr lang="en-US" sz="4100" b="1" dirty="0" smtClean="0">
                <a:solidFill>
                  <a:srgbClr val="D9A84C"/>
                </a:solidFill>
                <a:latin typeface="Cronos Pro" panose="020C0502030403020304" pitchFamily="34" charset="0"/>
              </a:rPr>
              <a:t>MEMBERS OF ONE ANOTHER</a:t>
            </a:r>
          </a:p>
        </p:txBody>
      </p:sp>
    </p:spTree>
    <p:extLst>
      <p:ext uri="{BB962C8B-B14F-4D97-AF65-F5344CB8AC3E}">
        <p14:creationId xmlns:p14="http://schemas.microsoft.com/office/powerpoint/2010/main" val="893090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2965"/>
          <a:stretch/>
        </p:blipFill>
        <p:spPr>
          <a:xfrm>
            <a:off x="-1" y="792866"/>
            <a:ext cx="9144000" cy="4626207"/>
          </a:xfrm>
          <a:prstGeom prst="rect">
            <a:avLst/>
          </a:prstGeom>
        </p:spPr>
      </p:pic>
      <p:sp>
        <p:nvSpPr>
          <p:cNvPr id="2" name="TextBox 1"/>
          <p:cNvSpPr txBox="1"/>
          <p:nvPr/>
        </p:nvSpPr>
        <p:spPr>
          <a:xfrm>
            <a:off x="-1" y="800584"/>
            <a:ext cx="5648447" cy="4524315"/>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Acts 2:38</a:t>
            </a:r>
          </a:p>
          <a:p>
            <a:pPr algn="ctr"/>
            <a:r>
              <a:rPr lang="en-US" sz="3600" dirty="0" smtClean="0">
                <a:solidFill>
                  <a:schemeClr val="bg1"/>
                </a:solidFill>
                <a:latin typeface="Adobe Garamond Pro" panose="02020502060506020403" pitchFamily="18" charset="0"/>
              </a:rPr>
              <a:t>Repent, and each of you be baptized in the name of Jesus Christ for the forgiveness of your sins</a:t>
            </a:r>
            <a:endParaRPr lang="en-US" sz="3600" dirty="0">
              <a:solidFill>
                <a:schemeClr val="bg1"/>
              </a:solidFill>
              <a:latin typeface="Adobe Garamond Pro" panose="02020502060506020403" pitchFamily="18" charset="0"/>
            </a:endParaRPr>
          </a:p>
          <a:p>
            <a:pPr algn="ctr"/>
            <a:r>
              <a:rPr lang="en-US" sz="3600" b="1" dirty="0" smtClean="0">
                <a:solidFill>
                  <a:srgbClr val="D9A84C"/>
                </a:solidFill>
                <a:latin typeface="Adobe Garamond Pro" panose="02020502060506020403" pitchFamily="18" charset="0"/>
              </a:rPr>
              <a:t>Acts 2:41</a:t>
            </a:r>
          </a:p>
          <a:p>
            <a:pPr algn="ctr"/>
            <a:r>
              <a:rPr lang="en-US" sz="3600" dirty="0" smtClean="0">
                <a:solidFill>
                  <a:schemeClr val="bg1"/>
                </a:solidFill>
                <a:latin typeface="Adobe Garamond Pro" panose="02020502060506020403" pitchFamily="18" charset="0"/>
              </a:rPr>
              <a:t>“there were added that day      about three thousand souls</a:t>
            </a:r>
          </a:p>
        </p:txBody>
      </p:sp>
      <p:cxnSp>
        <p:nvCxnSpPr>
          <p:cNvPr id="6" name="Straight Connector 5"/>
          <p:cNvCxnSpPr/>
          <p:nvPr/>
        </p:nvCxnSpPr>
        <p:spPr>
          <a:xfrm>
            <a:off x="-1" y="792866"/>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426790"/>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71841"/>
            <a:ext cx="9144004" cy="723275"/>
          </a:xfrm>
          <a:prstGeom prst="rect">
            <a:avLst/>
          </a:prstGeom>
          <a:noFill/>
        </p:spPr>
        <p:txBody>
          <a:bodyPr wrap="square" rtlCol="0">
            <a:spAutoFit/>
          </a:bodyPr>
          <a:lstStyle/>
          <a:p>
            <a:r>
              <a:rPr lang="en-US" sz="4100" b="1" dirty="0" smtClean="0">
                <a:solidFill>
                  <a:srgbClr val="D9A84C"/>
                </a:solidFill>
                <a:latin typeface="Cronos Pro" panose="020C0502030403020304" pitchFamily="34" charset="0"/>
              </a:rPr>
              <a:t>MEMBERS OF ONE ANOTHER</a:t>
            </a:r>
          </a:p>
        </p:txBody>
      </p:sp>
    </p:spTree>
    <p:extLst>
      <p:ext uri="{BB962C8B-B14F-4D97-AF65-F5344CB8AC3E}">
        <p14:creationId xmlns:p14="http://schemas.microsoft.com/office/powerpoint/2010/main" val="2614397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2965"/>
          <a:stretch/>
        </p:blipFill>
        <p:spPr>
          <a:xfrm>
            <a:off x="-1" y="792866"/>
            <a:ext cx="9144000" cy="4626207"/>
          </a:xfrm>
          <a:prstGeom prst="rect">
            <a:avLst/>
          </a:prstGeom>
        </p:spPr>
      </p:pic>
      <p:sp>
        <p:nvSpPr>
          <p:cNvPr id="2" name="TextBox 1"/>
          <p:cNvSpPr txBox="1"/>
          <p:nvPr/>
        </p:nvSpPr>
        <p:spPr>
          <a:xfrm>
            <a:off x="-1" y="800584"/>
            <a:ext cx="5928461" cy="2308324"/>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Acts 2:47</a:t>
            </a:r>
          </a:p>
          <a:p>
            <a:pPr algn="ctr"/>
            <a:r>
              <a:rPr lang="en-US" sz="3600" dirty="0" smtClean="0">
                <a:solidFill>
                  <a:schemeClr val="bg1"/>
                </a:solidFill>
                <a:latin typeface="Adobe Garamond Pro" panose="02020502060506020403" pitchFamily="18" charset="0"/>
              </a:rPr>
              <a:t>the Lord was adding to their number day by day those who were being saved</a:t>
            </a:r>
            <a:endParaRPr lang="en-US" sz="3600" b="1" dirty="0" smtClean="0">
              <a:solidFill>
                <a:schemeClr val="bg1"/>
              </a:solidFill>
              <a:latin typeface="Adobe Garamond Pro" panose="02020502060506020403" pitchFamily="18" charset="0"/>
            </a:endParaRPr>
          </a:p>
        </p:txBody>
      </p:sp>
      <p:cxnSp>
        <p:nvCxnSpPr>
          <p:cNvPr id="6" name="Straight Connector 5"/>
          <p:cNvCxnSpPr/>
          <p:nvPr/>
        </p:nvCxnSpPr>
        <p:spPr>
          <a:xfrm>
            <a:off x="-1" y="792866"/>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426790"/>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71841"/>
            <a:ext cx="9144004" cy="723275"/>
          </a:xfrm>
          <a:prstGeom prst="rect">
            <a:avLst/>
          </a:prstGeom>
          <a:noFill/>
        </p:spPr>
        <p:txBody>
          <a:bodyPr wrap="square" rtlCol="0">
            <a:spAutoFit/>
          </a:bodyPr>
          <a:lstStyle/>
          <a:p>
            <a:r>
              <a:rPr lang="en-US" sz="4100" b="1" dirty="0" smtClean="0">
                <a:solidFill>
                  <a:srgbClr val="D9A84C"/>
                </a:solidFill>
                <a:latin typeface="Cronos Pro" panose="020C0502030403020304" pitchFamily="34" charset="0"/>
              </a:rPr>
              <a:t>MEMBERS OF ONE ANOTHER</a:t>
            </a:r>
          </a:p>
        </p:txBody>
      </p:sp>
    </p:spTree>
    <p:extLst>
      <p:ext uri="{BB962C8B-B14F-4D97-AF65-F5344CB8AC3E}">
        <p14:creationId xmlns:p14="http://schemas.microsoft.com/office/powerpoint/2010/main" val="1256619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2965"/>
          <a:stretch/>
        </p:blipFill>
        <p:spPr>
          <a:xfrm>
            <a:off x="-1" y="792866"/>
            <a:ext cx="9144000" cy="4626207"/>
          </a:xfrm>
          <a:prstGeom prst="rect">
            <a:avLst/>
          </a:prstGeom>
        </p:spPr>
      </p:pic>
      <p:sp>
        <p:nvSpPr>
          <p:cNvPr id="2" name="TextBox 1"/>
          <p:cNvSpPr txBox="1"/>
          <p:nvPr/>
        </p:nvSpPr>
        <p:spPr>
          <a:xfrm>
            <a:off x="0" y="1307686"/>
            <a:ext cx="6227180" cy="2800767"/>
          </a:xfrm>
          <a:prstGeom prst="rect">
            <a:avLst/>
          </a:prstGeom>
          <a:noFill/>
        </p:spPr>
        <p:txBody>
          <a:bodyPr wrap="square" rtlCol="0">
            <a:spAutoFit/>
          </a:bodyPr>
          <a:lstStyle/>
          <a:p>
            <a:pPr algn="ctr"/>
            <a:r>
              <a:rPr lang="en-US" sz="8800" b="1" dirty="0" smtClean="0">
                <a:solidFill>
                  <a:srgbClr val="D9A84C"/>
                </a:solidFill>
                <a:latin typeface="Cronos Pro" panose="020C0502030403020304" pitchFamily="34" charset="0"/>
              </a:rPr>
              <a:t>ONE ANOTHER</a:t>
            </a:r>
          </a:p>
        </p:txBody>
      </p:sp>
      <p:cxnSp>
        <p:nvCxnSpPr>
          <p:cNvPr id="6" name="Straight Connector 5"/>
          <p:cNvCxnSpPr/>
          <p:nvPr/>
        </p:nvCxnSpPr>
        <p:spPr>
          <a:xfrm>
            <a:off x="-1" y="792866"/>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426790"/>
            <a:ext cx="9144000" cy="0"/>
          </a:xfrm>
          <a:prstGeom prst="line">
            <a:avLst/>
          </a:prstGeom>
          <a:ln w="38100">
            <a:solidFill>
              <a:srgbClr val="D9A8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870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2308324"/>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1 Thessalonians 4:9</a:t>
            </a:r>
          </a:p>
          <a:p>
            <a:pPr algn="ctr"/>
            <a:r>
              <a:rPr lang="en-US" sz="3600" baseline="30000" dirty="0" smtClean="0">
                <a:solidFill>
                  <a:schemeClr val="bg1"/>
                </a:solidFill>
                <a:latin typeface="Adobe Garamond Pro" panose="02020502060506020403" pitchFamily="18" charset="0"/>
              </a:rPr>
              <a:t> </a:t>
            </a:r>
            <a:r>
              <a:rPr lang="en-US" sz="3600" dirty="0" smtClean="0">
                <a:solidFill>
                  <a:schemeClr val="bg1"/>
                </a:solidFill>
                <a:latin typeface="Adobe Garamond Pro" panose="02020502060506020403" pitchFamily="18" charset="0"/>
              </a:rPr>
              <a:t>Now as to the love of the brethren, you have no need for anyone to write to you, for you yourselves are taught by God to love one another.</a:t>
            </a:r>
            <a:endParaRPr lang="en-US" sz="3600" b="1" dirty="0" smtClean="0">
              <a:solidFill>
                <a:schemeClr val="bg1"/>
              </a:solidFill>
              <a:latin typeface="Adobe Garamond Pro" panose="02020502060506020403" pitchFamily="18" charset="0"/>
            </a:endParaRPr>
          </a:p>
        </p:txBody>
      </p:sp>
      <p:sp>
        <p:nvSpPr>
          <p:cNvPr id="8" name="TextBox 7"/>
          <p:cNvSpPr txBox="1"/>
          <p:nvPr/>
        </p:nvSpPr>
        <p:spPr>
          <a:xfrm>
            <a:off x="0" y="-71841"/>
            <a:ext cx="9144004" cy="769441"/>
          </a:xfrm>
          <a:prstGeom prst="rect">
            <a:avLst/>
          </a:prstGeom>
          <a:noFill/>
        </p:spPr>
        <p:txBody>
          <a:bodyPr wrap="square" rtlCol="0">
            <a:spAutoFit/>
          </a:bodyPr>
          <a:lstStyle/>
          <a:p>
            <a:r>
              <a:rPr lang="en-US" sz="4400" b="1" dirty="0" smtClean="0">
                <a:solidFill>
                  <a:srgbClr val="D9A84C"/>
                </a:solidFill>
                <a:latin typeface="Cronos Pro" panose="020C0502030403020304" pitchFamily="34" charset="0"/>
              </a:rPr>
              <a:t>LOVE ONE ANOTHER</a:t>
            </a:r>
          </a:p>
        </p:txBody>
      </p:sp>
    </p:spTree>
    <p:extLst>
      <p:ext uri="{BB962C8B-B14F-4D97-AF65-F5344CB8AC3E}">
        <p14:creationId xmlns:p14="http://schemas.microsoft.com/office/powerpoint/2010/main" val="3833821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5632311"/>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Romans 13:8-10</a:t>
            </a:r>
          </a:p>
          <a:p>
            <a:pPr algn="ctr"/>
            <a:r>
              <a:rPr lang="en-US" sz="3600" baseline="30000" dirty="0" smtClean="0">
                <a:solidFill>
                  <a:schemeClr val="bg1"/>
                </a:solidFill>
                <a:latin typeface="Adobe Garamond Pro" panose="02020502060506020403" pitchFamily="18" charset="0"/>
              </a:rPr>
              <a:t> </a:t>
            </a:r>
            <a:r>
              <a:rPr lang="en-US" sz="3600" dirty="0" smtClean="0">
                <a:solidFill>
                  <a:schemeClr val="bg1"/>
                </a:solidFill>
                <a:latin typeface="Adobe Garamond Pro" panose="02020502060506020403" pitchFamily="18" charset="0"/>
              </a:rPr>
              <a:t>Owe nothing to anyone except to love one another; for he who loves his neighbor has fulfilled the law. For this, “</a:t>
            </a:r>
            <a:r>
              <a:rPr lang="en-US" sz="3600" cap="small" dirty="0" smtClean="0">
                <a:solidFill>
                  <a:schemeClr val="bg1"/>
                </a:solidFill>
                <a:effectLst/>
                <a:latin typeface="Adobe Garamond Pro" panose="02020502060506020403" pitchFamily="18" charset="0"/>
              </a:rPr>
              <a:t>You shall not commit adultery, You shall not murder, You shall not steal, You shall not covet</a:t>
            </a:r>
            <a:r>
              <a:rPr lang="en-US" sz="3600" dirty="0" smtClean="0">
                <a:solidFill>
                  <a:schemeClr val="bg1"/>
                </a:solidFill>
                <a:latin typeface="Adobe Garamond Pro" panose="02020502060506020403" pitchFamily="18" charset="0"/>
              </a:rPr>
              <a:t>,” and if there is any other commandment, it is summed up in this saying, “</a:t>
            </a:r>
            <a:r>
              <a:rPr lang="en-US" sz="3600" cap="small" dirty="0" smtClean="0">
                <a:solidFill>
                  <a:schemeClr val="bg1"/>
                </a:solidFill>
                <a:effectLst/>
                <a:latin typeface="Adobe Garamond Pro" panose="02020502060506020403" pitchFamily="18" charset="0"/>
              </a:rPr>
              <a:t>You shall love your neighbor as yourself</a:t>
            </a:r>
            <a:r>
              <a:rPr lang="en-US" sz="3600" dirty="0" smtClean="0">
                <a:solidFill>
                  <a:schemeClr val="bg1"/>
                </a:solidFill>
                <a:latin typeface="Adobe Garamond Pro" panose="02020502060506020403" pitchFamily="18" charset="0"/>
              </a:rPr>
              <a:t>.” Love does no wrong to a neighbor; therefore love is the fulfillment of the law.</a:t>
            </a:r>
            <a:endParaRPr lang="en-US" sz="3600" b="1" dirty="0" smtClean="0">
              <a:solidFill>
                <a:schemeClr val="bg1"/>
              </a:solidFill>
              <a:latin typeface="Adobe Garamond Pro" panose="02020502060506020403" pitchFamily="18" charset="0"/>
            </a:endParaRPr>
          </a:p>
        </p:txBody>
      </p:sp>
      <p:sp>
        <p:nvSpPr>
          <p:cNvPr id="8" name="TextBox 7"/>
          <p:cNvSpPr txBox="1"/>
          <p:nvPr/>
        </p:nvSpPr>
        <p:spPr>
          <a:xfrm>
            <a:off x="0" y="-71841"/>
            <a:ext cx="9144004" cy="769441"/>
          </a:xfrm>
          <a:prstGeom prst="rect">
            <a:avLst/>
          </a:prstGeom>
          <a:noFill/>
        </p:spPr>
        <p:txBody>
          <a:bodyPr wrap="square" rtlCol="0">
            <a:spAutoFit/>
          </a:bodyPr>
          <a:lstStyle/>
          <a:p>
            <a:r>
              <a:rPr lang="en-US" sz="4400" b="1" dirty="0" smtClean="0">
                <a:solidFill>
                  <a:srgbClr val="D9A84C"/>
                </a:solidFill>
                <a:latin typeface="Cronos Pro" panose="020C0502030403020304" pitchFamily="34" charset="0"/>
              </a:rPr>
              <a:t>LOVE ONE ANOTHER</a:t>
            </a:r>
          </a:p>
        </p:txBody>
      </p:sp>
    </p:spTree>
    <p:extLst>
      <p:ext uri="{BB962C8B-B14F-4D97-AF65-F5344CB8AC3E}">
        <p14:creationId xmlns:p14="http://schemas.microsoft.com/office/powerpoint/2010/main" val="12745055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2308324"/>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1 Peter 1:22</a:t>
            </a:r>
          </a:p>
          <a:p>
            <a:pPr algn="ctr"/>
            <a:r>
              <a:rPr lang="en-US" sz="3600" dirty="0" smtClean="0">
                <a:solidFill>
                  <a:schemeClr val="bg1"/>
                </a:solidFill>
                <a:latin typeface="Adobe Garamond Pro" panose="02020502060506020403" pitchFamily="18" charset="0"/>
              </a:rPr>
              <a:t>Since you have in obedience to the truth purified your souls for a sincere love of the brethren, fervently love one another from the heart</a:t>
            </a:r>
            <a:endParaRPr lang="en-US" sz="3600" b="1" dirty="0" smtClean="0">
              <a:solidFill>
                <a:schemeClr val="bg1"/>
              </a:solidFill>
              <a:latin typeface="Adobe Garamond Pro" panose="02020502060506020403" pitchFamily="18" charset="0"/>
            </a:endParaRPr>
          </a:p>
        </p:txBody>
      </p:sp>
      <p:sp>
        <p:nvSpPr>
          <p:cNvPr id="8" name="TextBox 7"/>
          <p:cNvSpPr txBox="1"/>
          <p:nvPr/>
        </p:nvSpPr>
        <p:spPr>
          <a:xfrm>
            <a:off x="0" y="-71841"/>
            <a:ext cx="9144004" cy="769441"/>
          </a:xfrm>
          <a:prstGeom prst="rect">
            <a:avLst/>
          </a:prstGeom>
          <a:noFill/>
        </p:spPr>
        <p:txBody>
          <a:bodyPr wrap="square" rtlCol="0">
            <a:spAutoFit/>
          </a:bodyPr>
          <a:lstStyle/>
          <a:p>
            <a:r>
              <a:rPr lang="en-US" sz="4400" b="1" dirty="0" smtClean="0">
                <a:solidFill>
                  <a:srgbClr val="D9A84C"/>
                </a:solidFill>
                <a:latin typeface="Cronos Pro" panose="020C0502030403020304" pitchFamily="34" charset="0"/>
              </a:rPr>
              <a:t>LOVE ONE ANOTHER</a:t>
            </a:r>
          </a:p>
        </p:txBody>
      </p:sp>
    </p:spTree>
    <p:extLst>
      <p:ext uri="{BB962C8B-B14F-4D97-AF65-F5344CB8AC3E}">
        <p14:creationId xmlns:p14="http://schemas.microsoft.com/office/powerpoint/2010/main" val="3508667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2862322"/>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1 John 4:11-12</a:t>
            </a:r>
          </a:p>
          <a:p>
            <a:pPr algn="ctr"/>
            <a:r>
              <a:rPr lang="en-US" sz="3600" dirty="0" smtClean="0">
                <a:solidFill>
                  <a:schemeClr val="bg1"/>
                </a:solidFill>
                <a:latin typeface="Adobe Garamond Pro" panose="02020502060506020403" pitchFamily="18" charset="0"/>
              </a:rPr>
              <a:t>Beloved, if God so loved us, we also ought to love one another. No one has seen God at any time;    if we love one another, God abides in us,               and His love is perfected in us.</a:t>
            </a:r>
            <a:endParaRPr lang="en-US" sz="3600" b="1" dirty="0" smtClean="0">
              <a:solidFill>
                <a:schemeClr val="bg1"/>
              </a:solidFill>
              <a:latin typeface="Adobe Garamond Pro" panose="02020502060506020403" pitchFamily="18" charset="0"/>
            </a:endParaRPr>
          </a:p>
        </p:txBody>
      </p:sp>
      <p:sp>
        <p:nvSpPr>
          <p:cNvPr id="8" name="TextBox 7"/>
          <p:cNvSpPr txBox="1"/>
          <p:nvPr/>
        </p:nvSpPr>
        <p:spPr>
          <a:xfrm>
            <a:off x="0" y="-71841"/>
            <a:ext cx="9144004" cy="769441"/>
          </a:xfrm>
          <a:prstGeom prst="rect">
            <a:avLst/>
          </a:prstGeom>
          <a:noFill/>
        </p:spPr>
        <p:txBody>
          <a:bodyPr wrap="square" rtlCol="0">
            <a:spAutoFit/>
          </a:bodyPr>
          <a:lstStyle/>
          <a:p>
            <a:r>
              <a:rPr lang="en-US" sz="4400" b="1" dirty="0" smtClean="0">
                <a:solidFill>
                  <a:srgbClr val="D9A84C"/>
                </a:solidFill>
                <a:latin typeface="Cronos Pro" panose="020C0502030403020304" pitchFamily="34" charset="0"/>
              </a:rPr>
              <a:t>LOVE ONE ANOTHER</a:t>
            </a:r>
          </a:p>
        </p:txBody>
      </p:sp>
    </p:spTree>
    <p:extLst>
      <p:ext uri="{BB962C8B-B14F-4D97-AF65-F5344CB8AC3E}">
        <p14:creationId xmlns:p14="http://schemas.microsoft.com/office/powerpoint/2010/main" val="2819265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5078313"/>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1 Corinthians 12:24-26</a:t>
            </a:r>
          </a:p>
          <a:p>
            <a:pPr algn="ctr"/>
            <a:r>
              <a:rPr lang="en-US" sz="3600" dirty="0" smtClean="0">
                <a:solidFill>
                  <a:schemeClr val="bg1"/>
                </a:solidFill>
                <a:latin typeface="Adobe Garamond Pro" panose="02020502060506020403" pitchFamily="18" charset="0"/>
              </a:rPr>
              <a:t>whereas our more presentable members have no need of it. But God has </a:t>
            </a:r>
            <a:r>
              <a:rPr lang="en-US" sz="3600" i="1" dirty="0" smtClean="0">
                <a:solidFill>
                  <a:schemeClr val="bg1"/>
                </a:solidFill>
                <a:latin typeface="Adobe Garamond Pro" panose="02020502060506020403" pitchFamily="18" charset="0"/>
              </a:rPr>
              <a:t>so</a:t>
            </a:r>
            <a:r>
              <a:rPr lang="en-US" sz="3600" dirty="0" smtClean="0">
                <a:solidFill>
                  <a:schemeClr val="bg1"/>
                </a:solidFill>
                <a:latin typeface="Adobe Garamond Pro" panose="02020502060506020403" pitchFamily="18" charset="0"/>
              </a:rPr>
              <a:t> composed the body, giving more abundant honor to that member which lacked, so that there may be no division in the body, but that the members may have the same care for one another. And if one member suffers, all the members suffer with it; if one </a:t>
            </a:r>
            <a:r>
              <a:rPr lang="en-US" sz="3600" spc="-150" dirty="0" smtClean="0">
                <a:solidFill>
                  <a:schemeClr val="bg1"/>
                </a:solidFill>
                <a:latin typeface="Adobe Garamond Pro" panose="02020502060506020403" pitchFamily="18" charset="0"/>
              </a:rPr>
              <a:t>member is honored, all the members rejoice with it.</a:t>
            </a:r>
            <a:endParaRPr lang="en-US" sz="3600" b="1" spc="-150" dirty="0" smtClean="0">
              <a:solidFill>
                <a:schemeClr val="bg1"/>
              </a:solidFill>
              <a:latin typeface="Adobe Garamond Pro" panose="02020502060506020403" pitchFamily="18" charset="0"/>
            </a:endParaRPr>
          </a:p>
        </p:txBody>
      </p:sp>
      <p:sp>
        <p:nvSpPr>
          <p:cNvPr id="8" name="TextBox 7"/>
          <p:cNvSpPr txBox="1"/>
          <p:nvPr/>
        </p:nvSpPr>
        <p:spPr>
          <a:xfrm>
            <a:off x="0" y="-71841"/>
            <a:ext cx="9144004" cy="769441"/>
          </a:xfrm>
          <a:prstGeom prst="rect">
            <a:avLst/>
          </a:prstGeom>
          <a:noFill/>
        </p:spPr>
        <p:txBody>
          <a:bodyPr wrap="square" rtlCol="0">
            <a:spAutoFit/>
          </a:bodyPr>
          <a:lstStyle/>
          <a:p>
            <a:r>
              <a:rPr lang="en-US" sz="4400" b="1" dirty="0" smtClean="0">
                <a:solidFill>
                  <a:srgbClr val="D9A84C"/>
                </a:solidFill>
                <a:latin typeface="Cronos Pro" panose="020C0502030403020304" pitchFamily="34" charset="0"/>
              </a:rPr>
              <a:t>CARE FOR ONE ANOTHER</a:t>
            </a:r>
          </a:p>
        </p:txBody>
      </p:sp>
    </p:spTree>
    <p:extLst>
      <p:ext uri="{BB962C8B-B14F-4D97-AF65-F5344CB8AC3E}">
        <p14:creationId xmlns:p14="http://schemas.microsoft.com/office/powerpoint/2010/main" val="788350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00" r="53618" b="32722"/>
          <a:stretch/>
        </p:blipFill>
        <p:spPr>
          <a:xfrm>
            <a:off x="-2" y="629596"/>
            <a:ext cx="9144001" cy="5643629"/>
          </a:xfrm>
          <a:prstGeom prst="rect">
            <a:avLst/>
          </a:prstGeom>
        </p:spPr>
      </p:pic>
      <p:cxnSp>
        <p:nvCxnSpPr>
          <p:cNvPr id="5" name="Straight Connector 4"/>
          <p:cNvCxnSpPr/>
          <p:nvPr/>
        </p:nvCxnSpPr>
        <p:spPr>
          <a:xfrm>
            <a:off x="-2" y="627727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 y="606386"/>
            <a:ext cx="9144000" cy="0"/>
          </a:xfrm>
          <a:prstGeom prst="line">
            <a:avLst/>
          </a:prstGeom>
          <a:ln w="19050">
            <a:solidFill>
              <a:srgbClr val="D9A84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 y="765605"/>
            <a:ext cx="9144004" cy="1200329"/>
          </a:xfrm>
          <a:prstGeom prst="rect">
            <a:avLst/>
          </a:prstGeom>
          <a:noFill/>
        </p:spPr>
        <p:txBody>
          <a:bodyPr wrap="square" rtlCol="0">
            <a:spAutoFit/>
          </a:bodyPr>
          <a:lstStyle/>
          <a:p>
            <a:pPr algn="ctr"/>
            <a:r>
              <a:rPr lang="en-US" sz="3600" b="1" dirty="0" smtClean="0">
                <a:solidFill>
                  <a:srgbClr val="D9A84C"/>
                </a:solidFill>
                <a:latin typeface="Adobe Garamond Pro" panose="02020502060506020403" pitchFamily="18" charset="0"/>
              </a:rPr>
              <a:t>1 Thessalonians 4:18</a:t>
            </a:r>
          </a:p>
          <a:p>
            <a:pPr algn="ctr"/>
            <a:r>
              <a:rPr lang="en-US" sz="3600" dirty="0" smtClean="0">
                <a:solidFill>
                  <a:schemeClr val="bg1"/>
                </a:solidFill>
                <a:latin typeface="Adobe Garamond Pro" panose="02020502060506020403" pitchFamily="18" charset="0"/>
              </a:rPr>
              <a:t>…comfort one another with these words</a:t>
            </a:r>
            <a:endParaRPr lang="en-US" sz="3600" b="1" dirty="0" smtClean="0">
              <a:solidFill>
                <a:schemeClr val="bg1"/>
              </a:solidFill>
              <a:latin typeface="Adobe Garamond Pro" panose="02020502060506020403" pitchFamily="18" charset="0"/>
            </a:endParaRPr>
          </a:p>
        </p:txBody>
      </p:sp>
      <p:sp>
        <p:nvSpPr>
          <p:cNvPr id="8" name="TextBox 7"/>
          <p:cNvSpPr txBox="1"/>
          <p:nvPr/>
        </p:nvSpPr>
        <p:spPr>
          <a:xfrm>
            <a:off x="0" y="-71841"/>
            <a:ext cx="9144004" cy="769441"/>
          </a:xfrm>
          <a:prstGeom prst="rect">
            <a:avLst/>
          </a:prstGeom>
          <a:noFill/>
        </p:spPr>
        <p:txBody>
          <a:bodyPr wrap="square" rtlCol="0">
            <a:spAutoFit/>
          </a:bodyPr>
          <a:lstStyle/>
          <a:p>
            <a:r>
              <a:rPr lang="en-US" sz="4400" b="1" dirty="0" smtClean="0">
                <a:solidFill>
                  <a:srgbClr val="D9A84C"/>
                </a:solidFill>
                <a:latin typeface="Cronos Pro" panose="020C0502030403020304" pitchFamily="34" charset="0"/>
              </a:rPr>
              <a:t>CARE FOR ONE ANOTHER</a:t>
            </a:r>
          </a:p>
        </p:txBody>
      </p:sp>
    </p:spTree>
    <p:extLst>
      <p:ext uri="{BB962C8B-B14F-4D97-AF65-F5344CB8AC3E}">
        <p14:creationId xmlns:p14="http://schemas.microsoft.com/office/powerpoint/2010/main" val="1663260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TotalTime>
  <Words>793</Words>
  <Application>Microsoft Office PowerPoint</Application>
  <PresentationFormat>On-screen Show (4:3)</PresentationFormat>
  <Paragraphs>103</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Adobe Garamond Pro</vt:lpstr>
      <vt:lpstr>Cronos Pro</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13</cp:revision>
  <dcterms:created xsi:type="dcterms:W3CDTF">2025-06-17T18:13:17Z</dcterms:created>
  <dcterms:modified xsi:type="dcterms:W3CDTF">2025-06-17T20:30:58Z</dcterms:modified>
</cp:coreProperties>
</file>