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  <p:sldId id="264" r:id="rId3"/>
    <p:sldId id="271" r:id="rId4"/>
    <p:sldId id="270" r:id="rId5"/>
    <p:sldId id="265" r:id="rId6"/>
    <p:sldId id="266" r:id="rId7"/>
    <p:sldId id="267" r:id="rId8"/>
    <p:sldId id="272" r:id="rId9"/>
    <p:sldId id="268" r:id="rId10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Palatino Linotype" panose="02040502050505030304" pitchFamily="18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32B"/>
    <a:srgbClr val="1E6C94"/>
    <a:srgbClr val="A4C7E5"/>
    <a:srgbClr val="3785A7"/>
    <a:srgbClr val="BE956F"/>
    <a:srgbClr val="9A502D"/>
    <a:srgbClr val="925F37"/>
    <a:srgbClr val="321C12"/>
    <a:srgbClr val="25130D"/>
    <a:srgbClr val="22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C585C-8257-4B8D-96ED-A80960111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A24D0-E38B-4A2D-B0CE-D220F124D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23072-8C74-417C-8329-1CFD0A062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55919-9C2D-428D-84E6-674856C94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44F10-D1E0-4FD3-B1D9-9A17EAC1D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E2796-5239-4856-A960-A5184F938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86F81-DBCA-4298-A1AA-3AA54A799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F6BD-7C7C-4AF9-B595-10D1FB3D0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D97BF-771A-497A-BA6F-36D9A7407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33339-3BCD-4FED-9DF5-8157EBDB6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73AEF-F574-45EF-9249-9502957B9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6C5475-3818-438D-9D23-57A5C9F45E61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903780"/>
            <a:ext cx="45339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Honoring Our </a:t>
            </a:r>
            <a:r>
              <a:rPr lang="en-US" sz="9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4212104"/>
            <a:ext cx="453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 b="1" dirty="0">
              <a:latin typeface="Verdana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3BEFD80-DB13-402B-89E1-996CF6E14F39}"/>
              </a:ext>
            </a:extLst>
          </p:cNvPr>
          <p:cNvSpPr/>
          <p:nvPr/>
        </p:nvSpPr>
        <p:spPr>
          <a:xfrm>
            <a:off x="4533900" y="914400"/>
            <a:ext cx="4495800" cy="4495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424" r="-178"/>
            </a:stretch>
          </a:blipFill>
          <a:ln>
            <a:solidFill>
              <a:srgbClr val="BE8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54639"/>
                </a:solidFill>
              </a:ln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228600"/>
            <a:ext cx="8839200" cy="6400800"/>
          </a:xfrm>
          <a:prstGeom prst="roundRect">
            <a:avLst/>
          </a:prstGeom>
          <a:solidFill>
            <a:srgbClr val="1E6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67500" y="762000"/>
            <a:ext cx="2209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Son Honors His Father”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(Mal. 1:6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7700" y="739066"/>
            <a:ext cx="6019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Honor Father &amp; Mother      (Ex.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20:12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Ephesians 6:1-3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How do we honor them?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 truth God recognizes, one we recognize on Father’s Day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48350E1C-C6C4-4F75-8759-43DABB25C588}"/>
              </a:ext>
            </a:extLst>
          </p:cNvPr>
          <p:cNvSpPr/>
          <p:nvPr/>
        </p:nvSpPr>
        <p:spPr>
          <a:xfrm>
            <a:off x="6781800" y="4419600"/>
            <a:ext cx="2209800" cy="2209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424" r="-178"/>
            </a:stretch>
          </a:blipFill>
          <a:ln>
            <a:solidFill>
              <a:srgbClr val="F7C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54639"/>
                </a:solidFill>
              </a:ln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>
            <a:extLst>
              <a:ext uri="{FF2B5EF4-FFF2-40B4-BE49-F238E27FC236}">
                <a16:creationId xmlns:a16="http://schemas.microsoft.com/office/drawing/2014/main" xmlns="" id="{BD5AB0AA-9789-48FB-A582-84B9524A3EAC}"/>
              </a:ext>
            </a:extLst>
          </p:cNvPr>
          <p:cNvSpPr/>
          <p:nvPr/>
        </p:nvSpPr>
        <p:spPr>
          <a:xfrm>
            <a:off x="152400" y="228600"/>
            <a:ext cx="8839200" cy="6400800"/>
          </a:xfrm>
          <a:prstGeom prst="roundRect">
            <a:avLst/>
          </a:prstGeom>
          <a:solidFill>
            <a:srgbClr val="1E6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553200" y="762000"/>
            <a:ext cx="2362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“Then, if I am a Father, where  is My honor”?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(Mal. 1:6)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762000"/>
            <a:ext cx="6019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 look at the context…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Consequences (Mal. 2:1-9)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Romans 13:7 “honor to whom honor due”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 Tim. 1:17 To Him be glory &amp; honor forever and ever.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E595B40-51A3-44BD-89DA-FCDB98ECEB71}"/>
              </a:ext>
            </a:extLst>
          </p:cNvPr>
          <p:cNvSpPr/>
          <p:nvPr/>
        </p:nvSpPr>
        <p:spPr>
          <a:xfrm>
            <a:off x="6781800" y="4419600"/>
            <a:ext cx="2209800" cy="2209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424" r="-178"/>
            </a:stretch>
          </a:blipFill>
          <a:ln>
            <a:solidFill>
              <a:srgbClr val="F7C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54639"/>
                </a:solidFill>
              </a:ln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8E2852EF-CE87-49F2-A7F6-54A5BA101CDD}"/>
              </a:ext>
            </a:extLst>
          </p:cNvPr>
          <p:cNvSpPr/>
          <p:nvPr/>
        </p:nvSpPr>
        <p:spPr>
          <a:xfrm>
            <a:off x="152400" y="228600"/>
            <a:ext cx="8839200" cy="6400800"/>
          </a:xfrm>
          <a:prstGeom prst="roundRect">
            <a:avLst/>
          </a:prstGeom>
          <a:solidFill>
            <a:srgbClr val="1E6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17865" y="258762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7C32B"/>
                </a:solidFill>
                <a:latin typeface="Verdana" pitchFamily="34" charset="0"/>
              </a:rPr>
              <a:t>“A Son Honors His Father”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7C32B"/>
                </a:solidFill>
                <a:latin typeface="Verdana" pitchFamily="34" charset="0"/>
              </a:rPr>
              <a:t>(Mal. 1:6)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762000"/>
            <a:ext cx="822960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How </a:t>
            </a:r>
            <a:r>
              <a:rPr lang="en-US" sz="32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do we </a:t>
            </a:r>
            <a:r>
              <a:rPr lang="en-US" sz="3200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honor God?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Romans 1:21-23 obedience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 Cor. 6:19-20 in our body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Prov. 3:9 from your wealth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Prov. 14:31 gracious to needy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B35CBBC-FEF6-4D63-8225-7C8B171151A9}"/>
              </a:ext>
            </a:extLst>
          </p:cNvPr>
          <p:cNvSpPr/>
          <p:nvPr/>
        </p:nvSpPr>
        <p:spPr>
          <a:xfrm>
            <a:off x="6781800" y="4419600"/>
            <a:ext cx="2209800" cy="2209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424" r="-178"/>
            </a:stretch>
          </a:blipFill>
          <a:ln>
            <a:solidFill>
              <a:srgbClr val="F7C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54639"/>
                </a:solidFill>
              </a:ln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57293E26-83E0-47BE-BE4B-26AE9CF0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762000"/>
            <a:ext cx="2362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“Then, if I am a Father, where  is My honor”?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(Mal. 1:6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C3F15D98-290B-4E36-BDF0-9BFA57EF07EB}"/>
              </a:ext>
            </a:extLst>
          </p:cNvPr>
          <p:cNvSpPr/>
          <p:nvPr/>
        </p:nvSpPr>
        <p:spPr>
          <a:xfrm>
            <a:off x="152400" y="228600"/>
            <a:ext cx="8839200" cy="6400800"/>
          </a:xfrm>
          <a:prstGeom prst="roundRect">
            <a:avLst/>
          </a:prstGeom>
          <a:solidFill>
            <a:srgbClr val="1E6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5300" y="7620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1. When we honor with lips?                     (Matt. 15:3-9 )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2. When we follow tradition? (John 4:24; Col. 3:16; Eph. 5:19)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3. When we show partiality? (Mal. 2:9; Gal. 5:3)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4. When we say “everyone who does evil is good”? (Mal. 2:17)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BDB13F9-F6C1-49D7-89D7-947405AB3606}"/>
              </a:ext>
            </a:extLst>
          </p:cNvPr>
          <p:cNvSpPr/>
          <p:nvPr/>
        </p:nvSpPr>
        <p:spPr>
          <a:xfrm>
            <a:off x="6781800" y="4419600"/>
            <a:ext cx="2209800" cy="2209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424" r="-178"/>
            </a:stretch>
          </a:blipFill>
          <a:ln>
            <a:solidFill>
              <a:srgbClr val="F7C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54639"/>
                </a:solidFill>
              </a:ln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294B8D34-85CE-4805-8004-B70451F9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762000"/>
            <a:ext cx="2362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“Then, if I am a Father, where  is My honor”?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(Mal. 1:6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08F04D90-F2D3-41C4-839F-EF96DCCC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65" y="258762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7C32B"/>
                </a:solidFill>
                <a:latin typeface="Verdana" pitchFamily="34" charset="0"/>
              </a:rPr>
              <a:t>“A Son Honors His Father”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7C32B"/>
                </a:solidFill>
                <a:latin typeface="Verdana" pitchFamily="34" charset="0"/>
              </a:rPr>
              <a:t>(Mal. 1:6)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3D1EFC33-4186-41FF-90C6-EBFAEB9B28ED}"/>
              </a:ext>
            </a:extLst>
          </p:cNvPr>
          <p:cNvSpPr/>
          <p:nvPr/>
        </p:nvSpPr>
        <p:spPr>
          <a:xfrm>
            <a:off x="152400" y="228600"/>
            <a:ext cx="8839200" cy="6400800"/>
          </a:xfrm>
          <a:prstGeom prst="roundRect">
            <a:avLst/>
          </a:prstGeom>
          <a:solidFill>
            <a:srgbClr val="1E6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" y="1017925"/>
            <a:ext cx="6781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When I don’t attend assemblies…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When I don’t bring up my children in nurture and admonition of the Lord…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When I don’t give as I’ve been prospered…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When I don’t encourage others…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When I don’t keep myself pure…</a:t>
            </a:r>
          </a:p>
          <a:p>
            <a:pPr>
              <a:spcBef>
                <a:spcPts val="0"/>
              </a:spcBef>
            </a:pP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DB7F262-CFA2-4E30-9493-C5810598CE0F}"/>
              </a:ext>
            </a:extLst>
          </p:cNvPr>
          <p:cNvSpPr/>
          <p:nvPr/>
        </p:nvSpPr>
        <p:spPr>
          <a:xfrm>
            <a:off x="6781800" y="4419600"/>
            <a:ext cx="2209800" cy="2209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424" r="-178"/>
            </a:stretch>
          </a:blipFill>
          <a:ln>
            <a:solidFill>
              <a:srgbClr val="F7C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54639"/>
                </a:solidFill>
              </a:ln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6E81FC4B-F754-48EA-8A2C-2C3E64020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762000"/>
            <a:ext cx="2362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“Then, if I am a Father, where  is My honor”?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(Mal. 1:6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532DCA19-CED6-4E28-96B4-47B0118C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65" y="258762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7C32B"/>
                </a:solidFill>
                <a:latin typeface="Verdana" pitchFamily="34" charset="0"/>
              </a:rPr>
              <a:t>“A Son Honors His Father”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7C32B"/>
                </a:solidFill>
                <a:latin typeface="Verdana" pitchFamily="34" charset="0"/>
              </a:rPr>
              <a:t>(Mal. 1:6)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">
            <a:extLst>
              <a:ext uri="{FF2B5EF4-FFF2-40B4-BE49-F238E27FC236}">
                <a16:creationId xmlns:a16="http://schemas.microsoft.com/office/drawing/2014/main" xmlns="" id="{3D1EFC33-4186-41FF-90C6-EBFAEB9B28ED}"/>
              </a:ext>
            </a:extLst>
          </p:cNvPr>
          <p:cNvSpPr/>
          <p:nvPr/>
        </p:nvSpPr>
        <p:spPr>
          <a:xfrm>
            <a:off x="152400" y="228600"/>
            <a:ext cx="8839200" cy="6400800"/>
          </a:xfrm>
          <a:prstGeom prst="roundRect">
            <a:avLst/>
          </a:prstGeom>
          <a:solidFill>
            <a:srgbClr val="1E6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6200" y="1017925"/>
            <a:ext cx="70866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Malachi 3:16-18</a:t>
            </a:r>
          </a:p>
          <a:p>
            <a:pPr marL="342900" indent="-342900">
              <a:spcBef>
                <a:spcPts val="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1.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When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we honor with lips?                     </a:t>
            </a:r>
          </a:p>
          <a:p>
            <a:pPr marL="342900" indent="-342900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2. When we follow tradition? </a:t>
            </a:r>
          </a:p>
          <a:p>
            <a:pPr marL="342900" indent="-342900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3. When we show partiality? </a:t>
            </a:r>
          </a:p>
          <a:p>
            <a:pPr marL="342900" indent="-342900">
              <a:spcBef>
                <a:spcPts val="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4. When we say “everyone who        does evil is good”? (Mal. 2:17)</a:t>
            </a:r>
          </a:p>
          <a:p>
            <a:pPr marL="342900" indent="-342900">
              <a:spcBef>
                <a:spcPts val="1200"/>
              </a:spcBef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When we do not observe the    Lord’s Supper (John 5:23)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DB7F262-CFA2-4E30-9493-C5810598CE0F}"/>
              </a:ext>
            </a:extLst>
          </p:cNvPr>
          <p:cNvSpPr/>
          <p:nvPr/>
        </p:nvSpPr>
        <p:spPr>
          <a:xfrm>
            <a:off x="6781800" y="4419600"/>
            <a:ext cx="2209800" cy="2209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424" r="-178"/>
            </a:stretch>
          </a:blipFill>
          <a:ln>
            <a:solidFill>
              <a:srgbClr val="F7C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54639"/>
                </a:solidFill>
              </a:ln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6E81FC4B-F754-48EA-8A2C-2C3E64020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762000"/>
            <a:ext cx="2362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“Then, if I am a Father, where  is My honor”?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(Mal. 1:6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532DCA19-CED6-4E28-96B4-47B0118C9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865" y="258762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bg1"/>
                  </a:solidFill>
                </a:ln>
                <a:solidFill>
                  <a:srgbClr val="F7C32B"/>
                </a:solidFill>
                <a:latin typeface="Verdana" pitchFamily="34" charset="0"/>
              </a:rPr>
              <a:t>“A Son Honors His Father” </a:t>
            </a:r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rgbClr val="F7C32B"/>
                </a:solidFill>
                <a:latin typeface="Verdana" pitchFamily="34" charset="0"/>
              </a:rPr>
              <a:t>(Mal. 1:6)</a:t>
            </a:r>
          </a:p>
        </p:txBody>
      </p:sp>
    </p:spTree>
    <p:extLst>
      <p:ext uri="{BB962C8B-B14F-4D97-AF65-F5344CB8AC3E}">
        <p14:creationId xmlns:p14="http://schemas.microsoft.com/office/powerpoint/2010/main" val="30890354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91AF368E-7949-4512-B4EF-2C40E9A8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097" y="1269785"/>
            <a:ext cx="4533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We </a:t>
            </a: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Honoring Our </a:t>
            </a:r>
            <a:r>
              <a:rPr lang="en-US" sz="9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endParaRPr lang="en-US" sz="9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2363AF9A-AB92-4BF5-93C8-36B891807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" y="4648200"/>
            <a:ext cx="451873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Verdana" pitchFamily="34" charset="0"/>
              </a:rPr>
              <a:t>Malachi 3:16-18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4D0E348-6496-445B-9F73-BB3E804888FA}"/>
              </a:ext>
            </a:extLst>
          </p:cNvPr>
          <p:cNvSpPr/>
          <p:nvPr/>
        </p:nvSpPr>
        <p:spPr>
          <a:xfrm>
            <a:off x="4533900" y="914400"/>
            <a:ext cx="4495800" cy="44958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424" r="-178"/>
            </a:stretch>
          </a:blipFill>
          <a:ln>
            <a:solidFill>
              <a:srgbClr val="BE8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654639"/>
                </a:solidFill>
              </a:ln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421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Verdana</vt:lpstr>
      <vt:lpstr>Arial</vt:lpstr>
      <vt:lpstr>Palatino Linotype</vt:lpstr>
      <vt:lpstr>Trajan Pro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Microsoft account</cp:lastModifiedBy>
  <cp:revision>24</cp:revision>
  <dcterms:created xsi:type="dcterms:W3CDTF">2006-06-12T20:49:38Z</dcterms:created>
  <dcterms:modified xsi:type="dcterms:W3CDTF">2025-06-09T21:38:48Z</dcterms:modified>
</cp:coreProperties>
</file>