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B6CB"/>
    <a:srgbClr val="C6AFC9"/>
    <a:srgbClr val="61405E"/>
    <a:srgbClr val="325170"/>
    <a:srgbClr val="90B3D6"/>
    <a:srgbClr val="C0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0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9E72-D324-4FA8-AD84-E33B049E8251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CB20-E6D8-41A2-99EE-DF4FF584D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4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9E72-D324-4FA8-AD84-E33B049E8251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CB20-E6D8-41A2-99EE-DF4FF584D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9E72-D324-4FA8-AD84-E33B049E8251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CB20-E6D8-41A2-99EE-DF4FF584D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4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9E72-D324-4FA8-AD84-E33B049E8251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CB20-E6D8-41A2-99EE-DF4FF584D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1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9E72-D324-4FA8-AD84-E33B049E8251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CB20-E6D8-41A2-99EE-DF4FF584D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9E72-D324-4FA8-AD84-E33B049E8251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CB20-E6D8-41A2-99EE-DF4FF584D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7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9E72-D324-4FA8-AD84-E33B049E8251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CB20-E6D8-41A2-99EE-DF4FF584D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7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9E72-D324-4FA8-AD84-E33B049E8251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CB20-E6D8-41A2-99EE-DF4FF584D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3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9E72-D324-4FA8-AD84-E33B049E8251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CB20-E6D8-41A2-99EE-DF4FF584D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0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9E72-D324-4FA8-AD84-E33B049E8251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CB20-E6D8-41A2-99EE-DF4FF584D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8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9E72-D324-4FA8-AD84-E33B049E8251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CB20-E6D8-41A2-99EE-DF4FF584D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7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9E72-D324-4FA8-AD84-E33B049E8251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BCB20-E6D8-41A2-99EE-DF4FF584D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1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00C3DA3-BD37-414D-86C3-F085D367A04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EB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63323" y="202557"/>
            <a:ext cx="4022203" cy="4022203"/>
            <a:chOff x="2560898" y="1192193"/>
            <a:chExt cx="4022203" cy="4022203"/>
          </a:xfrm>
        </p:grpSpPr>
        <p:grpSp>
          <p:nvGrpSpPr>
            <p:cNvPr id="4" name="Group 3"/>
            <p:cNvGrpSpPr/>
            <p:nvPr/>
          </p:nvGrpSpPr>
          <p:grpSpPr>
            <a:xfrm>
              <a:off x="2560898" y="1192193"/>
              <a:ext cx="4022203" cy="4022203"/>
              <a:chOff x="2560898" y="1192193"/>
              <a:chExt cx="4022203" cy="4022203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2560898" y="1192193"/>
                <a:ext cx="4022203" cy="4022203"/>
              </a:xfrm>
              <a:prstGeom prst="ellipse">
                <a:avLst/>
              </a:prstGeom>
              <a:solidFill>
                <a:srgbClr val="61405E"/>
              </a:solidFill>
              <a:ln w="38100" cmpd="thickThin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639029" y="1270325"/>
                <a:ext cx="3865940" cy="3865940"/>
              </a:xfrm>
              <a:prstGeom prst="ellipse">
                <a:avLst/>
              </a:prstGeom>
              <a:solidFill>
                <a:srgbClr val="61405E"/>
              </a:solidFill>
              <a:ln w="38100" cmpd="thickThin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560898" y="2066147"/>
              <a:ext cx="4022203" cy="2395378"/>
              <a:chOff x="2560898" y="2066147"/>
              <a:chExt cx="4022203" cy="2395378"/>
            </a:xfrm>
          </p:grpSpPr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0A3ABCB8-1A3A-4FAB-BB81-7AC0D1998085}"/>
                  </a:ext>
                </a:extLst>
              </p:cNvPr>
              <p:cNvSpPr txBox="1"/>
              <p:nvPr/>
            </p:nvSpPr>
            <p:spPr>
              <a:xfrm>
                <a:off x="2560898" y="2066147"/>
                <a:ext cx="402220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  <a:latin typeface="Elephant" panose="02020904090505020303"/>
                    <a:ea typeface="Cortado" panose="03060602040702030304" pitchFamily="66" charset="0"/>
                  </a:rPr>
                  <a:t>Pure In</a:t>
                </a:r>
                <a:endParaRPr lang="en-US" sz="72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Elephant" panose="02020904090505020303"/>
                  <a:ea typeface="Cortado" panose="03060602040702030304" pitchFamily="66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FC91A87E-91FC-4F50-94D8-9555162E1B08}"/>
                  </a:ext>
                </a:extLst>
              </p:cNvPr>
              <p:cNvSpPr txBox="1"/>
              <p:nvPr/>
            </p:nvSpPr>
            <p:spPr>
              <a:xfrm>
                <a:off x="2560898" y="2891865"/>
                <a:ext cx="402220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600" dirty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  <a:latin typeface="Elephant" panose="02020904090505020303" pitchFamily="18" charset="0"/>
                    <a:ea typeface="Cortado" panose="03060602040702030304" pitchFamily="66" charset="0"/>
                  </a:rPr>
                  <a:t>Heart</a:t>
                </a: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EB20259-D0AD-4400-A27E-1B16DD6D51CC}"/>
              </a:ext>
            </a:extLst>
          </p:cNvPr>
          <p:cNvSpPr txBox="1"/>
          <p:nvPr/>
        </p:nvSpPr>
        <p:spPr>
          <a:xfrm>
            <a:off x="4285526" y="722568"/>
            <a:ext cx="48584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latin typeface="Elephant" panose="02020904090505020303" pitchFamily="18" charset="0"/>
                <a:ea typeface="Cortado" panose="03060602040702030304" pitchFamily="66" charset="0"/>
              </a:rPr>
              <a:t>1 John 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latin typeface="Elephant" panose="02020904090505020303" pitchFamily="18" charset="0"/>
                <a:ea typeface="Cortado" panose="03060602040702030304" pitchFamily="66" charset="0"/>
              </a:rPr>
              <a:t>3:1-3</a:t>
            </a:r>
          </a:p>
          <a:p>
            <a:pPr algn="ctr"/>
            <a:endParaRPr lang="en-US" sz="4000" dirty="0">
              <a:ln>
                <a:solidFill>
                  <a:sysClr val="windowText" lastClr="000000"/>
                </a:solidFill>
              </a:ln>
              <a:latin typeface="Elephant" panose="02020904090505020303" pitchFamily="18" charset="0"/>
              <a:ea typeface="Cortado" panose="03060602040702030304" pitchFamily="66" charset="0"/>
            </a:endParaRPr>
          </a:p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latin typeface="Elephant" panose="02020904090505020303" pitchFamily="18" charset="0"/>
                <a:ea typeface="Cortado" panose="03060602040702030304" pitchFamily="66" charset="0"/>
              </a:rPr>
              <a:t>Exodus 19:10-11</a:t>
            </a:r>
          </a:p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latin typeface="Elephant" panose="02020904090505020303" pitchFamily="18" charset="0"/>
                <a:ea typeface="Cortado" panose="03060602040702030304" pitchFamily="66" charset="0"/>
              </a:rPr>
              <a:t>Exodus 30:18-21</a:t>
            </a:r>
          </a:p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latin typeface="Elephant" panose="02020904090505020303" pitchFamily="18" charset="0"/>
                <a:ea typeface="Cortado" panose="03060602040702030304" pitchFamily="66" charset="0"/>
              </a:rPr>
              <a:t>Leviticus 8:6</a:t>
            </a:r>
          </a:p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latin typeface="Elephant" panose="02020904090505020303" pitchFamily="18" charset="0"/>
                <a:ea typeface="Cortado" panose="03060602040702030304" pitchFamily="66" charset="0"/>
              </a:rPr>
              <a:t>Acts 21:24-26</a:t>
            </a:r>
            <a:endParaRPr lang="en-US" sz="4000" dirty="0">
              <a:ln>
                <a:solidFill>
                  <a:sysClr val="windowText" lastClr="000000"/>
                </a:solidFill>
              </a:ln>
              <a:latin typeface="Elephant" panose="02020904090505020303" pitchFamily="18" charset="0"/>
              <a:ea typeface="Cortado" panose="0306060204070203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6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EB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4D5F7DA-AFCB-4760-806A-36B5B9131600}"/>
              </a:ext>
            </a:extLst>
          </p:cNvPr>
          <p:cNvSpPr txBox="1"/>
          <p:nvPr/>
        </p:nvSpPr>
        <p:spPr>
          <a:xfrm>
            <a:off x="3053090" y="502855"/>
            <a:ext cx="6106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Elephant" panose="02020904090505020303" pitchFamily="18" charset="0"/>
                <a:ea typeface="Cortado" panose="03060602040702030304" pitchFamily="66" charset="0"/>
              </a:rPr>
              <a:t>The Individual’s Responsibility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F1FB562-F2F5-490B-A5E5-EC810968BEA8}"/>
              </a:ext>
            </a:extLst>
          </p:cNvPr>
          <p:cNvSpPr txBox="1"/>
          <p:nvPr/>
        </p:nvSpPr>
        <p:spPr>
          <a:xfrm>
            <a:off x="-15269" y="2398093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a typeface="Cortado" panose="03060602040702030304" pitchFamily="66" charset="0"/>
              </a:rPr>
              <a:t>Blessed are the pure in heart… </a:t>
            </a:r>
            <a:r>
              <a:rPr lang="en-US" sz="3200" dirty="0">
                <a:ea typeface="Cortado" panose="03060602040702030304" pitchFamily="66" charset="0"/>
              </a:rPr>
              <a:t>(Matthew 5:8)</a:t>
            </a:r>
          </a:p>
          <a:p>
            <a:pPr algn="ctr"/>
            <a:endParaRPr lang="en-US" sz="3200" dirty="0">
              <a:ea typeface="Cortado" panose="03060602040702030304" pitchFamily="66" charset="0"/>
            </a:endParaRPr>
          </a:p>
          <a:p>
            <a:pPr algn="ctr"/>
            <a:r>
              <a:rPr lang="en-US" sz="3200" b="1" dirty="0">
                <a:ea typeface="Cortado" panose="03060602040702030304" pitchFamily="66" charset="0"/>
              </a:rPr>
              <a:t>Pure religion… </a:t>
            </a:r>
            <a:r>
              <a:rPr lang="en-US" sz="3200" dirty="0">
                <a:ea typeface="Cortado" panose="03060602040702030304" pitchFamily="66" charset="0"/>
              </a:rPr>
              <a:t>(James 1:27)</a:t>
            </a:r>
          </a:p>
          <a:p>
            <a:pPr algn="ctr"/>
            <a:endParaRPr lang="en-US" sz="3200" dirty="0">
              <a:ea typeface="Cortado" panose="03060602040702030304" pitchFamily="66" charset="0"/>
            </a:endParaRPr>
          </a:p>
          <a:p>
            <a:pPr algn="ctr"/>
            <a:r>
              <a:rPr lang="en-US" sz="3200" b="1" dirty="0">
                <a:ea typeface="Cortado" panose="03060602040702030304" pitchFamily="66" charset="0"/>
              </a:rPr>
              <a:t>…Stirring up your sincere [pure] mind… </a:t>
            </a:r>
            <a:r>
              <a:rPr lang="en-US" sz="3200" dirty="0">
                <a:ea typeface="Cortado" panose="03060602040702030304" pitchFamily="66" charset="0"/>
              </a:rPr>
              <a:t>(2 Peter 3:1)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1789" y="81024"/>
            <a:ext cx="2413322" cy="2413322"/>
            <a:chOff x="2560898" y="1192193"/>
            <a:chExt cx="4022203" cy="4022203"/>
          </a:xfrm>
        </p:grpSpPr>
        <p:grpSp>
          <p:nvGrpSpPr>
            <p:cNvPr id="14" name="Group 13"/>
            <p:cNvGrpSpPr/>
            <p:nvPr/>
          </p:nvGrpSpPr>
          <p:grpSpPr>
            <a:xfrm>
              <a:off x="2560898" y="1192193"/>
              <a:ext cx="4022203" cy="4022203"/>
              <a:chOff x="2560898" y="1192193"/>
              <a:chExt cx="4022203" cy="4022203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560898" y="1192193"/>
                <a:ext cx="4022203" cy="4022203"/>
              </a:xfrm>
              <a:prstGeom prst="ellipse">
                <a:avLst/>
              </a:prstGeom>
              <a:solidFill>
                <a:srgbClr val="61405E"/>
              </a:solidFill>
              <a:ln w="38100" cmpd="thickThin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639029" y="1270325"/>
                <a:ext cx="3865940" cy="3865940"/>
              </a:xfrm>
              <a:prstGeom prst="ellipse">
                <a:avLst/>
              </a:prstGeom>
              <a:solidFill>
                <a:srgbClr val="61405E"/>
              </a:solidFill>
              <a:ln w="38100" cmpd="thickThin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560898" y="1911817"/>
              <a:ext cx="4022203" cy="2518488"/>
              <a:chOff x="2560898" y="1911817"/>
              <a:chExt cx="4022203" cy="2518488"/>
            </a:xfrm>
          </p:grpSpPr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0A3ABCB8-1A3A-4FAB-BB81-7AC0D1998085}"/>
                  </a:ext>
                </a:extLst>
              </p:cNvPr>
              <p:cNvSpPr txBox="1"/>
              <p:nvPr/>
            </p:nvSpPr>
            <p:spPr>
              <a:xfrm>
                <a:off x="2560898" y="1911817"/>
                <a:ext cx="4022203" cy="1282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  <a:latin typeface="Elephant" panose="02020904090505020303" pitchFamily="18" charset="0"/>
                    <a:ea typeface="Cortado" panose="03060602040702030304" pitchFamily="66" charset="0"/>
                  </a:rPr>
                  <a:t>Pure In</a:t>
                </a:r>
                <a:endParaRPr lang="en-US" sz="44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Elephant" panose="02020904090505020303" pitchFamily="18" charset="0"/>
                  <a:ea typeface="Cortado" panose="03060602040702030304" pitchFamily="66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FC91A87E-91FC-4F50-94D8-9555162E1B08}"/>
                  </a:ext>
                </a:extLst>
              </p:cNvPr>
              <p:cNvSpPr txBox="1"/>
              <p:nvPr/>
            </p:nvSpPr>
            <p:spPr>
              <a:xfrm>
                <a:off x="2560898" y="2737535"/>
                <a:ext cx="4022203" cy="1692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  <a:latin typeface="Elephant" panose="02020904090505020303" pitchFamily="18" charset="0"/>
                    <a:ea typeface="Cortado" panose="03060602040702030304" pitchFamily="66" charset="0"/>
                  </a:rPr>
                  <a:t>Heart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837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EB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82335E-3D8F-4D06-90F2-21F5A0CCE067}"/>
              </a:ext>
            </a:extLst>
          </p:cNvPr>
          <p:cNvSpPr txBox="1"/>
          <p:nvPr/>
        </p:nvSpPr>
        <p:spPr>
          <a:xfrm>
            <a:off x="3094874" y="872187"/>
            <a:ext cx="6106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Elephant" panose="02020904090505020303" pitchFamily="18" charset="0"/>
                <a:ea typeface="Cortado" panose="03060602040702030304" pitchFamily="66" charset="0"/>
              </a:rPr>
              <a:t>How achieved?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85D8F68-46A1-4438-8051-CF93E3CEE562}"/>
              </a:ext>
            </a:extLst>
          </p:cNvPr>
          <p:cNvSpPr txBox="1"/>
          <p:nvPr/>
        </p:nvSpPr>
        <p:spPr>
          <a:xfrm>
            <a:off x="0" y="2447467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a typeface="Cortado" panose="03060602040702030304" pitchFamily="66" charset="0"/>
              </a:rPr>
              <a:t>…Obedience to the truth… </a:t>
            </a:r>
            <a:r>
              <a:rPr lang="en-US" sz="3200" dirty="0">
                <a:ea typeface="Cortado" panose="03060602040702030304" pitchFamily="66" charset="0"/>
              </a:rPr>
              <a:t>(1 Peter 1:22)</a:t>
            </a:r>
          </a:p>
          <a:p>
            <a:pPr algn="ctr"/>
            <a:endParaRPr lang="en-US" sz="3200" dirty="0">
              <a:ea typeface="Cortado" panose="03060602040702030304" pitchFamily="66" charset="0"/>
            </a:endParaRPr>
          </a:p>
          <a:p>
            <a:pPr algn="ctr"/>
            <a:r>
              <a:rPr lang="en-US" sz="3200" b="1" dirty="0">
                <a:ea typeface="Cortado" panose="03060602040702030304" pitchFamily="66" charset="0"/>
              </a:rPr>
              <a:t>Jesus made purification of sins </a:t>
            </a:r>
            <a:r>
              <a:rPr lang="en-US" sz="3200" dirty="0">
                <a:ea typeface="Cortado" panose="03060602040702030304" pitchFamily="66" charset="0"/>
              </a:rPr>
              <a:t>(Hebrews 1:3)</a:t>
            </a:r>
          </a:p>
          <a:p>
            <a:pPr algn="ctr"/>
            <a:endParaRPr lang="en-US" sz="3200" dirty="0">
              <a:ea typeface="Cortado" panose="03060602040702030304" pitchFamily="66" charset="0"/>
            </a:endParaRPr>
          </a:p>
          <a:p>
            <a:pPr algn="ctr"/>
            <a:r>
              <a:rPr lang="en-US" sz="3200" b="1" dirty="0">
                <a:ea typeface="Cortado" panose="03060602040702030304" pitchFamily="66" charset="0"/>
              </a:rPr>
              <a:t>…Purifies himself… </a:t>
            </a:r>
            <a:r>
              <a:rPr lang="en-US" sz="3200" dirty="0">
                <a:ea typeface="Cortado" panose="03060602040702030304" pitchFamily="66" charset="0"/>
              </a:rPr>
              <a:t>(1 John 3:2-3)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1789" y="81024"/>
            <a:ext cx="2413322" cy="2413322"/>
            <a:chOff x="2560898" y="1192193"/>
            <a:chExt cx="4022203" cy="4022203"/>
          </a:xfrm>
        </p:grpSpPr>
        <p:grpSp>
          <p:nvGrpSpPr>
            <p:cNvPr id="13" name="Group 12"/>
            <p:cNvGrpSpPr/>
            <p:nvPr/>
          </p:nvGrpSpPr>
          <p:grpSpPr>
            <a:xfrm>
              <a:off x="2560898" y="1192193"/>
              <a:ext cx="4022203" cy="4022203"/>
              <a:chOff x="2560898" y="1192193"/>
              <a:chExt cx="4022203" cy="402220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2560898" y="1192193"/>
                <a:ext cx="4022203" cy="4022203"/>
              </a:xfrm>
              <a:prstGeom prst="ellipse">
                <a:avLst/>
              </a:prstGeom>
              <a:solidFill>
                <a:srgbClr val="61405E"/>
              </a:solidFill>
              <a:ln w="38100" cmpd="thickThin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639029" y="1270325"/>
                <a:ext cx="3865940" cy="3865940"/>
              </a:xfrm>
              <a:prstGeom prst="ellipse">
                <a:avLst/>
              </a:prstGeom>
              <a:solidFill>
                <a:srgbClr val="61405E"/>
              </a:solidFill>
              <a:ln w="38100" cmpd="thickThin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560898" y="1911817"/>
              <a:ext cx="4022203" cy="2518488"/>
              <a:chOff x="2560898" y="1911817"/>
              <a:chExt cx="4022203" cy="2518488"/>
            </a:xfrm>
          </p:grpSpPr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0A3ABCB8-1A3A-4FAB-BB81-7AC0D1998085}"/>
                  </a:ext>
                </a:extLst>
              </p:cNvPr>
              <p:cNvSpPr txBox="1"/>
              <p:nvPr/>
            </p:nvSpPr>
            <p:spPr>
              <a:xfrm>
                <a:off x="2560898" y="1911817"/>
                <a:ext cx="4022203" cy="1282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  <a:latin typeface="Elephant" panose="02020904090505020303" pitchFamily="18" charset="0"/>
                    <a:ea typeface="Cortado" panose="03060602040702030304" pitchFamily="66" charset="0"/>
                  </a:rPr>
                  <a:t>Pure In</a:t>
                </a:r>
                <a:endParaRPr lang="en-US" sz="44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Elephant" panose="02020904090505020303" pitchFamily="18" charset="0"/>
                  <a:ea typeface="Cortado" panose="03060602040702030304" pitchFamily="66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FC91A87E-91FC-4F50-94D8-9555162E1B08}"/>
                  </a:ext>
                </a:extLst>
              </p:cNvPr>
              <p:cNvSpPr txBox="1"/>
              <p:nvPr/>
            </p:nvSpPr>
            <p:spPr>
              <a:xfrm>
                <a:off x="2560898" y="2737535"/>
                <a:ext cx="4022203" cy="1692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  <a:latin typeface="Elephant" panose="02020904090505020303" pitchFamily="18" charset="0"/>
                    <a:ea typeface="Cortado" panose="03060602040702030304" pitchFamily="66" charset="0"/>
                  </a:rPr>
                  <a:t>Heart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684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EB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F145DBA-5A54-474E-802A-120D48DB8C39}"/>
              </a:ext>
            </a:extLst>
          </p:cNvPr>
          <p:cNvSpPr txBox="1"/>
          <p:nvPr/>
        </p:nvSpPr>
        <p:spPr>
          <a:xfrm>
            <a:off x="3094874" y="872187"/>
            <a:ext cx="6106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Elephant" panose="02020904090505020303" pitchFamily="18" charset="0"/>
                <a:ea typeface="Cortado" panose="03060602040702030304" pitchFamily="66" charset="0"/>
              </a:rPr>
              <a:t>How maintained?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A4E738C-841E-4204-80C4-1FB1ED4215A4}"/>
              </a:ext>
            </a:extLst>
          </p:cNvPr>
          <p:cNvSpPr txBox="1"/>
          <p:nvPr/>
        </p:nvSpPr>
        <p:spPr>
          <a:xfrm>
            <a:off x="0" y="1777670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a typeface="Cortado" panose="03060602040702030304" pitchFamily="66" charset="0"/>
              </a:rPr>
              <a:t>Purity can be lost</a:t>
            </a:r>
            <a:r>
              <a:rPr lang="en-US" sz="3200" dirty="0">
                <a:ea typeface="Cortado" panose="03060602040702030304" pitchFamily="66" charset="0"/>
              </a:rPr>
              <a:t> </a:t>
            </a:r>
            <a:r>
              <a:rPr lang="en-US" sz="3200" dirty="0" smtClean="0">
                <a:ea typeface="Cortado" panose="03060602040702030304" pitchFamily="66" charset="0"/>
              </a:rPr>
              <a:t>                                                               (</a:t>
            </a:r>
            <a:r>
              <a:rPr lang="en-US" sz="3200" dirty="0">
                <a:ea typeface="Cortado" panose="03060602040702030304" pitchFamily="66" charset="0"/>
              </a:rPr>
              <a:t>Matt. 5:13; Heb. 12:15; 10:26-27)</a:t>
            </a:r>
          </a:p>
          <a:p>
            <a:pPr algn="ctr"/>
            <a:endParaRPr lang="en-US" sz="3200" dirty="0">
              <a:ea typeface="Cortado" panose="03060602040702030304" pitchFamily="66" charset="0"/>
            </a:endParaRPr>
          </a:p>
          <a:p>
            <a:pPr algn="ctr"/>
            <a:r>
              <a:rPr lang="en-US" sz="3200" b="1" dirty="0">
                <a:ea typeface="Cortado" panose="03060602040702030304" pitchFamily="66" charset="0"/>
              </a:rPr>
              <a:t>…Purify your hearts… </a:t>
            </a:r>
            <a:r>
              <a:rPr lang="en-US" sz="3200" dirty="0">
                <a:ea typeface="Cortado" panose="03060602040702030304" pitchFamily="66" charset="0"/>
              </a:rPr>
              <a:t>(James 4:8)</a:t>
            </a:r>
          </a:p>
          <a:p>
            <a:pPr algn="ctr"/>
            <a:endParaRPr lang="en-US" sz="3200" dirty="0">
              <a:ea typeface="Cortado" panose="03060602040702030304" pitchFamily="66" charset="0"/>
            </a:endParaRPr>
          </a:p>
          <a:p>
            <a:pPr algn="ctr"/>
            <a:r>
              <a:rPr lang="en-US" sz="3200" b="1" dirty="0">
                <a:ea typeface="Cortado" panose="03060602040702030304" pitchFamily="66" charset="0"/>
              </a:rPr>
              <a:t>Refuse evil things a place in our heart.</a:t>
            </a:r>
          </a:p>
          <a:p>
            <a:pPr algn="ctr"/>
            <a:r>
              <a:rPr lang="en-US" sz="2800" dirty="0">
                <a:ea typeface="Cortado" panose="03060602040702030304" pitchFamily="66" charset="0"/>
              </a:rPr>
              <a:t>…vessel of honor…</a:t>
            </a:r>
          </a:p>
          <a:p>
            <a:pPr algn="ctr"/>
            <a:r>
              <a:rPr lang="en-US" sz="2800" dirty="0">
                <a:ea typeface="Cortado" panose="03060602040702030304" pitchFamily="66" charset="0"/>
              </a:rPr>
              <a:t>(2 Timothy 2:20-21</a:t>
            </a:r>
            <a:r>
              <a:rPr lang="en-US" sz="2800" dirty="0" smtClean="0">
                <a:ea typeface="Cortado" panose="03060602040702030304" pitchFamily="66" charset="0"/>
              </a:rPr>
              <a:t>)</a:t>
            </a:r>
            <a:endParaRPr lang="en-US" sz="2800" dirty="0">
              <a:ea typeface="Cortado" panose="03060602040702030304" pitchFamily="66" charset="0"/>
            </a:endParaRPr>
          </a:p>
          <a:p>
            <a:pPr algn="ctr"/>
            <a:r>
              <a:rPr lang="en-US" sz="2800" dirty="0">
                <a:ea typeface="Cortado" panose="03060602040702030304" pitchFamily="66" charset="0"/>
              </a:rPr>
              <a:t>…show yourself an example of those who believe… </a:t>
            </a:r>
          </a:p>
          <a:p>
            <a:pPr algn="ctr"/>
            <a:r>
              <a:rPr lang="en-US" sz="2800" dirty="0">
                <a:ea typeface="Cortado" panose="03060602040702030304" pitchFamily="66" charset="0"/>
              </a:rPr>
              <a:t>(1 Timothy 4:12)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1789" y="81024"/>
            <a:ext cx="2413322" cy="2413322"/>
            <a:chOff x="2560898" y="1192193"/>
            <a:chExt cx="4022203" cy="4022203"/>
          </a:xfrm>
        </p:grpSpPr>
        <p:grpSp>
          <p:nvGrpSpPr>
            <p:cNvPr id="13" name="Group 12"/>
            <p:cNvGrpSpPr/>
            <p:nvPr/>
          </p:nvGrpSpPr>
          <p:grpSpPr>
            <a:xfrm>
              <a:off x="2560898" y="1192193"/>
              <a:ext cx="4022203" cy="4022203"/>
              <a:chOff x="2560898" y="1192193"/>
              <a:chExt cx="4022203" cy="402220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2560898" y="1192193"/>
                <a:ext cx="4022203" cy="4022203"/>
              </a:xfrm>
              <a:prstGeom prst="ellipse">
                <a:avLst/>
              </a:prstGeom>
              <a:solidFill>
                <a:srgbClr val="61405E"/>
              </a:solidFill>
              <a:ln w="38100" cmpd="thickThin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639029" y="1270325"/>
                <a:ext cx="3865940" cy="3865940"/>
              </a:xfrm>
              <a:prstGeom prst="ellipse">
                <a:avLst/>
              </a:prstGeom>
              <a:solidFill>
                <a:srgbClr val="61405E"/>
              </a:solidFill>
              <a:ln w="38100" cmpd="thickThin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560898" y="1911817"/>
              <a:ext cx="4022203" cy="2518488"/>
              <a:chOff x="2560898" y="1911817"/>
              <a:chExt cx="4022203" cy="2518488"/>
            </a:xfrm>
          </p:grpSpPr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0A3ABCB8-1A3A-4FAB-BB81-7AC0D1998085}"/>
                  </a:ext>
                </a:extLst>
              </p:cNvPr>
              <p:cNvSpPr txBox="1"/>
              <p:nvPr/>
            </p:nvSpPr>
            <p:spPr>
              <a:xfrm>
                <a:off x="2560898" y="1911817"/>
                <a:ext cx="4022203" cy="1282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  <a:latin typeface="Elephant" panose="02020904090505020303" pitchFamily="18" charset="0"/>
                    <a:ea typeface="Cortado" panose="03060602040702030304" pitchFamily="66" charset="0"/>
                  </a:rPr>
                  <a:t>Pure In</a:t>
                </a:r>
                <a:endParaRPr lang="en-US" sz="44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Elephant" panose="02020904090505020303" pitchFamily="18" charset="0"/>
                  <a:ea typeface="Cortado" panose="03060602040702030304" pitchFamily="66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FC91A87E-91FC-4F50-94D8-9555162E1B08}"/>
                  </a:ext>
                </a:extLst>
              </p:cNvPr>
              <p:cNvSpPr txBox="1"/>
              <p:nvPr/>
            </p:nvSpPr>
            <p:spPr>
              <a:xfrm>
                <a:off x="2560898" y="2737535"/>
                <a:ext cx="4022203" cy="1692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  <a:latin typeface="Elephant" panose="02020904090505020303" pitchFamily="18" charset="0"/>
                    <a:ea typeface="Cortado" panose="03060602040702030304" pitchFamily="66" charset="0"/>
                  </a:rPr>
                  <a:t>Heart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8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EB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1399E94-EDD3-4B3C-8160-798E8E7666D1}"/>
              </a:ext>
            </a:extLst>
          </p:cNvPr>
          <p:cNvSpPr txBox="1"/>
          <p:nvPr/>
        </p:nvSpPr>
        <p:spPr>
          <a:xfrm>
            <a:off x="3094874" y="872187"/>
            <a:ext cx="6106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Elephant" panose="02020904090505020303" pitchFamily="18" charset="0"/>
                <a:ea typeface="Cortado" panose="03060602040702030304" pitchFamily="66" charset="0"/>
              </a:rPr>
              <a:t>How maintained?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3FBC01F-8BCE-474B-AFFB-88B6205A2815}"/>
              </a:ext>
            </a:extLst>
          </p:cNvPr>
          <p:cNvSpPr txBox="1"/>
          <p:nvPr/>
        </p:nvSpPr>
        <p:spPr>
          <a:xfrm>
            <a:off x="0" y="2447467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a typeface="Cortado" panose="03060602040702030304" pitchFamily="66" charset="0"/>
              </a:rPr>
              <a:t>Work toward spiritual growth, maturity, purity.</a:t>
            </a:r>
          </a:p>
          <a:p>
            <a:pPr algn="ctr"/>
            <a:r>
              <a:rPr lang="en-US" sz="2800" dirty="0">
                <a:ea typeface="Cortado" panose="03060602040702030304" pitchFamily="66" charset="0"/>
              </a:rPr>
              <a:t>…flee lusts…(2 Timothy 2:22)</a:t>
            </a:r>
          </a:p>
          <a:p>
            <a:pPr algn="ctr"/>
            <a:endParaRPr lang="en-US" sz="2800" dirty="0">
              <a:ea typeface="Cortado" panose="03060602040702030304" pitchFamily="66" charset="0"/>
            </a:endParaRPr>
          </a:p>
          <a:p>
            <a:pPr algn="ctr"/>
            <a:r>
              <a:rPr lang="en-US" sz="2800" dirty="0">
                <a:ea typeface="Cortado" panose="03060602040702030304" pitchFamily="66" charset="0"/>
              </a:rPr>
              <a:t>Pure thoughts (Matt. 5:27; Titus 1:15; 1 Cor. 15:33; Prov. 4:23)</a:t>
            </a:r>
          </a:p>
          <a:p>
            <a:pPr algn="ctr"/>
            <a:endParaRPr lang="en-US" sz="2800" dirty="0">
              <a:ea typeface="Cortado" panose="03060602040702030304" pitchFamily="66" charset="0"/>
            </a:endParaRPr>
          </a:p>
          <a:p>
            <a:pPr algn="ctr"/>
            <a:r>
              <a:rPr lang="en-US" sz="2800" dirty="0">
                <a:ea typeface="Cortado" panose="03060602040702030304" pitchFamily="66" charset="0"/>
              </a:rPr>
              <a:t>Our speech (1 Tim. 4:12; Matt. 26:73; James 3:10;)</a:t>
            </a:r>
          </a:p>
          <a:p>
            <a:pPr algn="ctr"/>
            <a:endParaRPr lang="en-US" sz="2800" dirty="0">
              <a:ea typeface="Cortado" panose="03060602040702030304" pitchFamily="66" charset="0"/>
            </a:endParaRPr>
          </a:p>
          <a:p>
            <a:pPr algn="ctr"/>
            <a:r>
              <a:rPr lang="en-US" sz="2800" dirty="0">
                <a:ea typeface="Cortado" panose="03060602040702030304" pitchFamily="66" charset="0"/>
              </a:rPr>
              <a:t>…Forgotten his purification… (2 Peter 1:9)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1789" y="81024"/>
            <a:ext cx="2413322" cy="2413322"/>
            <a:chOff x="2560898" y="1192193"/>
            <a:chExt cx="4022203" cy="4022203"/>
          </a:xfrm>
        </p:grpSpPr>
        <p:grpSp>
          <p:nvGrpSpPr>
            <p:cNvPr id="13" name="Group 12"/>
            <p:cNvGrpSpPr/>
            <p:nvPr/>
          </p:nvGrpSpPr>
          <p:grpSpPr>
            <a:xfrm>
              <a:off x="2560898" y="1192193"/>
              <a:ext cx="4022203" cy="4022203"/>
              <a:chOff x="2560898" y="1192193"/>
              <a:chExt cx="4022203" cy="402220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2560898" y="1192193"/>
                <a:ext cx="4022203" cy="4022203"/>
              </a:xfrm>
              <a:prstGeom prst="ellipse">
                <a:avLst/>
              </a:prstGeom>
              <a:solidFill>
                <a:srgbClr val="61405E"/>
              </a:solidFill>
              <a:ln w="38100" cmpd="thickThin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639029" y="1270325"/>
                <a:ext cx="3865940" cy="3865940"/>
              </a:xfrm>
              <a:prstGeom prst="ellipse">
                <a:avLst/>
              </a:prstGeom>
              <a:solidFill>
                <a:srgbClr val="61405E"/>
              </a:solidFill>
              <a:ln w="38100" cmpd="thickThin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560898" y="1911817"/>
              <a:ext cx="4022203" cy="2518488"/>
              <a:chOff x="2560898" y="1911817"/>
              <a:chExt cx="4022203" cy="2518488"/>
            </a:xfrm>
          </p:grpSpPr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0A3ABCB8-1A3A-4FAB-BB81-7AC0D1998085}"/>
                  </a:ext>
                </a:extLst>
              </p:cNvPr>
              <p:cNvSpPr txBox="1"/>
              <p:nvPr/>
            </p:nvSpPr>
            <p:spPr>
              <a:xfrm>
                <a:off x="2560898" y="1911817"/>
                <a:ext cx="4022203" cy="1282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  <a:latin typeface="Elephant" panose="02020904090505020303" pitchFamily="18" charset="0"/>
                    <a:ea typeface="Cortado" panose="03060602040702030304" pitchFamily="66" charset="0"/>
                  </a:rPr>
                  <a:t>Pure In</a:t>
                </a:r>
                <a:endParaRPr lang="en-US" sz="44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Elephant" panose="02020904090505020303" pitchFamily="18" charset="0"/>
                  <a:ea typeface="Cortado" panose="03060602040702030304" pitchFamily="66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FC91A87E-91FC-4F50-94D8-9555162E1B08}"/>
                  </a:ext>
                </a:extLst>
              </p:cNvPr>
              <p:cNvSpPr txBox="1"/>
              <p:nvPr/>
            </p:nvSpPr>
            <p:spPr>
              <a:xfrm>
                <a:off x="2560898" y="2737535"/>
                <a:ext cx="4022203" cy="1692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  <a:latin typeface="Elephant" panose="02020904090505020303" pitchFamily="18" charset="0"/>
                    <a:ea typeface="Cortado" panose="03060602040702030304" pitchFamily="66" charset="0"/>
                  </a:rPr>
                  <a:t>Heart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564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EB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BA1348-BD36-41CD-B839-FB35E3DD7FE6}"/>
              </a:ext>
            </a:extLst>
          </p:cNvPr>
          <p:cNvSpPr txBox="1"/>
          <p:nvPr/>
        </p:nvSpPr>
        <p:spPr>
          <a:xfrm>
            <a:off x="4492426" y="891957"/>
            <a:ext cx="46182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baseline="30000" dirty="0"/>
              <a:t> </a:t>
            </a:r>
            <a:r>
              <a:rPr lang="en-US" sz="3200" b="1" i="1" dirty="0"/>
              <a:t>“For this you know with certainty, that no immoral or impure person or covetous man, </a:t>
            </a:r>
            <a:r>
              <a:rPr lang="en-US" sz="3200" b="1" i="1" dirty="0" smtClean="0"/>
              <a:t>                       who </a:t>
            </a:r>
            <a:r>
              <a:rPr lang="en-US" sz="3200" b="1" i="1" dirty="0"/>
              <a:t>is an idolater, </a:t>
            </a:r>
            <a:r>
              <a:rPr lang="en-US" sz="3200" b="1" i="1" dirty="0" smtClean="0"/>
              <a:t>              has </a:t>
            </a:r>
            <a:r>
              <a:rPr lang="en-US" sz="3200" b="1" i="1" dirty="0"/>
              <a:t>an inheritance in </a:t>
            </a:r>
            <a:r>
              <a:rPr lang="en-US" sz="3200" b="1" i="1" dirty="0" smtClean="0"/>
              <a:t>              the </a:t>
            </a:r>
            <a:r>
              <a:rPr lang="en-US" sz="3200" b="1" i="1" dirty="0"/>
              <a:t>kingdom of Christ </a:t>
            </a:r>
            <a:r>
              <a:rPr lang="en-US" sz="3200" b="1" i="1" dirty="0" smtClean="0"/>
              <a:t>        and </a:t>
            </a:r>
            <a:r>
              <a:rPr lang="en-US" sz="3200" b="1" i="1" dirty="0"/>
              <a:t>God.” </a:t>
            </a:r>
            <a:r>
              <a:rPr lang="en-US" sz="3200" b="1" dirty="0"/>
              <a:t>(Eph. 5:5)</a:t>
            </a:r>
            <a:endParaRPr lang="en-US" sz="3200" b="1" dirty="0">
              <a:ln>
                <a:solidFill>
                  <a:sysClr val="windowText" lastClr="000000"/>
                </a:solidFill>
              </a:ln>
              <a:latin typeface="Elephant" panose="02020904090505020303" pitchFamily="18" charset="0"/>
              <a:ea typeface="Cortado" panose="030606020407020303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5369" y="901627"/>
            <a:ext cx="4022203" cy="4022203"/>
            <a:chOff x="2560898" y="1192193"/>
            <a:chExt cx="4022203" cy="4022203"/>
          </a:xfrm>
        </p:grpSpPr>
        <p:grpSp>
          <p:nvGrpSpPr>
            <p:cNvPr id="12" name="Group 11"/>
            <p:cNvGrpSpPr/>
            <p:nvPr/>
          </p:nvGrpSpPr>
          <p:grpSpPr>
            <a:xfrm>
              <a:off x="2560898" y="1192193"/>
              <a:ext cx="4022203" cy="4022203"/>
              <a:chOff x="2560898" y="1192193"/>
              <a:chExt cx="4022203" cy="4022203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560898" y="1192193"/>
                <a:ext cx="4022203" cy="4022203"/>
              </a:xfrm>
              <a:prstGeom prst="ellipse">
                <a:avLst/>
              </a:prstGeom>
              <a:solidFill>
                <a:srgbClr val="61405E"/>
              </a:solidFill>
              <a:ln w="38100" cmpd="thickThin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639029" y="1270325"/>
                <a:ext cx="3865940" cy="3865940"/>
              </a:xfrm>
              <a:prstGeom prst="ellipse">
                <a:avLst/>
              </a:prstGeom>
              <a:solidFill>
                <a:srgbClr val="61405E"/>
              </a:solidFill>
              <a:ln w="38100" cmpd="thickThin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560898" y="2066147"/>
              <a:ext cx="4022203" cy="2395378"/>
              <a:chOff x="2560898" y="2066147"/>
              <a:chExt cx="4022203" cy="2395378"/>
            </a:xfrm>
          </p:grpSpPr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0A3ABCB8-1A3A-4FAB-BB81-7AC0D1998085}"/>
                  </a:ext>
                </a:extLst>
              </p:cNvPr>
              <p:cNvSpPr txBox="1"/>
              <p:nvPr/>
            </p:nvSpPr>
            <p:spPr>
              <a:xfrm>
                <a:off x="2560898" y="2066147"/>
                <a:ext cx="402220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  <a:latin typeface="Elephant" panose="02020904090505020303" pitchFamily="18" charset="0"/>
                    <a:ea typeface="Cortado" panose="03060602040702030304" pitchFamily="66" charset="0"/>
                  </a:rPr>
                  <a:t>Pure In</a:t>
                </a:r>
                <a:endParaRPr lang="en-US" sz="72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Elephant" panose="02020904090505020303" pitchFamily="18" charset="0"/>
                  <a:ea typeface="Cortado" panose="03060602040702030304" pitchFamily="66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FC91A87E-91FC-4F50-94D8-9555162E1B08}"/>
                  </a:ext>
                </a:extLst>
              </p:cNvPr>
              <p:cNvSpPr txBox="1"/>
              <p:nvPr/>
            </p:nvSpPr>
            <p:spPr>
              <a:xfrm>
                <a:off x="2560898" y="2891865"/>
                <a:ext cx="402220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600" dirty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  <a:latin typeface="Elephant" panose="02020904090505020303" pitchFamily="18" charset="0"/>
                    <a:ea typeface="Cortado" panose="03060602040702030304" pitchFamily="66" charset="0"/>
                  </a:rPr>
                  <a:t>Heart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048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222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 Light</vt:lpstr>
      <vt:lpstr>Arial</vt:lpstr>
      <vt:lpstr>Calibri</vt:lpstr>
      <vt:lpstr>Cortado</vt:lpstr>
      <vt:lpstr>Elephant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</dc:creator>
  <cp:lastModifiedBy>Microsoft account</cp:lastModifiedBy>
  <cp:revision>13</cp:revision>
  <dcterms:created xsi:type="dcterms:W3CDTF">2018-05-28T17:53:33Z</dcterms:created>
  <dcterms:modified xsi:type="dcterms:W3CDTF">2025-04-28T16:15:04Z</dcterms:modified>
</cp:coreProperties>
</file>