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Palatino Linotype" panose="02040502050505030304" pitchFamily="18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C"/>
    <a:srgbClr val="314D76"/>
    <a:srgbClr val="3A658E"/>
    <a:srgbClr val="214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8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759A-F465-49E5-919D-851C1A4E5B7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90B8-1B09-47E2-AD87-94563E38E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70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759A-F465-49E5-919D-851C1A4E5B7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90B8-1B09-47E2-AD87-94563E38E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30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759A-F465-49E5-919D-851C1A4E5B7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90B8-1B09-47E2-AD87-94563E38E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95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759A-F465-49E5-919D-851C1A4E5B7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90B8-1B09-47E2-AD87-94563E38E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76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759A-F465-49E5-919D-851C1A4E5B7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90B8-1B09-47E2-AD87-94563E38E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91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759A-F465-49E5-919D-851C1A4E5B7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90B8-1B09-47E2-AD87-94563E38E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14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759A-F465-49E5-919D-851C1A4E5B7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90B8-1B09-47E2-AD87-94563E38E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54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759A-F465-49E5-919D-851C1A4E5B7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90B8-1B09-47E2-AD87-94563E38E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19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759A-F465-49E5-919D-851C1A4E5B7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90B8-1B09-47E2-AD87-94563E38E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63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759A-F465-49E5-919D-851C1A4E5B7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90B8-1B09-47E2-AD87-94563E38E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29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759A-F465-49E5-919D-851C1A4E5B7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90B8-1B09-47E2-AD87-94563E38E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01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0C759A-F465-49E5-919D-851C1A4E5B7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7590B8-1B09-47E2-AD87-94563E38E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1F5097-C44A-4FE0-8814-E65F58DA6A6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3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31601-C7B8-49DE-93A3-5CCBBD214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n open book on a table&#10;&#10;AI-generated content may be incorrect.">
            <a:extLst>
              <a:ext uri="{FF2B5EF4-FFF2-40B4-BE49-F238E27FC236}">
                <a16:creationId xmlns:a16="http://schemas.microsoft.com/office/drawing/2014/main" id="{44C9BFE1-2707-9D70-1C20-64C210771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1"/>
          <a:stretch/>
        </p:blipFill>
        <p:spPr>
          <a:xfrm>
            <a:off x="0" y="0"/>
            <a:ext cx="9144000" cy="691207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3DAD499-BBA3-47DF-24ED-E6297ABC31B9}"/>
              </a:ext>
            </a:extLst>
          </p:cNvPr>
          <p:cNvSpPr txBox="1"/>
          <p:nvPr/>
        </p:nvSpPr>
        <p:spPr>
          <a:xfrm>
            <a:off x="0" y="0"/>
            <a:ext cx="9144000" cy="261610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76200" dir="8100000" algn="tr" rotWithShape="0">
                    <a:prstClr val="black">
                      <a:alpha val="70000"/>
                    </a:prstClr>
                  </a:outerShdw>
                </a:effectLst>
                <a:latin typeface="Palatino Linotype" panose="02040502050505030304" pitchFamily="18" charset="0"/>
              </a:rPr>
              <a:t>A Living Hope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76200" dir="8100000" algn="tr" rotWithShape="0">
                    <a:prstClr val="black">
                      <a:alpha val="70000"/>
                    </a:prstClr>
                  </a:outerShdw>
                </a:effectLst>
                <a:latin typeface="Palatino Linotype" panose="02040502050505030304" pitchFamily="18" charset="0"/>
              </a:rPr>
              <a:t>1 Peter 1:3</a:t>
            </a:r>
          </a:p>
          <a:p>
            <a:pPr algn="ctr"/>
            <a:r>
              <a:rPr lang="en-US" sz="2800" b="1" i="1" dirty="0">
                <a:solidFill>
                  <a:schemeClr val="bg1"/>
                </a:solidFill>
                <a:effectLst>
                  <a:outerShdw blurRad="50800" dist="76200" dir="8100000" algn="tr" rotWithShape="0">
                    <a:prstClr val="black">
                      <a:alpha val="70000"/>
                    </a:prstClr>
                  </a:outerShdw>
                </a:effectLst>
                <a:latin typeface="Palatino Linotype" panose="02040502050505030304" pitchFamily="18" charset="0"/>
              </a:rPr>
              <a:t>“…He has caused us to be born again to a living hope through the resurrection of Jesus Christ from the dead”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728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A8D0F-0572-8CBF-A49B-D2EE88BBF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n open book on a table&#10;&#10;AI-generated content may be incorrect.">
            <a:extLst>
              <a:ext uri="{FF2B5EF4-FFF2-40B4-BE49-F238E27FC236}">
                <a16:creationId xmlns:a16="http://schemas.microsoft.com/office/drawing/2014/main" id="{4A5C48CD-0DA4-AC63-0BAF-8B09075EF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1"/>
          <a:stretch/>
        </p:blipFill>
        <p:spPr>
          <a:xfrm>
            <a:off x="0" y="0"/>
            <a:ext cx="9144000" cy="691207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8042C46-3E3F-F05F-698C-E36840A20D1F}"/>
              </a:ext>
            </a:extLst>
          </p:cNvPr>
          <p:cNvSpPr txBox="1"/>
          <p:nvPr/>
        </p:nvSpPr>
        <p:spPr>
          <a:xfrm>
            <a:off x="0" y="1051538"/>
            <a:ext cx="9144000" cy="39703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76200" dir="8100000" algn="tr" rotWithShape="0">
                    <a:prstClr val="black">
                      <a:alpha val="70000"/>
                    </a:prstClr>
                  </a:outerShdw>
                </a:effectLst>
                <a:latin typeface="Palatino Linotype" panose="02040502050505030304" pitchFamily="18" charset="0"/>
              </a:rPr>
              <a:t>The Sign of Jonah – He is the Son of God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76200" dir="8100000" algn="tr" rotWithShape="0">
                    <a:prstClr val="black">
                      <a:alpha val="70000"/>
                    </a:prstClr>
                  </a:outerShdw>
                </a:effectLst>
                <a:latin typeface="Palatino Linotype" panose="02040502050505030304" pitchFamily="18" charset="0"/>
              </a:rPr>
              <a:t>God has appointed Him Judge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76200" dir="8100000" algn="tr" rotWithShape="0">
                    <a:prstClr val="black">
                      <a:alpha val="70000"/>
                    </a:prstClr>
                  </a:outerShdw>
                </a:effectLst>
                <a:latin typeface="Palatino Linotype" panose="02040502050505030304" pitchFamily="18" charset="0"/>
              </a:rPr>
              <a:t>He defeated death, and was a “first fruits”</a:t>
            </a:r>
            <a:endParaRPr lang="en-US" sz="2800" b="1" dirty="0">
              <a:solidFill>
                <a:schemeClr val="bg1"/>
              </a:solidFill>
              <a:effectLst>
                <a:outerShdw blurRad="50800" dist="76200" dir="8100000" algn="tr" rotWithShape="0">
                  <a:prstClr val="black">
                    <a:alpha val="70000"/>
                  </a:prstClr>
                </a:outerShdw>
              </a:effectLst>
              <a:latin typeface="Palatino Linotype" panose="02040502050505030304" pitchFamily="18" charset="0"/>
            </a:endParaRPr>
          </a:p>
          <a:p>
            <a:pPr algn="ctr"/>
            <a:endParaRPr lang="en-US" sz="3600" b="1" dirty="0">
              <a:solidFill>
                <a:schemeClr val="bg1"/>
              </a:solidFill>
              <a:effectLst>
                <a:outerShdw blurRad="50800" dist="76200" dir="8100000" algn="tr" rotWithShape="0">
                  <a:prstClr val="black">
                    <a:alpha val="70000"/>
                  </a:prstClr>
                </a:outerShdw>
              </a:effectLst>
              <a:latin typeface="Palatino Linotype" panose="02040502050505030304" pitchFamily="18" charset="0"/>
            </a:endParaRPr>
          </a:p>
          <a:p>
            <a:pPr algn="ctr"/>
            <a:r>
              <a:rPr lang="en-US" sz="3600" b="1" i="1" dirty="0">
                <a:solidFill>
                  <a:schemeClr val="bg1"/>
                </a:solidFill>
                <a:effectLst>
                  <a:outerShdw blurRad="50800" dist="76200" dir="8100000" algn="tr" rotWithShape="0">
                    <a:prstClr val="black">
                      <a:alpha val="70000"/>
                    </a:prstClr>
                  </a:outerShdw>
                </a:effectLst>
                <a:latin typeface="Palatino Linotype" panose="02040502050505030304" pitchFamily="18" charset="0"/>
              </a:rPr>
              <a:t>“If we have died with Christ, we believe that we shall also live with Him”  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76200" dir="8100000" algn="tr" rotWithShape="0">
                    <a:prstClr val="black">
                      <a:alpha val="70000"/>
                    </a:prstClr>
                  </a:outerShdw>
                </a:effectLst>
                <a:latin typeface="Palatino Linotype" panose="02040502050505030304" pitchFamily="18" charset="0"/>
              </a:rPr>
              <a:t>(Romans 6:8-9)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6C363A-678B-A48F-9EE7-4BF4EE5163DA}"/>
              </a:ext>
            </a:extLst>
          </p:cNvPr>
          <p:cNvSpPr txBox="1"/>
          <p:nvPr/>
        </p:nvSpPr>
        <p:spPr>
          <a:xfrm>
            <a:off x="0" y="128208"/>
            <a:ext cx="9144000" cy="923330"/>
          </a:xfrm>
          <a:prstGeom prst="rect">
            <a:avLst/>
          </a:prstGeom>
          <a:noFill/>
          <a:effectLst>
            <a:outerShdw blurRad="50800" dist="63500" dir="8100000" algn="tr" rotWithShape="0">
              <a:prstClr val="black">
                <a:alpha val="6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Why Did Jesus Resurrect?</a:t>
            </a:r>
          </a:p>
        </p:txBody>
      </p:sp>
    </p:spTree>
    <p:extLst>
      <p:ext uri="{BB962C8B-B14F-4D97-AF65-F5344CB8AC3E}">
        <p14:creationId xmlns:p14="http://schemas.microsoft.com/office/powerpoint/2010/main" val="1580966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n open book on a table&#10;&#10;AI-generated content may be incorrect.">
            <a:extLst>
              <a:ext uri="{FF2B5EF4-FFF2-40B4-BE49-F238E27FC236}">
                <a16:creationId xmlns:a16="http://schemas.microsoft.com/office/drawing/2014/main" id="{E9AF2D47-5CE7-6792-1F28-2A05DBB2C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1"/>
          <a:stretch/>
        </p:blipFill>
        <p:spPr>
          <a:xfrm>
            <a:off x="0" y="0"/>
            <a:ext cx="9144000" cy="691207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367031F-A9A1-72AF-0D76-3ABF87491FAF}"/>
              </a:ext>
            </a:extLst>
          </p:cNvPr>
          <p:cNvSpPr txBox="1"/>
          <p:nvPr/>
        </p:nvSpPr>
        <p:spPr>
          <a:xfrm>
            <a:off x="0" y="39718"/>
            <a:ext cx="9144000" cy="3416320"/>
          </a:xfrm>
          <a:prstGeom prst="rect">
            <a:avLst/>
          </a:prstGeom>
          <a:noFill/>
          <a:effectLst>
            <a:outerShdw blurRad="50800" dist="63500" dir="8100000" algn="tr" rotWithShape="0">
              <a:prstClr val="black">
                <a:alpha val="6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“And when he had apprehended him,      he put him in prison, and delivered him       to four quaternions of soldiers to keep him; intending after </a:t>
            </a:r>
            <a:r>
              <a:rPr lang="en-US" sz="3600" b="1" u="sng" dirty="0">
                <a:solidFill>
                  <a:schemeClr val="bg1"/>
                </a:solidFill>
                <a:latin typeface="Palatino Linotype" panose="02040502050505030304" pitchFamily="18" charset="0"/>
              </a:rPr>
              <a:t>Easter</a:t>
            </a:r>
            <a:r>
              <a:rPr lang="en-US" sz="3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to bring him forth to the people.”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Acts 12:4</a:t>
            </a:r>
          </a:p>
        </p:txBody>
      </p:sp>
    </p:spTree>
    <p:extLst>
      <p:ext uri="{BB962C8B-B14F-4D97-AF65-F5344CB8AC3E}">
        <p14:creationId xmlns:p14="http://schemas.microsoft.com/office/powerpoint/2010/main" val="3441206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4D0DE-F323-4048-12A1-4C6D32482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n open book on a table&#10;&#10;AI-generated content may be incorrect.">
            <a:extLst>
              <a:ext uri="{FF2B5EF4-FFF2-40B4-BE49-F238E27FC236}">
                <a16:creationId xmlns:a16="http://schemas.microsoft.com/office/drawing/2014/main" id="{0088F485-85B2-23D4-CCCC-48763CE22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1"/>
          <a:stretch/>
        </p:blipFill>
        <p:spPr>
          <a:xfrm>
            <a:off x="0" y="0"/>
            <a:ext cx="9144000" cy="691207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54B649D-AB33-E2BF-FDB4-F3F29E6F2A60}"/>
              </a:ext>
            </a:extLst>
          </p:cNvPr>
          <p:cNvSpPr txBox="1"/>
          <p:nvPr/>
        </p:nvSpPr>
        <p:spPr>
          <a:xfrm>
            <a:off x="0" y="1278583"/>
            <a:ext cx="9144000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76200" dir="8100000" algn="tr" rotWithShape="0">
                    <a:prstClr val="black">
                      <a:alpha val="70000"/>
                    </a:prstClr>
                  </a:outerShdw>
                </a:effectLst>
                <a:latin typeface="Palatino Linotype" panose="02040502050505030304" pitchFamily="18" charset="0"/>
              </a:rPr>
              <a:t>1 Corinthians 11:23-26</a:t>
            </a:r>
          </a:p>
          <a:p>
            <a:pPr algn="ctr"/>
            <a:endParaRPr lang="en-US" sz="3600" b="1" dirty="0">
              <a:solidFill>
                <a:schemeClr val="bg1"/>
              </a:solidFill>
              <a:effectLst>
                <a:outerShdw blurRad="50800" dist="76200" dir="8100000" algn="tr" rotWithShape="0">
                  <a:prstClr val="black">
                    <a:alpha val="70000"/>
                  </a:prstClr>
                </a:outerShdw>
              </a:effectLst>
              <a:latin typeface="Palatino Linotype" panose="02040502050505030304" pitchFamily="18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76200" dir="8100000" algn="tr" rotWithShape="0">
                    <a:prstClr val="black">
                      <a:alpha val="70000"/>
                    </a:prstClr>
                  </a:outerShdw>
                </a:effectLst>
                <a:latin typeface="Palatino Linotype" panose="02040502050505030304" pitchFamily="18" charset="0"/>
              </a:rPr>
              <a:t>Acts 20:7 “first day of the week”</a:t>
            </a:r>
          </a:p>
        </p:txBody>
      </p:sp>
    </p:spTree>
    <p:extLst>
      <p:ext uri="{BB962C8B-B14F-4D97-AF65-F5344CB8AC3E}">
        <p14:creationId xmlns:p14="http://schemas.microsoft.com/office/powerpoint/2010/main" val="1098864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272A1-5E7F-A907-16F4-5001CD44E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n open book on a table&#10;&#10;AI-generated content may be incorrect.">
            <a:extLst>
              <a:ext uri="{FF2B5EF4-FFF2-40B4-BE49-F238E27FC236}">
                <a16:creationId xmlns:a16="http://schemas.microsoft.com/office/drawing/2014/main" id="{3AAD533F-D5AD-E814-B72A-3B7133A9B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1"/>
          <a:stretch/>
        </p:blipFill>
        <p:spPr>
          <a:xfrm>
            <a:off x="0" y="0"/>
            <a:ext cx="9144000" cy="691207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E2E8A64-D2FA-F904-4A26-05C149E580EC}"/>
              </a:ext>
            </a:extLst>
          </p:cNvPr>
          <p:cNvSpPr txBox="1"/>
          <p:nvPr/>
        </p:nvSpPr>
        <p:spPr>
          <a:xfrm>
            <a:off x="0" y="1760363"/>
            <a:ext cx="9144000" cy="923330"/>
          </a:xfrm>
          <a:prstGeom prst="rect">
            <a:avLst/>
          </a:prstGeom>
          <a:noFill/>
          <a:effectLst>
            <a:outerShdw blurRad="50800" dist="63500" dir="8100000" algn="tr" rotWithShape="0">
              <a:prstClr val="black">
                <a:alpha val="6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Why Did Jesus Resurrect?</a:t>
            </a:r>
          </a:p>
        </p:txBody>
      </p:sp>
    </p:spTree>
    <p:extLst>
      <p:ext uri="{BB962C8B-B14F-4D97-AF65-F5344CB8AC3E}">
        <p14:creationId xmlns:p14="http://schemas.microsoft.com/office/powerpoint/2010/main" val="2387380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0FA8E-235C-934B-8973-CC321AA07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n open book on a table&#10;&#10;AI-generated content may be incorrect.">
            <a:extLst>
              <a:ext uri="{FF2B5EF4-FFF2-40B4-BE49-F238E27FC236}">
                <a16:creationId xmlns:a16="http://schemas.microsoft.com/office/drawing/2014/main" id="{823E0FE3-C5A0-4E90-4BAF-E2BBBF28C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1"/>
          <a:stretch/>
        </p:blipFill>
        <p:spPr>
          <a:xfrm>
            <a:off x="0" y="0"/>
            <a:ext cx="9144000" cy="691207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43E87C1-BA2C-5E09-9A55-75B39F1B1CC9}"/>
              </a:ext>
            </a:extLst>
          </p:cNvPr>
          <p:cNvSpPr txBox="1"/>
          <p:nvPr/>
        </p:nvSpPr>
        <p:spPr>
          <a:xfrm>
            <a:off x="0" y="216699"/>
            <a:ext cx="9144000" cy="39703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76200" dir="8100000" algn="tr" rotWithShape="0">
                    <a:prstClr val="black">
                      <a:alpha val="70000"/>
                    </a:prstClr>
                  </a:outerShdw>
                </a:effectLst>
                <a:latin typeface="Palatino Linotype" panose="02040502050505030304" pitchFamily="18" charset="0"/>
              </a:rPr>
              <a:t>Acts 2:18-22</a:t>
            </a:r>
          </a:p>
          <a:p>
            <a:pPr algn="ctr"/>
            <a:endParaRPr lang="en-US" sz="3600" b="1" dirty="0">
              <a:solidFill>
                <a:schemeClr val="bg1"/>
              </a:solidFill>
              <a:effectLst>
                <a:outerShdw blurRad="50800" dist="76200" dir="8100000" algn="tr" rotWithShape="0">
                  <a:prstClr val="black">
                    <a:alpha val="70000"/>
                  </a:prstClr>
                </a:outerShdw>
              </a:effectLst>
              <a:latin typeface="Palatino Linotype" panose="02040502050505030304" pitchFamily="18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76200" dir="8100000" algn="tr" rotWithShape="0">
                    <a:prstClr val="black">
                      <a:alpha val="70000"/>
                    </a:prstClr>
                  </a:outerShdw>
                </a:effectLst>
                <a:latin typeface="Palatino Linotype" panose="02040502050505030304" pitchFamily="18" charset="0"/>
              </a:rPr>
              <a:t>He foretold His resurrection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76200" dir="8100000" algn="tr" rotWithShape="0">
                    <a:prstClr val="black">
                      <a:alpha val="70000"/>
                    </a:prstClr>
                  </a:outerShdw>
                </a:effectLst>
                <a:latin typeface="Palatino Linotype" panose="02040502050505030304" pitchFamily="18" charset="0"/>
              </a:rPr>
              <a:t>Mark 8:31; 9:31; 10:33-34</a:t>
            </a:r>
          </a:p>
          <a:p>
            <a:pPr algn="ctr"/>
            <a:endParaRPr lang="en-US" sz="3600" b="1" dirty="0">
              <a:solidFill>
                <a:schemeClr val="bg1"/>
              </a:solidFill>
              <a:effectLst>
                <a:outerShdw blurRad="50800" dist="76200" dir="8100000" algn="tr" rotWithShape="0">
                  <a:prstClr val="black">
                    <a:alpha val="70000"/>
                  </a:prstClr>
                </a:outerShdw>
              </a:effectLst>
              <a:latin typeface="Palatino Linotype" panose="02040502050505030304" pitchFamily="18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76200" dir="8100000" algn="tr" rotWithShape="0">
                    <a:prstClr val="black">
                      <a:alpha val="70000"/>
                    </a:prstClr>
                  </a:outerShdw>
                </a:effectLst>
                <a:latin typeface="Palatino Linotype" panose="02040502050505030304" pitchFamily="18" charset="0"/>
              </a:rPr>
              <a:t>Matthew 16:1-4 (Luke 11:29-30)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76200" dir="8100000" algn="tr" rotWithShape="0">
                    <a:prstClr val="black">
                      <a:alpha val="70000"/>
                    </a:prstClr>
                  </a:outerShdw>
                </a:effectLst>
                <a:latin typeface="Palatino Linotype" panose="02040502050505030304" pitchFamily="18" charset="0"/>
              </a:rPr>
              <a:t>The sign of Jonah</a:t>
            </a:r>
          </a:p>
        </p:txBody>
      </p:sp>
    </p:spTree>
    <p:extLst>
      <p:ext uri="{BB962C8B-B14F-4D97-AF65-F5344CB8AC3E}">
        <p14:creationId xmlns:p14="http://schemas.microsoft.com/office/powerpoint/2010/main" val="2117597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F339E-1F50-370B-1C35-AD8DAACB8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n open book on a table&#10;&#10;AI-generated content may be incorrect.">
            <a:extLst>
              <a:ext uri="{FF2B5EF4-FFF2-40B4-BE49-F238E27FC236}">
                <a16:creationId xmlns:a16="http://schemas.microsoft.com/office/drawing/2014/main" id="{6624484B-14B6-1A0C-72A1-B0F818C3D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1"/>
          <a:stretch/>
        </p:blipFill>
        <p:spPr>
          <a:xfrm>
            <a:off x="0" y="0"/>
            <a:ext cx="9144000" cy="691207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5864E7C-3738-5FFC-BD72-A49CC71ACBCB}"/>
              </a:ext>
            </a:extLst>
          </p:cNvPr>
          <p:cNvSpPr txBox="1"/>
          <p:nvPr/>
        </p:nvSpPr>
        <p:spPr>
          <a:xfrm>
            <a:off x="0" y="0"/>
            <a:ext cx="9144000" cy="563231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76200" dir="8100000" algn="tr" rotWithShape="0">
                    <a:prstClr val="black">
                      <a:alpha val="70000"/>
                    </a:prstClr>
                  </a:outerShdw>
                </a:effectLst>
                <a:latin typeface="Palatino Linotype" panose="02040502050505030304" pitchFamily="18" charset="0"/>
              </a:rPr>
              <a:t>1 Corinthians 15:3-4</a:t>
            </a:r>
          </a:p>
          <a:p>
            <a:pPr algn="ctr"/>
            <a:endParaRPr lang="en-US" sz="3600" b="1" dirty="0">
              <a:solidFill>
                <a:schemeClr val="bg1"/>
              </a:solidFill>
              <a:effectLst>
                <a:outerShdw blurRad="50800" dist="76200" dir="8100000" algn="tr" rotWithShape="0">
                  <a:prstClr val="black">
                    <a:alpha val="70000"/>
                  </a:prstClr>
                </a:outerShdw>
              </a:effectLst>
              <a:latin typeface="Palatino Linotype" panose="02040502050505030304" pitchFamily="18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76200" dir="8100000" algn="tr" rotWithShape="0">
                    <a:prstClr val="black">
                      <a:alpha val="70000"/>
                    </a:prstClr>
                  </a:outerShdw>
                </a:effectLst>
                <a:latin typeface="Palatino Linotype" panose="02040502050505030304" pitchFamily="18" charset="0"/>
              </a:rPr>
              <a:t>He died for our sins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76200" dir="8100000" algn="tr" rotWithShape="0">
                    <a:prstClr val="black">
                      <a:alpha val="70000"/>
                    </a:prstClr>
                  </a:outerShdw>
                </a:effectLst>
                <a:latin typeface="Palatino Linotype" panose="02040502050505030304" pitchFamily="18" charset="0"/>
              </a:rPr>
              <a:t>Heb. 9:26; Col. 1:22-23; Heb. 9:14</a:t>
            </a:r>
          </a:p>
          <a:p>
            <a:pPr algn="ctr"/>
            <a:endParaRPr lang="en-US" sz="3600" b="1" dirty="0">
              <a:solidFill>
                <a:schemeClr val="bg1"/>
              </a:solidFill>
              <a:effectLst>
                <a:outerShdw blurRad="50800" dist="76200" dir="8100000" algn="tr" rotWithShape="0">
                  <a:prstClr val="black">
                    <a:alpha val="70000"/>
                  </a:prstClr>
                </a:outerShdw>
              </a:effectLst>
              <a:latin typeface="Palatino Linotype" panose="02040502050505030304" pitchFamily="18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76200" dir="8100000" algn="tr" rotWithShape="0">
                    <a:prstClr val="black">
                      <a:alpha val="70000"/>
                    </a:prstClr>
                  </a:outerShdw>
                </a:effectLst>
                <a:latin typeface="Palatino Linotype" panose="02040502050505030304" pitchFamily="18" charset="0"/>
              </a:rPr>
              <a:t>Buried and raised the third day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76200" dir="8100000" algn="tr" rotWithShape="0">
                    <a:prstClr val="black">
                      <a:alpha val="70000"/>
                    </a:prstClr>
                  </a:outerShdw>
                </a:effectLst>
                <a:latin typeface="Palatino Linotype" panose="02040502050505030304" pitchFamily="18" charset="0"/>
              </a:rPr>
              <a:t>Isaiah 53:9 (Matthew 27:57)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76200" dir="8100000" algn="tr" rotWithShape="0">
                    <a:prstClr val="black">
                      <a:alpha val="70000"/>
                    </a:prstClr>
                  </a:outerShdw>
                </a:effectLst>
                <a:latin typeface="Palatino Linotype" panose="02040502050505030304" pitchFamily="18" charset="0"/>
              </a:rPr>
              <a:t>Psalm 16:10 (Acts 2:24)</a:t>
            </a:r>
          </a:p>
          <a:p>
            <a:pPr algn="ctr"/>
            <a:endParaRPr lang="en-US" sz="3600" b="1" dirty="0">
              <a:solidFill>
                <a:schemeClr val="bg1"/>
              </a:solidFill>
              <a:effectLst>
                <a:outerShdw blurRad="50800" dist="76200" dir="8100000" algn="tr" rotWithShape="0">
                  <a:prstClr val="black">
                    <a:alpha val="70000"/>
                  </a:prstClr>
                </a:outerShdw>
              </a:effectLst>
              <a:latin typeface="Palatino Linotype" panose="02040502050505030304" pitchFamily="18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76200" dir="8100000" algn="tr" rotWithShape="0">
                    <a:prstClr val="black">
                      <a:alpha val="70000"/>
                    </a:prstClr>
                  </a:outerShdw>
                </a:effectLst>
                <a:latin typeface="Palatino Linotype" panose="02040502050505030304" pitchFamily="18" charset="0"/>
              </a:rPr>
              <a:t>Acts 17:1-3</a:t>
            </a:r>
          </a:p>
        </p:txBody>
      </p:sp>
    </p:spTree>
    <p:extLst>
      <p:ext uri="{BB962C8B-B14F-4D97-AF65-F5344CB8AC3E}">
        <p14:creationId xmlns:p14="http://schemas.microsoft.com/office/powerpoint/2010/main" val="2819238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014ED-0BC6-0D29-491B-023C4F59B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n open book on a table&#10;&#10;AI-generated content may be incorrect.">
            <a:extLst>
              <a:ext uri="{FF2B5EF4-FFF2-40B4-BE49-F238E27FC236}">
                <a16:creationId xmlns:a16="http://schemas.microsoft.com/office/drawing/2014/main" id="{C962BC5A-982C-8B85-2A19-D7B889BE5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1"/>
          <a:stretch/>
        </p:blipFill>
        <p:spPr>
          <a:xfrm>
            <a:off x="0" y="0"/>
            <a:ext cx="9144000" cy="691207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07335BE-1406-58DA-6BAF-F0D5C4E7777B}"/>
              </a:ext>
            </a:extLst>
          </p:cNvPr>
          <p:cNvSpPr txBox="1"/>
          <p:nvPr/>
        </p:nvSpPr>
        <p:spPr>
          <a:xfrm>
            <a:off x="0" y="0"/>
            <a:ext cx="9144000" cy="452431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76200" dir="8100000" algn="tr" rotWithShape="0">
                    <a:prstClr val="black">
                      <a:alpha val="70000"/>
                    </a:prstClr>
                  </a:outerShdw>
                </a:effectLst>
                <a:latin typeface="Palatino Linotype" panose="02040502050505030304" pitchFamily="18" charset="0"/>
              </a:rPr>
              <a:t>1 Corinthians 15:5-8</a:t>
            </a:r>
          </a:p>
          <a:p>
            <a:pPr algn="ctr"/>
            <a:endParaRPr lang="en-US" sz="3600" b="1" dirty="0">
              <a:solidFill>
                <a:schemeClr val="bg1"/>
              </a:solidFill>
              <a:effectLst>
                <a:outerShdw blurRad="50800" dist="76200" dir="8100000" algn="tr" rotWithShape="0">
                  <a:prstClr val="black">
                    <a:alpha val="70000"/>
                  </a:prstClr>
                </a:outerShdw>
              </a:effectLst>
              <a:latin typeface="Palatino Linotype" panose="02040502050505030304" pitchFamily="18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76200" dir="8100000" algn="tr" rotWithShape="0">
                    <a:prstClr val="black">
                      <a:alpha val="70000"/>
                    </a:prstClr>
                  </a:outerShdw>
                </a:effectLst>
                <a:latin typeface="Palatino Linotype" panose="02040502050505030304" pitchFamily="18" charset="0"/>
              </a:rPr>
              <a:t>God Proved Jesus Was His Son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76200" dir="8100000" algn="tr" rotWithShape="0">
                    <a:prstClr val="black">
                      <a:alpha val="70000"/>
                    </a:prstClr>
                  </a:outerShdw>
                </a:effectLst>
                <a:latin typeface="Palatino Linotype" panose="02040502050505030304" pitchFamily="18" charset="0"/>
              </a:rPr>
              <a:t>Acts 2:32; 3:15; 4:10; 5:30; 10:40; 13:30;     Gal. 1:1; Col. 2:12; 1 Pet. 1:21; Acts 2:36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76200" dir="8100000" algn="tr" rotWithShape="0">
                    <a:prstClr val="black">
                      <a:alpha val="70000"/>
                    </a:prstClr>
                  </a:outerShdw>
                </a:effectLst>
                <a:latin typeface="Palatino Linotype" panose="02040502050505030304" pitchFamily="18" charset="0"/>
              </a:rPr>
              <a:t>Romans 1:4</a:t>
            </a:r>
          </a:p>
          <a:p>
            <a:pPr algn="ctr"/>
            <a:endParaRPr lang="en-US" sz="3600" b="1" dirty="0">
              <a:solidFill>
                <a:schemeClr val="bg1"/>
              </a:solidFill>
              <a:effectLst>
                <a:outerShdw blurRad="50800" dist="76200" dir="8100000" algn="tr" rotWithShape="0">
                  <a:prstClr val="black">
                    <a:alpha val="70000"/>
                  </a:prstClr>
                </a:outerShdw>
              </a:effectLst>
              <a:latin typeface="Palatino Linotype" panose="02040502050505030304" pitchFamily="18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76200" dir="8100000" algn="tr" rotWithShape="0">
                    <a:prstClr val="black">
                      <a:alpha val="70000"/>
                    </a:prstClr>
                  </a:outerShdw>
                </a:effectLst>
                <a:latin typeface="Palatino Linotype" panose="02040502050505030304" pitchFamily="18" charset="0"/>
              </a:rPr>
              <a:t>Acts 17:31; Eph. 1:20-23</a:t>
            </a:r>
          </a:p>
        </p:txBody>
      </p:sp>
    </p:spTree>
    <p:extLst>
      <p:ext uri="{BB962C8B-B14F-4D97-AF65-F5344CB8AC3E}">
        <p14:creationId xmlns:p14="http://schemas.microsoft.com/office/powerpoint/2010/main" val="583787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D6B67-9B0B-742B-6EBB-7F4E2153F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n open book on a table&#10;&#10;AI-generated content may be incorrect.">
            <a:extLst>
              <a:ext uri="{FF2B5EF4-FFF2-40B4-BE49-F238E27FC236}">
                <a16:creationId xmlns:a16="http://schemas.microsoft.com/office/drawing/2014/main" id="{C16844D0-A129-F075-0F4C-DC28B1950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1"/>
          <a:stretch/>
        </p:blipFill>
        <p:spPr>
          <a:xfrm>
            <a:off x="0" y="0"/>
            <a:ext cx="9144000" cy="691207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8D49B98-C315-0539-AAA8-A7CA5BBE3B97}"/>
              </a:ext>
            </a:extLst>
          </p:cNvPr>
          <p:cNvSpPr txBox="1"/>
          <p:nvPr/>
        </p:nvSpPr>
        <p:spPr>
          <a:xfrm>
            <a:off x="0" y="0"/>
            <a:ext cx="9144000" cy="34163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76200" dir="8100000" algn="tr" rotWithShape="0">
                    <a:prstClr val="black">
                      <a:alpha val="70000"/>
                    </a:prstClr>
                  </a:outerShdw>
                </a:effectLst>
                <a:latin typeface="Palatino Linotype" panose="02040502050505030304" pitchFamily="18" charset="0"/>
              </a:rPr>
              <a:t>Jesus Conquered Death</a:t>
            </a:r>
          </a:p>
          <a:p>
            <a:pPr algn="ctr"/>
            <a:endParaRPr lang="en-US" sz="3600" b="1" dirty="0">
              <a:solidFill>
                <a:schemeClr val="bg1"/>
              </a:solidFill>
              <a:effectLst>
                <a:outerShdw blurRad="50800" dist="76200" dir="8100000" algn="tr" rotWithShape="0">
                  <a:prstClr val="black">
                    <a:alpha val="70000"/>
                  </a:prstClr>
                </a:outerShdw>
              </a:effectLst>
              <a:latin typeface="Palatino Linotype" panose="02040502050505030304" pitchFamily="18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76200" dir="8100000" algn="tr" rotWithShape="0">
                    <a:prstClr val="black">
                      <a:alpha val="70000"/>
                    </a:prstClr>
                  </a:outerShdw>
                </a:effectLst>
                <a:latin typeface="Palatino Linotype" panose="02040502050505030304" pitchFamily="18" charset="0"/>
              </a:rPr>
              <a:t>Romans 6:8-9</a:t>
            </a:r>
          </a:p>
          <a:p>
            <a:pPr algn="ctr"/>
            <a:endParaRPr lang="en-US" sz="3600" b="1" dirty="0">
              <a:solidFill>
                <a:schemeClr val="bg1"/>
              </a:solidFill>
              <a:effectLst>
                <a:outerShdw blurRad="50800" dist="76200" dir="8100000" algn="tr" rotWithShape="0">
                  <a:prstClr val="black">
                    <a:alpha val="70000"/>
                  </a:prstClr>
                </a:outerShdw>
              </a:effectLst>
              <a:latin typeface="Palatino Linotype" panose="02040502050505030304" pitchFamily="18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76200" dir="8100000" algn="tr" rotWithShape="0">
                    <a:prstClr val="black">
                      <a:alpha val="70000"/>
                    </a:prstClr>
                  </a:outerShdw>
                </a:effectLst>
                <a:latin typeface="Palatino Linotype" panose="02040502050505030304" pitchFamily="18" charset="0"/>
              </a:rPr>
              <a:t>1 Corinthians 15:12-21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76200" dir="8100000" algn="tr" rotWithShape="0">
                    <a:prstClr val="black">
                      <a:alpha val="70000"/>
                    </a:prstClr>
                  </a:outerShdw>
                </a:effectLst>
                <a:latin typeface="Palatino Linotype" panose="02040502050505030304" pitchFamily="18" charset="0"/>
              </a:rPr>
              <a:t>Acts 24:15; Hebrews 6:1-2</a:t>
            </a:r>
          </a:p>
        </p:txBody>
      </p:sp>
    </p:spTree>
    <p:extLst>
      <p:ext uri="{BB962C8B-B14F-4D97-AF65-F5344CB8AC3E}">
        <p14:creationId xmlns:p14="http://schemas.microsoft.com/office/powerpoint/2010/main" val="3253494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03F3F-1A0A-1F61-4E79-319BF0F6A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n open book on a table&#10;&#10;AI-generated content may be incorrect.">
            <a:extLst>
              <a:ext uri="{FF2B5EF4-FFF2-40B4-BE49-F238E27FC236}">
                <a16:creationId xmlns:a16="http://schemas.microsoft.com/office/drawing/2014/main" id="{864C0FBE-1611-C5CD-E804-5357B6489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1"/>
          <a:stretch/>
        </p:blipFill>
        <p:spPr>
          <a:xfrm>
            <a:off x="0" y="0"/>
            <a:ext cx="9144000" cy="691207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53FD727-685B-80B4-63D9-0ABC9AF6C6BB}"/>
              </a:ext>
            </a:extLst>
          </p:cNvPr>
          <p:cNvSpPr txBox="1"/>
          <p:nvPr/>
        </p:nvSpPr>
        <p:spPr>
          <a:xfrm>
            <a:off x="0" y="0"/>
            <a:ext cx="9144000" cy="526297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76200" dir="8100000" algn="tr" rotWithShape="0">
                    <a:prstClr val="black">
                      <a:alpha val="70000"/>
                    </a:prstClr>
                  </a:outerShdw>
                </a:effectLst>
                <a:latin typeface="Palatino Linotype" panose="02040502050505030304" pitchFamily="18" charset="0"/>
              </a:rPr>
              <a:t>Jesus Conquered Death</a:t>
            </a:r>
          </a:p>
          <a:p>
            <a:pPr algn="ctr"/>
            <a:endParaRPr lang="en-US" sz="3600" b="1" dirty="0">
              <a:solidFill>
                <a:schemeClr val="bg1"/>
              </a:solidFill>
              <a:effectLst>
                <a:outerShdw blurRad="50800" dist="76200" dir="8100000" algn="tr" rotWithShape="0">
                  <a:prstClr val="black">
                    <a:alpha val="70000"/>
                  </a:prstClr>
                </a:outerShdw>
              </a:effectLst>
              <a:latin typeface="Palatino Linotype" panose="02040502050505030304" pitchFamily="18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76200" dir="8100000" algn="tr" rotWithShape="0">
                    <a:prstClr val="black">
                      <a:alpha val="70000"/>
                    </a:prstClr>
                  </a:outerShdw>
                </a:effectLst>
                <a:latin typeface="Palatino Linotype" panose="02040502050505030304" pitchFamily="18" charset="0"/>
              </a:rPr>
              <a:t>1 Corinthians 15:20</a:t>
            </a:r>
          </a:p>
          <a:p>
            <a:pPr algn="ctr"/>
            <a:r>
              <a:rPr lang="en-US" sz="2800" b="1" i="1" dirty="0">
                <a:solidFill>
                  <a:schemeClr val="bg1"/>
                </a:solidFill>
                <a:effectLst>
                  <a:outerShdw blurRad="50800" dist="76200" dir="8100000" algn="tr" rotWithShape="0">
                    <a:prstClr val="black">
                      <a:alpha val="70000"/>
                    </a:prstClr>
                  </a:outerShdw>
                </a:effectLst>
                <a:latin typeface="Palatino Linotype" panose="02040502050505030304" pitchFamily="18" charset="0"/>
              </a:rPr>
              <a:t>“The first fruits of those who are asleep”</a:t>
            </a:r>
          </a:p>
          <a:p>
            <a:pPr algn="ctr"/>
            <a:endParaRPr lang="en-US" sz="3600" b="1" dirty="0">
              <a:solidFill>
                <a:schemeClr val="bg1"/>
              </a:solidFill>
              <a:effectLst>
                <a:outerShdw blurRad="50800" dist="76200" dir="8100000" algn="tr" rotWithShape="0">
                  <a:prstClr val="black">
                    <a:alpha val="70000"/>
                  </a:prstClr>
                </a:outerShdw>
              </a:effectLst>
              <a:latin typeface="Palatino Linotype" panose="02040502050505030304" pitchFamily="18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76200" dir="8100000" algn="tr" rotWithShape="0">
                    <a:prstClr val="black">
                      <a:alpha val="70000"/>
                    </a:prstClr>
                  </a:outerShdw>
                </a:effectLst>
                <a:latin typeface="Palatino Linotype" panose="02040502050505030304" pitchFamily="18" charset="0"/>
              </a:rPr>
              <a:t>1 Corinthians 15:23 </a:t>
            </a:r>
          </a:p>
          <a:p>
            <a:pPr algn="ctr"/>
            <a:r>
              <a:rPr lang="en-US" sz="2800" b="1" i="1" dirty="0">
                <a:solidFill>
                  <a:schemeClr val="bg1"/>
                </a:solidFill>
                <a:effectLst>
                  <a:outerShdw blurRad="50800" dist="76200" dir="8100000" algn="tr" rotWithShape="0">
                    <a:prstClr val="black">
                      <a:alpha val="70000"/>
                    </a:prstClr>
                  </a:outerShdw>
                </a:effectLst>
                <a:latin typeface="Palatino Linotype" panose="02040502050505030304" pitchFamily="18" charset="0"/>
              </a:rPr>
              <a:t>“Christ the first fruits, after that </a:t>
            </a:r>
            <a:r>
              <a:rPr lang="en-US" sz="2800" b="1" i="1" u="sng" dirty="0">
                <a:solidFill>
                  <a:schemeClr val="bg1"/>
                </a:solidFill>
                <a:effectLst>
                  <a:outerShdw blurRad="50800" dist="76200" dir="8100000" algn="tr" rotWithShape="0">
                    <a:prstClr val="black">
                      <a:alpha val="70000"/>
                    </a:prstClr>
                  </a:outerShdw>
                </a:effectLst>
                <a:latin typeface="Palatino Linotype" panose="02040502050505030304" pitchFamily="18" charset="0"/>
              </a:rPr>
              <a:t>those who are Christ’s 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50800" dist="76200" dir="8100000" algn="tr" rotWithShape="0">
                    <a:prstClr val="black">
                      <a:alpha val="70000"/>
                    </a:prstClr>
                  </a:outerShdw>
                </a:effectLst>
                <a:latin typeface="Palatino Linotype" panose="02040502050505030304" pitchFamily="18" charset="0"/>
              </a:rPr>
              <a:t>at His coming”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76200" dir="8100000" algn="tr" rotWithShape="0">
                    <a:prstClr val="black">
                      <a:alpha val="70000"/>
                    </a:prstClr>
                  </a:outerShdw>
                </a:effectLst>
                <a:latin typeface="Palatino Linotype" panose="02040502050505030304" pitchFamily="18" charset="0"/>
              </a:rPr>
              <a:t>1 Cor. 3:23; Gal. 5:24; 1 Cor. 6:20; Rev. 5:9; Titus 2:14; Eph. 1:7; Gal. 3:27; Rom. 6:3</a:t>
            </a:r>
          </a:p>
        </p:txBody>
      </p:sp>
    </p:spTree>
    <p:extLst>
      <p:ext uri="{BB962C8B-B14F-4D97-AF65-F5344CB8AC3E}">
        <p14:creationId xmlns:p14="http://schemas.microsoft.com/office/powerpoint/2010/main" val="638014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1071</TotalTime>
  <Words>325</Words>
  <Application>Microsoft Office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Aptos Display</vt:lpstr>
      <vt:lpstr>Palatino Linotype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Charles Willis</dc:creator>
  <cp:lastModifiedBy>Charles Willis</cp:lastModifiedBy>
  <cp:revision>2</cp:revision>
  <dcterms:created xsi:type="dcterms:W3CDTF">2025-04-16T20:16:40Z</dcterms:created>
  <dcterms:modified xsi:type="dcterms:W3CDTF">2025-04-17T14:08:09Z</dcterms:modified>
</cp:coreProperties>
</file>