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8" r:id="rId2"/>
    <p:sldId id="258" r:id="rId3"/>
    <p:sldId id="259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Adobe Garamond Pro Bold" panose="02020702060506020403" pitchFamily="18" charset="0"/>
      <p:bold r:id="rId14"/>
      <p:boldItalic r:id="rId15"/>
    </p:embeddedFont>
    <p:embeddedFont>
      <p:font typeface="Tahoma" panose="020B0604030504040204" pitchFamily="34" charset="0"/>
      <p:regular r:id="rId16"/>
      <p:bold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CC00"/>
    <a:srgbClr val="800000"/>
    <a:srgbClr val="777777"/>
    <a:srgbClr val="3333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138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447A7-0327-4C77-9C62-4DED952619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826933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B36D7-D89F-405E-9D99-27A61C2E6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1889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3FB06-46B0-48AC-AD9E-6ECEB3A1B7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598771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4FC71-AE5A-4169-AB9C-10FBF130BF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38360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B976E-5C04-495A-BD47-EFD2CDA0E9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515873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F39AF-4C9E-46B0-A7C8-ADB6D94832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103536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E5780-3095-4692-95DA-0B2914FAA1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774921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69D88-D720-48AC-A0F6-701DBFA542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788960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8C73E-500F-4B01-BE57-4A4E09CFF1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642386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51429-1C42-4336-9D16-E2A45C7E35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162868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2F99B-9220-4B05-BCDB-B9F4CC15E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05624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745C6FAC-F2F0-43AB-B196-D9966E37D0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304800"/>
            <a:ext cx="7162800" cy="8382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7086600" y="0"/>
            <a:ext cx="2057400" cy="6858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086600" y="22098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FFCC66"/>
                </a:solidFill>
                <a:effectLst/>
                <a:latin typeface="Verdana" panose="020B0604030504040204" pitchFamily="34" charset="0"/>
              </a:rPr>
              <a:t>Eph. 6:18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33400" y="1676400"/>
            <a:ext cx="6324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effectLst/>
                <a:latin typeface="Verdana" panose="020B0604030504040204" pitchFamily="34" charset="0"/>
              </a:rPr>
              <a:t>No illustrative piece of armor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effectLst/>
                <a:latin typeface="Verdana" panose="020B0604030504040204" pitchFamily="34" charset="0"/>
              </a:rPr>
              <a:t>Ask for help when under attack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800000"/>
                </a:solidFill>
                <a:effectLst/>
                <a:latin typeface="Verdana" panose="020B0604030504040204" pitchFamily="34" charset="0"/>
              </a:rPr>
              <a:t>Cultivate prayer!</a:t>
            </a:r>
            <a:endParaRPr lang="en-US" altLang="en-US" sz="3200" b="1" dirty="0">
              <a:solidFill>
                <a:srgbClr val="8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/>
          <a:stretch>
            <a:fillRect/>
          </a:stretch>
        </p:blipFill>
        <p:spPr bwMode="auto">
          <a:xfrm>
            <a:off x="0" y="17526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/>
          <a:stretch>
            <a:fillRect/>
          </a:stretch>
        </p:blipFill>
        <p:spPr bwMode="auto">
          <a:xfrm>
            <a:off x="0" y="29718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/>
          <a:stretch>
            <a:fillRect/>
          </a:stretch>
        </p:blipFill>
        <p:spPr bwMode="auto">
          <a:xfrm>
            <a:off x="0" y="41910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01" name="Group 13"/>
          <p:cNvGrpSpPr>
            <a:grpSpLocks/>
          </p:cNvGrpSpPr>
          <p:nvPr/>
        </p:nvGrpSpPr>
        <p:grpSpPr bwMode="auto">
          <a:xfrm>
            <a:off x="7543800" y="4572000"/>
            <a:ext cx="1219200" cy="1981200"/>
            <a:chOff x="4992" y="2592"/>
            <a:chExt cx="768" cy="1248"/>
          </a:xfrm>
        </p:grpSpPr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4992" y="2592"/>
              <a:ext cx="768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03" name="Group 15"/>
            <p:cNvGrpSpPr>
              <a:grpSpLocks/>
            </p:cNvGrpSpPr>
            <p:nvPr/>
          </p:nvGrpSpPr>
          <p:grpSpPr bwMode="auto">
            <a:xfrm>
              <a:off x="5136" y="2736"/>
              <a:ext cx="528" cy="1008"/>
              <a:chOff x="3888" y="768"/>
              <a:chExt cx="528" cy="1008"/>
            </a:xfrm>
          </p:grpSpPr>
          <p:pic>
            <p:nvPicPr>
              <p:cNvPr id="12304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551"/>
              <a:stretch>
                <a:fillRect/>
              </a:stretch>
            </p:blipFill>
            <p:spPr bwMode="auto">
              <a:xfrm>
                <a:off x="3888" y="768"/>
                <a:ext cx="528" cy="10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305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984" y="1224"/>
                <a:ext cx="305" cy="263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SlantUp">
                  <a:avLst>
                    <a:gd name="adj" fmla="val 55556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800000"/>
                    </a:solidFill>
                    <a:effectLst/>
                    <a:latin typeface="Arial Black" panose="020B0A04020102020204" pitchFamily="34" charset="0"/>
                  </a:rPr>
                  <a:t>RESIST</a:t>
                </a:r>
              </a:p>
            </p:txBody>
          </p:sp>
        </p:grpSp>
      </p:grpSp>
      <p:pic>
        <p:nvPicPr>
          <p:cNvPr id="1230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185738"/>
            <a:ext cx="1905000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3181" y="301732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Praying Always</a:t>
            </a:r>
            <a:endParaRPr lang="en-US" sz="4800" i="1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1981200" y="381000"/>
            <a:ext cx="7162800" cy="8382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2438400" y="1371600"/>
            <a:ext cx="6705600" cy="497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effectLst/>
                <a:latin typeface="Verdana" panose="020B0604030504040204" pitchFamily="34" charset="0"/>
              </a:rPr>
              <a:t>Personal Honesty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effectLst/>
                <a:latin typeface="Verdana" panose="020B0604030504040204" pitchFamily="34" charset="0"/>
              </a:rPr>
              <a:t>Doing Right, Being Right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effectLst/>
                <a:latin typeface="Verdana" panose="020B0604030504040204" pitchFamily="34" charset="0"/>
              </a:rPr>
              <a:t>Grounded In Word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effectLst/>
                <a:latin typeface="Verdana" panose="020B0604030504040204" pitchFamily="34" charset="0"/>
              </a:rPr>
              <a:t>Believe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effectLst/>
                <a:latin typeface="Verdana" panose="020B0604030504040204" pitchFamily="34" charset="0"/>
              </a:rPr>
              <a:t>Keep Hope Alive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effectLst/>
                <a:latin typeface="Verdana" panose="020B0604030504040204" pitchFamily="34" charset="0"/>
              </a:rPr>
              <a:t>Know God’s Word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effectLst/>
                <a:latin typeface="Verdana" panose="020B0604030504040204" pitchFamily="34" charset="0"/>
              </a:rPr>
              <a:t>Pray Always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2438400" cy="6858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5" b="870"/>
          <a:stretch>
            <a:fillRect/>
          </a:stretch>
        </p:blipFill>
        <p:spPr bwMode="auto">
          <a:xfrm>
            <a:off x="152400" y="152400"/>
            <a:ext cx="211772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0" y="358140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FFCC66"/>
                </a:solidFill>
                <a:effectLst/>
                <a:latin typeface="Verdana" panose="020B0604030504040204" pitchFamily="34" charset="0"/>
              </a:rPr>
              <a:t>The                   Gospel Armor</a:t>
            </a:r>
          </a:p>
        </p:txBody>
      </p: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609600" y="4572000"/>
            <a:ext cx="1219200" cy="1981200"/>
            <a:chOff x="4992" y="2592"/>
            <a:chExt cx="768" cy="1248"/>
          </a:xfrm>
        </p:grpSpPr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4992" y="2592"/>
              <a:ext cx="768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21" name="Group 9"/>
            <p:cNvGrpSpPr>
              <a:grpSpLocks/>
            </p:cNvGrpSpPr>
            <p:nvPr/>
          </p:nvGrpSpPr>
          <p:grpSpPr bwMode="auto">
            <a:xfrm>
              <a:off x="5136" y="2736"/>
              <a:ext cx="528" cy="1008"/>
              <a:chOff x="3888" y="768"/>
              <a:chExt cx="528" cy="1008"/>
            </a:xfrm>
          </p:grpSpPr>
          <p:pic>
            <p:nvPicPr>
              <p:cNvPr id="13322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551"/>
              <a:stretch>
                <a:fillRect/>
              </a:stretch>
            </p:blipFill>
            <p:spPr bwMode="auto">
              <a:xfrm>
                <a:off x="3888" y="768"/>
                <a:ext cx="528" cy="10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323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3984" y="1224"/>
                <a:ext cx="305" cy="263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SlantUp">
                  <a:avLst>
                    <a:gd name="adj" fmla="val 55556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800000"/>
                    </a:solidFill>
                    <a:effectLst/>
                    <a:latin typeface="Arial Black" panose="020B0A04020102020204" pitchFamily="34" charset="0"/>
                  </a:rPr>
                  <a:t>RESIST</a:t>
                </a: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2438400" y="388203"/>
            <a:ext cx="6705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The Tools Of Resistance</a:t>
            </a:r>
            <a:endParaRPr lang="en-US" sz="4800" i="1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-11762"/>
            <a:ext cx="9144000" cy="6869762"/>
          </a:xfrm>
          <a:prstGeom prst="rect">
            <a:avLst/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/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2378105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CC00">
                        <a:alpha val="0"/>
                      </a:srgbClr>
                    </a:gs>
                    <a:gs pos="50000">
                      <a:srgbClr val="FFCC00">
                        <a:gamma/>
                        <a:tint val="83922"/>
                        <a:invGamma/>
                      </a:srgbClr>
                    </a:gs>
                    <a:gs pos="100000">
                      <a:srgbClr val="FFCC00">
                        <a:alpha val="0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FFCC66"/>
                </a:solidFill>
                <a:effectLst/>
                <a:latin typeface="Verdana" panose="020B0604030504040204" pitchFamily="34" charset="0"/>
                <a:cs typeface="Tahoma" panose="020B0604030504040204" pitchFamily="34" charset="0"/>
              </a:rPr>
              <a:t>Ephesians 6:10-18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143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spc="-15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The Tools Of Resistance</a:t>
            </a:r>
            <a:endParaRPr lang="en-US" sz="7200" i="1" spc="-15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457200"/>
            <a:ext cx="9144000" cy="769441"/>
          </a:xfrm>
          <a:prstGeom prst="rect">
            <a:avLst/>
          </a:prstGeom>
          <a:solidFill>
            <a:srgbClr val="FFCC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i="1" dirty="0">
                <a:solidFill>
                  <a:srgbClr val="800000"/>
                </a:solidFill>
                <a:effectLst/>
                <a:latin typeface="Adobe Garamond Pro Bold" panose="02020702060506020403" pitchFamily="18" charset="0"/>
              </a:rPr>
              <a:t>Why Is The Gospel Armor Given?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33400" y="1447800"/>
            <a:ext cx="8382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altLang="en-US" sz="3200" b="1" dirty="0">
                <a:solidFill>
                  <a:srgbClr val="FFCC66"/>
                </a:solidFill>
                <a:effectLst/>
                <a:latin typeface="Verdana" panose="020B0604030504040204" pitchFamily="34" charset="0"/>
              </a:rPr>
              <a:t>“That you will be able to stand firm against the schemes of the devil”</a:t>
            </a:r>
            <a:r>
              <a:rPr lang="en-US" altLang="en-US" sz="3200" dirty="0">
                <a:solidFill>
                  <a:srgbClr val="FFCC66"/>
                </a:solidFill>
                <a:effectLst/>
                <a:latin typeface="Verdana" panose="020B0604030504040204" pitchFamily="34" charset="0"/>
              </a:rPr>
              <a:t> (v.11)</a:t>
            </a:r>
          </a:p>
          <a:p>
            <a:pPr algn="ctr">
              <a:spcBef>
                <a:spcPct val="100000"/>
              </a:spcBef>
            </a:pPr>
            <a:r>
              <a:rPr lang="en-US" altLang="en-US" sz="3200" b="1" dirty="0">
                <a:solidFill>
                  <a:srgbClr val="FFCC66"/>
                </a:solidFill>
                <a:effectLst/>
                <a:latin typeface="Verdana" panose="020B0604030504040204" pitchFamily="34" charset="0"/>
              </a:rPr>
              <a:t>“to stand firm”</a:t>
            </a:r>
            <a:r>
              <a:rPr lang="en-US" altLang="en-US" sz="3200" dirty="0">
                <a:solidFill>
                  <a:srgbClr val="FFCC66"/>
                </a:solidFill>
                <a:effectLst/>
                <a:latin typeface="Verdana" panose="020B0604030504040204" pitchFamily="34" charset="0"/>
              </a:rPr>
              <a:t> (v.13)</a:t>
            </a:r>
          </a:p>
          <a:p>
            <a:pPr algn="ctr">
              <a:spcBef>
                <a:spcPct val="100000"/>
              </a:spcBef>
            </a:pPr>
            <a:r>
              <a:rPr lang="en-US" altLang="en-US" sz="3200" b="1" dirty="0">
                <a:solidFill>
                  <a:srgbClr val="FFCC66"/>
                </a:solidFill>
                <a:effectLst/>
                <a:latin typeface="Verdana" panose="020B0604030504040204" pitchFamily="34" charset="0"/>
              </a:rPr>
              <a:t>“in the evil day”</a:t>
            </a:r>
            <a:r>
              <a:rPr lang="en-US" altLang="en-US" sz="3200" dirty="0">
                <a:solidFill>
                  <a:srgbClr val="FFCC66"/>
                </a:solidFill>
                <a:effectLst/>
                <a:latin typeface="Verdana" panose="020B0604030504040204" pitchFamily="34" charset="0"/>
              </a:rPr>
              <a:t> (v.13</a:t>
            </a:r>
            <a:r>
              <a:rPr lang="en-US" altLang="en-US" sz="3200" dirty="0" smtClean="0">
                <a:solidFill>
                  <a:srgbClr val="FFCC66"/>
                </a:solidFill>
                <a:effectLst/>
                <a:latin typeface="Verdana" panose="020B0604030504040204" pitchFamily="34" charset="0"/>
              </a:rPr>
              <a:t>)</a:t>
            </a:r>
          </a:p>
          <a:p>
            <a:pPr algn="ctr">
              <a:spcBef>
                <a:spcPct val="100000"/>
              </a:spcBef>
            </a:pPr>
            <a:r>
              <a:rPr lang="en-US" altLang="en-US" sz="3200" b="1" dirty="0" smtClean="0">
                <a:solidFill>
                  <a:srgbClr val="FFCC66"/>
                </a:solidFill>
                <a:effectLst/>
                <a:latin typeface="Verdana" panose="020B0604030504040204" pitchFamily="34" charset="0"/>
              </a:rPr>
              <a:t>Satan would knock us down!</a:t>
            </a:r>
            <a:endParaRPr lang="en-US" altLang="en-US" sz="3200" b="1" dirty="0">
              <a:solidFill>
                <a:srgbClr val="FFCC66"/>
              </a:solidFill>
              <a:effectLst/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304800"/>
            <a:ext cx="7162800" cy="8382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7086600" y="0"/>
            <a:ext cx="2057400" cy="6858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086600" y="22098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FFCC66"/>
                </a:solidFill>
                <a:effectLst/>
                <a:latin typeface="Verdana" panose="020B0604030504040204" pitchFamily="34" charset="0"/>
              </a:rPr>
              <a:t>Eph. 6:14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33400" y="1676400"/>
            <a:ext cx="6324600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effectLst/>
                <a:latin typeface="Verdana" panose="020B0604030504040204" pitchFamily="34" charset="0"/>
              </a:rPr>
              <a:t>We must be totally convicted of truth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effectLst/>
                <a:latin typeface="Verdana" panose="020B0604030504040204" pitchFamily="34" charset="0"/>
              </a:rPr>
              <a:t>Spiritual vision is not clouded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effectLst/>
                <a:latin typeface="Verdana" panose="020B0604030504040204" pitchFamily="34" charset="0"/>
              </a:rPr>
              <a:t>2 Corinthians 13:5</a:t>
            </a:r>
          </a:p>
        </p:txBody>
      </p:sp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/>
          <a:stretch>
            <a:fillRect/>
          </a:stretch>
        </p:blipFill>
        <p:spPr bwMode="auto">
          <a:xfrm>
            <a:off x="0" y="17526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/>
          <a:stretch>
            <a:fillRect/>
          </a:stretch>
        </p:blipFill>
        <p:spPr bwMode="auto">
          <a:xfrm>
            <a:off x="0" y="29718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/>
          <a:stretch>
            <a:fillRect/>
          </a:stretch>
        </p:blipFill>
        <p:spPr bwMode="auto">
          <a:xfrm>
            <a:off x="0" y="41910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90" name="Group 22"/>
          <p:cNvGrpSpPr>
            <a:grpSpLocks/>
          </p:cNvGrpSpPr>
          <p:nvPr/>
        </p:nvGrpSpPr>
        <p:grpSpPr bwMode="auto">
          <a:xfrm>
            <a:off x="7543800" y="4572000"/>
            <a:ext cx="1219200" cy="1981200"/>
            <a:chOff x="4992" y="2592"/>
            <a:chExt cx="768" cy="1248"/>
          </a:xfrm>
        </p:grpSpPr>
        <p:sp>
          <p:nvSpPr>
            <p:cNvPr id="7189" name="Rectangle 21"/>
            <p:cNvSpPr>
              <a:spLocks noChangeArrowheads="1"/>
            </p:cNvSpPr>
            <p:nvPr/>
          </p:nvSpPr>
          <p:spPr bwMode="auto">
            <a:xfrm>
              <a:off x="4992" y="2592"/>
              <a:ext cx="768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84" name="Group 16"/>
            <p:cNvGrpSpPr>
              <a:grpSpLocks/>
            </p:cNvGrpSpPr>
            <p:nvPr/>
          </p:nvGrpSpPr>
          <p:grpSpPr bwMode="auto">
            <a:xfrm>
              <a:off x="5136" y="2736"/>
              <a:ext cx="528" cy="1008"/>
              <a:chOff x="3888" y="768"/>
              <a:chExt cx="528" cy="1008"/>
            </a:xfrm>
          </p:grpSpPr>
          <p:pic>
            <p:nvPicPr>
              <p:cNvPr id="7181" name="Picture 1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551"/>
              <a:stretch>
                <a:fillRect/>
              </a:stretch>
            </p:blipFill>
            <p:spPr bwMode="auto">
              <a:xfrm>
                <a:off x="3888" y="768"/>
                <a:ext cx="528" cy="10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182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3984" y="1224"/>
                <a:ext cx="305" cy="263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SlantUp">
                  <a:avLst>
                    <a:gd name="adj" fmla="val 55556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800000"/>
                    </a:solidFill>
                    <a:effectLst/>
                    <a:latin typeface="Arial Black" panose="020B0A04020102020204" pitchFamily="34" charset="0"/>
                  </a:rPr>
                  <a:t>RESIST</a:t>
                </a: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53181" y="301732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spc="-15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Loins Gird With Truth</a:t>
            </a:r>
            <a:endParaRPr lang="en-US" sz="4800" i="1" spc="-15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4400" t="12674" r="18000" b="1"/>
          <a:stretch/>
        </p:blipFill>
        <p:spPr>
          <a:xfrm>
            <a:off x="7201150" y="152400"/>
            <a:ext cx="1824086" cy="20740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304800"/>
            <a:ext cx="7162800" cy="8382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086600" y="0"/>
            <a:ext cx="2057400" cy="6858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7086600" y="22098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FFCC66"/>
                </a:solidFill>
                <a:effectLst/>
                <a:latin typeface="Verdana" panose="020B0604030504040204" pitchFamily="34" charset="0"/>
              </a:rPr>
              <a:t>Eph. 6:14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33400" y="1676400"/>
            <a:ext cx="63246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800000"/>
                </a:solidFill>
                <a:effectLst/>
                <a:latin typeface="Verdana" panose="020B0604030504040204" pitchFamily="34" charset="0"/>
              </a:rPr>
              <a:t>Protects the heart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800000"/>
                </a:solidFill>
                <a:effectLst/>
                <a:latin typeface="Verdana" panose="020B0604030504040204" pitchFamily="34" charset="0"/>
              </a:rPr>
              <a:t>To Do Right &amp; Be Right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800000"/>
                </a:solidFill>
                <a:effectLst/>
                <a:latin typeface="Verdana" panose="020B0604030504040204" pitchFamily="34" charset="0"/>
              </a:rPr>
              <a:t>Gaps in the armor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800000"/>
                </a:solidFill>
                <a:effectLst/>
                <a:latin typeface="Verdana" panose="020B0604030504040204" pitchFamily="34" charset="0"/>
              </a:rPr>
              <a:t>Righteous habits</a:t>
            </a: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/>
          <a:stretch>
            <a:fillRect/>
          </a:stretch>
        </p:blipFill>
        <p:spPr bwMode="auto">
          <a:xfrm>
            <a:off x="0" y="17526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/>
          <a:stretch>
            <a:fillRect/>
          </a:stretch>
        </p:blipFill>
        <p:spPr bwMode="auto">
          <a:xfrm>
            <a:off x="0" y="25146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/>
          <a:stretch>
            <a:fillRect/>
          </a:stretch>
        </p:blipFill>
        <p:spPr bwMode="auto">
          <a:xfrm>
            <a:off x="0" y="32004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7543800" y="4572000"/>
            <a:ext cx="1219200" cy="1981200"/>
            <a:chOff x="4992" y="2592"/>
            <a:chExt cx="768" cy="1248"/>
          </a:xfrm>
        </p:grpSpPr>
        <p:sp>
          <p:nvSpPr>
            <p:cNvPr id="3090" name="Rectangle 18"/>
            <p:cNvSpPr>
              <a:spLocks noChangeArrowheads="1"/>
            </p:cNvSpPr>
            <p:nvPr/>
          </p:nvSpPr>
          <p:spPr bwMode="auto">
            <a:xfrm>
              <a:off x="4992" y="2592"/>
              <a:ext cx="768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91" name="Group 19"/>
            <p:cNvGrpSpPr>
              <a:grpSpLocks/>
            </p:cNvGrpSpPr>
            <p:nvPr/>
          </p:nvGrpSpPr>
          <p:grpSpPr bwMode="auto">
            <a:xfrm>
              <a:off x="5136" y="2736"/>
              <a:ext cx="528" cy="1008"/>
              <a:chOff x="3888" y="768"/>
              <a:chExt cx="528" cy="1008"/>
            </a:xfrm>
          </p:grpSpPr>
          <p:pic>
            <p:nvPicPr>
              <p:cNvPr id="3092" name="Picture 2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551"/>
              <a:stretch>
                <a:fillRect/>
              </a:stretch>
            </p:blipFill>
            <p:spPr bwMode="auto">
              <a:xfrm>
                <a:off x="3888" y="768"/>
                <a:ext cx="528" cy="10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93" name="WordArt 21"/>
              <p:cNvSpPr>
                <a:spLocks noChangeArrowheads="1" noChangeShapeType="1" noTextEdit="1"/>
              </p:cNvSpPr>
              <p:nvPr/>
            </p:nvSpPr>
            <p:spPr bwMode="auto">
              <a:xfrm>
                <a:off x="3984" y="1224"/>
                <a:ext cx="305" cy="263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SlantUp">
                  <a:avLst>
                    <a:gd name="adj" fmla="val 55556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800000"/>
                    </a:solidFill>
                    <a:effectLst/>
                    <a:latin typeface="Arial Black" panose="020B0A04020102020204" pitchFamily="34" charset="0"/>
                  </a:rPr>
                  <a:t>RESIST</a:t>
                </a:r>
              </a:p>
            </p:txBody>
          </p:sp>
        </p:grpSp>
      </p:grpSp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/>
          <a:stretch>
            <a:fillRect/>
          </a:stretch>
        </p:blipFill>
        <p:spPr bwMode="auto">
          <a:xfrm>
            <a:off x="0" y="39624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3181" y="301732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spc="-15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Breastplate of Righteousness</a:t>
            </a:r>
            <a:endParaRPr lang="en-US" sz="4800" i="1" spc="-15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1438" t="4134" r="14733"/>
          <a:stretch/>
        </p:blipFill>
        <p:spPr>
          <a:xfrm>
            <a:off x="7347936" y="152400"/>
            <a:ext cx="1518374" cy="20704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304800"/>
            <a:ext cx="7162800" cy="12192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7086600" y="0"/>
            <a:ext cx="2057400" cy="6858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086600" y="22098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FFCC66"/>
                </a:solidFill>
                <a:effectLst/>
                <a:latin typeface="Verdana" panose="020B0604030504040204" pitchFamily="34" charset="0"/>
              </a:rPr>
              <a:t>Eph. 6:15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33400" y="1676400"/>
            <a:ext cx="6324600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800000"/>
                </a:solidFill>
                <a:effectLst/>
                <a:latin typeface="Verdana" panose="020B0604030504040204" pitchFamily="34" charset="0"/>
              </a:rPr>
              <a:t>Provides firm footing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800000"/>
                </a:solidFill>
                <a:effectLst/>
                <a:latin typeface="Verdana" panose="020B0604030504040204" pitchFamily="34" charset="0"/>
              </a:rPr>
              <a:t>Preparation is key to defense against Satan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800000"/>
                </a:solidFill>
                <a:effectLst/>
                <a:latin typeface="Verdana" panose="020B0604030504040204" pitchFamily="34" charset="0"/>
              </a:rPr>
              <a:t>Gospel gives sure footing in the “evil day”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800000"/>
                </a:solidFill>
                <a:effectLst/>
                <a:latin typeface="Verdana" panose="020B0604030504040204" pitchFamily="34" charset="0"/>
              </a:rPr>
              <a:t>Resistance does no good without sure footing</a:t>
            </a: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/>
          <a:stretch>
            <a:fillRect/>
          </a:stretch>
        </p:blipFill>
        <p:spPr bwMode="auto">
          <a:xfrm>
            <a:off x="0" y="17526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/>
          <a:stretch>
            <a:fillRect/>
          </a:stretch>
        </p:blipFill>
        <p:spPr bwMode="auto">
          <a:xfrm>
            <a:off x="0" y="25146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/>
          <a:stretch>
            <a:fillRect/>
          </a:stretch>
        </p:blipFill>
        <p:spPr bwMode="auto">
          <a:xfrm>
            <a:off x="0" y="37338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204" name="Group 12"/>
          <p:cNvGrpSpPr>
            <a:grpSpLocks/>
          </p:cNvGrpSpPr>
          <p:nvPr/>
        </p:nvGrpSpPr>
        <p:grpSpPr bwMode="auto">
          <a:xfrm>
            <a:off x="7543800" y="4572000"/>
            <a:ext cx="1219200" cy="1981200"/>
            <a:chOff x="4992" y="2592"/>
            <a:chExt cx="768" cy="1248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4992" y="2592"/>
              <a:ext cx="768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06" name="Group 14"/>
            <p:cNvGrpSpPr>
              <a:grpSpLocks/>
            </p:cNvGrpSpPr>
            <p:nvPr/>
          </p:nvGrpSpPr>
          <p:grpSpPr bwMode="auto">
            <a:xfrm>
              <a:off x="5136" y="2736"/>
              <a:ext cx="528" cy="1008"/>
              <a:chOff x="3888" y="768"/>
              <a:chExt cx="528" cy="1008"/>
            </a:xfrm>
          </p:grpSpPr>
          <p:pic>
            <p:nvPicPr>
              <p:cNvPr id="8207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551"/>
              <a:stretch>
                <a:fillRect/>
              </a:stretch>
            </p:blipFill>
            <p:spPr bwMode="auto">
              <a:xfrm>
                <a:off x="3888" y="768"/>
                <a:ext cx="528" cy="10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208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984" y="1224"/>
                <a:ext cx="305" cy="263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SlantUp">
                  <a:avLst>
                    <a:gd name="adj" fmla="val 55556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800000"/>
                    </a:solidFill>
                    <a:effectLst/>
                    <a:latin typeface="Arial Black" panose="020B0A04020102020204" pitchFamily="34" charset="0"/>
                  </a:rPr>
                  <a:t>RESIST</a:t>
                </a:r>
              </a:p>
            </p:txBody>
          </p:sp>
        </p:grpSp>
      </p:grpSp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/>
          <a:stretch>
            <a:fillRect/>
          </a:stretch>
        </p:blipFill>
        <p:spPr bwMode="auto">
          <a:xfrm>
            <a:off x="0" y="49530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4776" y="224216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Feet Shod With</a:t>
            </a:r>
            <a:endParaRPr lang="en-US" sz="4800" i="1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8405" y="749881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Preparation of Gospel</a:t>
            </a:r>
            <a:endParaRPr lang="en-US" sz="4800" i="1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200025"/>
            <a:ext cx="1752600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304800"/>
            <a:ext cx="7162800" cy="8382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086600" y="0"/>
            <a:ext cx="2057400" cy="6858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086600" y="24384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FFCC66"/>
                </a:solidFill>
                <a:effectLst/>
                <a:latin typeface="Verdana" panose="020B0604030504040204" pitchFamily="34" charset="0"/>
              </a:rPr>
              <a:t>Eph. 6:16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33400" y="1676400"/>
            <a:ext cx="6324600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effectLst/>
                <a:latin typeface="Verdana" panose="020B0604030504040204" pitchFamily="34" charset="0"/>
              </a:rPr>
              <a:t>A defensive tool – varying sizes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effectLst/>
                <a:latin typeface="Verdana" panose="020B0604030504040204" pitchFamily="34" charset="0"/>
              </a:rPr>
              <a:t>Spiritual shields                 should grow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effectLst/>
                <a:latin typeface="Verdana" panose="020B0604030504040204" pitchFamily="34" charset="0"/>
              </a:rPr>
              <a:t>Faith must be constant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effectLst/>
                <a:latin typeface="Verdana" panose="020B0604030504040204" pitchFamily="34" charset="0"/>
              </a:rPr>
              <a:t>We can </a:t>
            </a:r>
            <a:r>
              <a:rPr lang="en-US" altLang="en-US" sz="3200" b="1" dirty="0" smtClean="0">
                <a:solidFill>
                  <a:srgbClr val="800000"/>
                </a:solidFill>
                <a:effectLst/>
                <a:latin typeface="Verdana" panose="020B0604030504040204" pitchFamily="34" charset="0"/>
              </a:rPr>
              <a:t>extinguish the </a:t>
            </a:r>
            <a:r>
              <a:rPr lang="en-US" altLang="en-US" sz="3200" b="1" dirty="0">
                <a:solidFill>
                  <a:srgbClr val="800000"/>
                </a:solidFill>
                <a:effectLst/>
                <a:latin typeface="Verdana" panose="020B0604030504040204" pitchFamily="34" charset="0"/>
              </a:rPr>
              <a:t>flaming arrows of Satan</a:t>
            </a: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/>
          <a:stretch>
            <a:fillRect/>
          </a:stretch>
        </p:blipFill>
        <p:spPr bwMode="auto">
          <a:xfrm>
            <a:off x="0" y="17526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/>
          <a:stretch>
            <a:fillRect/>
          </a:stretch>
        </p:blipFill>
        <p:spPr bwMode="auto">
          <a:xfrm>
            <a:off x="0" y="29718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/>
          <a:stretch>
            <a:fillRect/>
          </a:stretch>
        </p:blipFill>
        <p:spPr bwMode="auto">
          <a:xfrm>
            <a:off x="0" y="41910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28" name="Group 12"/>
          <p:cNvGrpSpPr>
            <a:grpSpLocks/>
          </p:cNvGrpSpPr>
          <p:nvPr/>
        </p:nvGrpSpPr>
        <p:grpSpPr bwMode="auto">
          <a:xfrm>
            <a:off x="7543800" y="4572000"/>
            <a:ext cx="1219200" cy="1981200"/>
            <a:chOff x="4992" y="2592"/>
            <a:chExt cx="768" cy="1248"/>
          </a:xfrm>
        </p:grpSpPr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4992" y="2592"/>
              <a:ext cx="768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30" name="Group 14"/>
            <p:cNvGrpSpPr>
              <a:grpSpLocks/>
            </p:cNvGrpSpPr>
            <p:nvPr/>
          </p:nvGrpSpPr>
          <p:grpSpPr bwMode="auto">
            <a:xfrm>
              <a:off x="5136" y="2736"/>
              <a:ext cx="528" cy="1008"/>
              <a:chOff x="3888" y="768"/>
              <a:chExt cx="528" cy="1008"/>
            </a:xfrm>
          </p:grpSpPr>
          <p:pic>
            <p:nvPicPr>
              <p:cNvPr id="9231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551"/>
              <a:stretch>
                <a:fillRect/>
              </a:stretch>
            </p:blipFill>
            <p:spPr bwMode="auto">
              <a:xfrm>
                <a:off x="3888" y="768"/>
                <a:ext cx="528" cy="10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32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984" y="1224"/>
                <a:ext cx="305" cy="263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SlantUp">
                  <a:avLst>
                    <a:gd name="adj" fmla="val 55556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800000"/>
                    </a:solidFill>
                    <a:effectLst/>
                    <a:latin typeface="Arial Black" panose="020B0A04020102020204" pitchFamily="34" charset="0"/>
                  </a:rPr>
                  <a:t>RESIST</a:t>
                </a:r>
              </a:p>
            </p:txBody>
          </p:sp>
        </p:grpSp>
      </p:grpSp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/>
          <a:stretch>
            <a:fillRect/>
          </a:stretch>
        </p:blipFill>
        <p:spPr bwMode="auto">
          <a:xfrm>
            <a:off x="0" y="49530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181" y="301732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Shield Of Faith</a:t>
            </a:r>
            <a:endParaRPr lang="en-US" sz="4800" i="1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7850" t="26426" r="11042"/>
          <a:stretch/>
        </p:blipFill>
        <p:spPr>
          <a:xfrm>
            <a:off x="6458536" y="2930343"/>
            <a:ext cx="2362200" cy="14342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9911" t="8904" r="26991" b="13014"/>
          <a:stretch/>
        </p:blipFill>
        <p:spPr>
          <a:xfrm>
            <a:off x="7506702" y="158887"/>
            <a:ext cx="1217195" cy="23126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304800"/>
            <a:ext cx="7162800" cy="8382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086600" y="0"/>
            <a:ext cx="2057400" cy="6858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086600" y="22098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FFCC66"/>
                </a:solidFill>
                <a:effectLst/>
                <a:latin typeface="Verdana" panose="020B0604030504040204" pitchFamily="34" charset="0"/>
              </a:rPr>
              <a:t>Eph. 6:17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33400" y="1676400"/>
            <a:ext cx="6324600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800000"/>
                </a:solidFill>
                <a:effectLst/>
                <a:latin typeface="Verdana" panose="020B0604030504040204" pitchFamily="34" charset="0"/>
              </a:rPr>
              <a:t>Represents our hope!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800000"/>
                </a:solidFill>
                <a:effectLst/>
                <a:latin typeface="Verdana" panose="020B0604030504040204" pitchFamily="34" charset="0"/>
              </a:rPr>
              <a:t>John 14:2-3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800000"/>
                </a:solidFill>
                <a:effectLst/>
                <a:latin typeface="Verdana" panose="020B0604030504040204" pitchFamily="34" charset="0"/>
              </a:rPr>
              <a:t>Don’t lose sight of salvation in the midst      of the battle</a:t>
            </a: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/>
          <a:stretch>
            <a:fillRect/>
          </a:stretch>
        </p:blipFill>
        <p:spPr bwMode="auto">
          <a:xfrm>
            <a:off x="0" y="17526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/>
          <a:stretch>
            <a:fillRect/>
          </a:stretch>
        </p:blipFill>
        <p:spPr bwMode="auto">
          <a:xfrm>
            <a:off x="0" y="25146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/>
          <a:stretch>
            <a:fillRect/>
          </a:stretch>
        </p:blipFill>
        <p:spPr bwMode="auto">
          <a:xfrm>
            <a:off x="0" y="32004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52" name="Group 12"/>
          <p:cNvGrpSpPr>
            <a:grpSpLocks/>
          </p:cNvGrpSpPr>
          <p:nvPr/>
        </p:nvGrpSpPr>
        <p:grpSpPr bwMode="auto">
          <a:xfrm>
            <a:off x="7543800" y="4572000"/>
            <a:ext cx="1219200" cy="1981200"/>
            <a:chOff x="4992" y="2592"/>
            <a:chExt cx="768" cy="1248"/>
          </a:xfrm>
        </p:grpSpPr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4992" y="2592"/>
              <a:ext cx="768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54" name="Group 14"/>
            <p:cNvGrpSpPr>
              <a:grpSpLocks/>
            </p:cNvGrpSpPr>
            <p:nvPr/>
          </p:nvGrpSpPr>
          <p:grpSpPr bwMode="auto">
            <a:xfrm>
              <a:off x="5136" y="2736"/>
              <a:ext cx="528" cy="1008"/>
              <a:chOff x="3888" y="768"/>
              <a:chExt cx="528" cy="1008"/>
            </a:xfrm>
          </p:grpSpPr>
          <p:pic>
            <p:nvPicPr>
              <p:cNvPr id="10255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551"/>
              <a:stretch>
                <a:fillRect/>
              </a:stretch>
            </p:blipFill>
            <p:spPr bwMode="auto">
              <a:xfrm>
                <a:off x="3888" y="768"/>
                <a:ext cx="528" cy="10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256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984" y="1224"/>
                <a:ext cx="305" cy="263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SlantUp">
                  <a:avLst>
                    <a:gd name="adj" fmla="val 55556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800000"/>
                    </a:solidFill>
                    <a:effectLst/>
                    <a:latin typeface="Arial Black" panose="020B0A04020102020204" pitchFamily="34" charset="0"/>
                  </a:rPr>
                  <a:t>RESIST</a:t>
                </a: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53181" y="301732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Helmet of Salvation</a:t>
            </a:r>
            <a:endParaRPr lang="en-US" sz="4800" i="1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9778" t="16815" r="12667" b="33407"/>
          <a:stretch/>
        </p:blipFill>
        <p:spPr>
          <a:xfrm>
            <a:off x="7215981" y="142129"/>
            <a:ext cx="1792515" cy="19812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304800"/>
            <a:ext cx="7162800" cy="8382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086600" y="0"/>
            <a:ext cx="2057400" cy="6858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086600" y="22098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FFCC66"/>
                </a:solidFill>
                <a:effectLst/>
                <a:latin typeface="Verdana" panose="020B0604030504040204" pitchFamily="34" charset="0"/>
              </a:rPr>
              <a:t>Eph. 6:17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33400" y="1676400"/>
            <a:ext cx="6324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800000"/>
                </a:solidFill>
                <a:effectLst/>
                <a:latin typeface="Verdana" panose="020B0604030504040204" pitchFamily="34" charset="0"/>
              </a:rPr>
              <a:t>Offensive &amp; Defensive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800000"/>
                </a:solidFill>
                <a:effectLst/>
                <a:latin typeface="Verdana" panose="020B0604030504040204" pitchFamily="34" charset="0"/>
              </a:rPr>
              <a:t>Jesus’ Temptations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800000"/>
                </a:solidFill>
                <a:effectLst/>
                <a:latin typeface="Verdana" panose="020B0604030504040204" pitchFamily="34" charset="0"/>
              </a:rPr>
              <a:t>Passages should ring out when tempted</a:t>
            </a: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/>
          <a:stretch>
            <a:fillRect/>
          </a:stretch>
        </p:blipFill>
        <p:spPr bwMode="auto">
          <a:xfrm>
            <a:off x="0" y="17526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/>
          <a:stretch>
            <a:fillRect/>
          </a:stretch>
        </p:blipFill>
        <p:spPr bwMode="auto">
          <a:xfrm>
            <a:off x="0" y="25146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/>
          <a:stretch>
            <a:fillRect/>
          </a:stretch>
        </p:blipFill>
        <p:spPr bwMode="auto">
          <a:xfrm>
            <a:off x="0" y="32004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276" name="Group 12"/>
          <p:cNvGrpSpPr>
            <a:grpSpLocks/>
          </p:cNvGrpSpPr>
          <p:nvPr/>
        </p:nvGrpSpPr>
        <p:grpSpPr bwMode="auto">
          <a:xfrm>
            <a:off x="7543800" y="4572000"/>
            <a:ext cx="1219200" cy="1981200"/>
            <a:chOff x="4992" y="2592"/>
            <a:chExt cx="768" cy="1248"/>
          </a:xfrm>
        </p:grpSpPr>
        <p:sp>
          <p:nvSpPr>
            <p:cNvPr id="11277" name="Rectangle 13"/>
            <p:cNvSpPr>
              <a:spLocks noChangeArrowheads="1"/>
            </p:cNvSpPr>
            <p:nvPr/>
          </p:nvSpPr>
          <p:spPr bwMode="auto">
            <a:xfrm>
              <a:off x="4992" y="2592"/>
              <a:ext cx="768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78" name="Group 14"/>
            <p:cNvGrpSpPr>
              <a:grpSpLocks/>
            </p:cNvGrpSpPr>
            <p:nvPr/>
          </p:nvGrpSpPr>
          <p:grpSpPr bwMode="auto">
            <a:xfrm>
              <a:off x="5136" y="2736"/>
              <a:ext cx="528" cy="1008"/>
              <a:chOff x="3888" y="768"/>
              <a:chExt cx="528" cy="1008"/>
            </a:xfrm>
          </p:grpSpPr>
          <p:pic>
            <p:nvPicPr>
              <p:cNvPr id="11279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551"/>
              <a:stretch>
                <a:fillRect/>
              </a:stretch>
            </p:blipFill>
            <p:spPr bwMode="auto">
              <a:xfrm>
                <a:off x="3888" y="768"/>
                <a:ext cx="528" cy="10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280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984" y="1224"/>
                <a:ext cx="305" cy="263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SlantUp">
                  <a:avLst>
                    <a:gd name="adj" fmla="val 55556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800000"/>
                    </a:solidFill>
                    <a:effectLst/>
                    <a:latin typeface="Arial Black" panose="020B0A04020102020204" pitchFamily="34" charset="0"/>
                  </a:rPr>
                  <a:t>RESIST</a:t>
                </a: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53181" y="301732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S</a:t>
            </a:r>
            <a:r>
              <a:rPr lang="en-US" sz="4800" i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word Of The Spirit</a:t>
            </a:r>
            <a:endParaRPr lang="en-US" sz="4800" i="1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200" t="2000" r="4000" b="2000"/>
          <a:stretch/>
        </p:blipFill>
        <p:spPr>
          <a:xfrm>
            <a:off x="7149189" y="55904"/>
            <a:ext cx="1934779" cy="20014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257</Words>
  <Application>Microsoft Office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Adobe Garamond Pro Bold</vt:lpstr>
      <vt:lpstr>Tahoma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Willis</dc:creator>
  <cp:lastModifiedBy>Microsoft account</cp:lastModifiedBy>
  <cp:revision>14</cp:revision>
  <dcterms:created xsi:type="dcterms:W3CDTF">2008-10-07T01:52:45Z</dcterms:created>
  <dcterms:modified xsi:type="dcterms:W3CDTF">2025-04-07T21:04:03Z</dcterms:modified>
</cp:coreProperties>
</file>