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94660"/>
  </p:normalViewPr>
  <p:slideViewPr>
    <p:cSldViewPr snapToGrid="0">
      <p:cViewPr>
        <p:scale>
          <a:sx n="100" d="100"/>
          <a:sy n="100" d="100"/>
        </p:scale>
        <p:origin x="113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47F5-5E54-44A8-B2D1-F5A10E2436C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EF93-CFEA-47B1-B83D-2408B1F12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7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47F5-5E54-44A8-B2D1-F5A10E2436C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EF93-CFEA-47B1-B83D-2408B1F12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4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47F5-5E54-44A8-B2D1-F5A10E2436C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EF93-CFEA-47B1-B83D-2408B1F12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8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47F5-5E54-44A8-B2D1-F5A10E2436C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EF93-CFEA-47B1-B83D-2408B1F12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3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47F5-5E54-44A8-B2D1-F5A10E2436C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EF93-CFEA-47B1-B83D-2408B1F12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0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47F5-5E54-44A8-B2D1-F5A10E2436C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EF93-CFEA-47B1-B83D-2408B1F12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4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47F5-5E54-44A8-B2D1-F5A10E2436C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EF93-CFEA-47B1-B83D-2408B1F12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9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47F5-5E54-44A8-B2D1-F5A10E2436C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EF93-CFEA-47B1-B83D-2408B1F12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47F5-5E54-44A8-B2D1-F5A10E2436C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EF93-CFEA-47B1-B83D-2408B1F12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4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47F5-5E54-44A8-B2D1-F5A10E2436C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EF93-CFEA-47B1-B83D-2408B1F12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8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47F5-5E54-44A8-B2D1-F5A10E2436C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EF93-CFEA-47B1-B83D-2408B1F12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0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9F47F5-5E54-44A8-B2D1-F5A10E2436C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8EEF93-CFEA-47B1-B83D-2408B1F12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12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CF4D5-430C-AB9E-B6D6-345AA4DA5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5A53501-C801-0B96-F53A-E65514935134}"/>
              </a:ext>
            </a:extLst>
          </p:cNvPr>
          <p:cNvGrpSpPr/>
          <p:nvPr/>
        </p:nvGrpSpPr>
        <p:grpSpPr>
          <a:xfrm>
            <a:off x="0" y="-1"/>
            <a:ext cx="9144000" cy="6858001"/>
            <a:chOff x="0" y="0"/>
            <a:chExt cx="9144000" cy="68580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87A8595-0460-C9F3-6CF3-05B5BA0D4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8425"/>
            <a:stretch/>
          </p:blipFill>
          <p:spPr>
            <a:xfrm>
              <a:off x="0" y="1"/>
              <a:ext cx="9144000" cy="6858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FB5F37F-86A0-E54C-0771-7C3B5332A593}"/>
                </a:ext>
              </a:extLst>
            </p:cNvPr>
            <p:cNvSpPr/>
            <p:nvPr/>
          </p:nvSpPr>
          <p:spPr>
            <a:xfrm>
              <a:off x="0" y="0"/>
              <a:ext cx="9144000" cy="5581650"/>
            </a:xfrm>
            <a:prstGeom prst="rect">
              <a:avLst/>
            </a:prstGeom>
            <a:gradFill flip="none" rotWithShape="1">
              <a:gsLst>
                <a:gs pos="70000">
                  <a:srgbClr val="0A0919"/>
                </a:gs>
                <a:gs pos="87000">
                  <a:srgbClr val="0A0919">
                    <a:alpha val="61000"/>
                  </a:srgbClr>
                </a:gs>
                <a:gs pos="100000">
                  <a:srgbClr val="0A0919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FE9A650-0840-6423-5420-7C6613F9C902}"/>
              </a:ext>
            </a:extLst>
          </p:cNvPr>
          <p:cNvSpPr txBox="1"/>
          <p:nvPr/>
        </p:nvSpPr>
        <p:spPr>
          <a:xfrm>
            <a:off x="0" y="0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Elephant" panose="02020904090505020303" pitchFamily="18" charset="0"/>
              </a:rPr>
              <a:t>Acts 3:21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Elephant" panose="02020904090505020303" pitchFamily="18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no Pro" panose="02020502040506020403" pitchFamily="18" charset="0"/>
              </a:rPr>
              <a:t>Until the period of restoration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no Pro" panose="02020502040506020403" pitchFamily="18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no Pro" panose="02020502040506020403" pitchFamily="18" charset="0"/>
              </a:rPr>
              <a:t>3:25 </a:t>
            </a:r>
            <a:r>
              <a:rPr lang="en-US" sz="4400" i="1" dirty="0">
                <a:solidFill>
                  <a:schemeClr val="bg1"/>
                </a:solidFill>
                <a:latin typeface="Arno Pro" panose="02020502040506020403" pitchFamily="18" charset="0"/>
              </a:rPr>
              <a:t>“in your seed all the families                      of the earth shall be blessed”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no Pro" panose="02020502040506020403" pitchFamily="18" charset="0"/>
              </a:rPr>
              <a:t>(Galatians 3:16, 26-29)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no Pro" panose="02020502040506020403" pitchFamily="18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no Pro" panose="02020502040506020403" pitchFamily="18" charset="0"/>
              </a:rPr>
              <a:t>3:26 </a:t>
            </a:r>
            <a:r>
              <a:rPr lang="en-US" sz="4400" i="1" dirty="0">
                <a:solidFill>
                  <a:schemeClr val="bg1"/>
                </a:solidFill>
                <a:latin typeface="Arno Pro" panose="02020502040506020403" pitchFamily="18" charset="0"/>
              </a:rPr>
              <a:t>“turning every one of you”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no Pro" panose="02020502040506020403" pitchFamily="18" charset="0"/>
              </a:rPr>
              <a:t>(Galatians 3:27; Acts 2:38)</a:t>
            </a:r>
          </a:p>
        </p:txBody>
      </p:sp>
    </p:spTree>
    <p:extLst>
      <p:ext uri="{BB962C8B-B14F-4D97-AF65-F5344CB8AC3E}">
        <p14:creationId xmlns:p14="http://schemas.microsoft.com/office/powerpoint/2010/main" val="164152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53F7E-0A12-F5C4-F567-FAA482175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7682DA4-55C0-749C-4785-A4667EFDA3AD}"/>
              </a:ext>
            </a:extLst>
          </p:cNvPr>
          <p:cNvGrpSpPr/>
          <p:nvPr/>
        </p:nvGrpSpPr>
        <p:grpSpPr>
          <a:xfrm>
            <a:off x="0" y="-1"/>
            <a:ext cx="9144000" cy="6858001"/>
            <a:chOff x="0" y="0"/>
            <a:chExt cx="9144000" cy="68580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8AE0459-E85F-1B92-07E4-1CFA8E503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8425"/>
            <a:stretch/>
          </p:blipFill>
          <p:spPr>
            <a:xfrm>
              <a:off x="0" y="1"/>
              <a:ext cx="9144000" cy="6858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0F03A3-ABD0-29EC-9D02-A4081A3C6630}"/>
                </a:ext>
              </a:extLst>
            </p:cNvPr>
            <p:cNvSpPr/>
            <p:nvPr/>
          </p:nvSpPr>
          <p:spPr>
            <a:xfrm>
              <a:off x="0" y="0"/>
              <a:ext cx="9144000" cy="5581650"/>
            </a:xfrm>
            <a:prstGeom prst="rect">
              <a:avLst/>
            </a:prstGeom>
            <a:gradFill flip="none" rotWithShape="1">
              <a:gsLst>
                <a:gs pos="70000">
                  <a:srgbClr val="0A0919"/>
                </a:gs>
                <a:gs pos="87000">
                  <a:srgbClr val="0A0919">
                    <a:alpha val="61000"/>
                  </a:srgbClr>
                </a:gs>
                <a:gs pos="100000">
                  <a:srgbClr val="0A0919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BD43CE9-C159-7B6C-175B-DFEDDEED2B91}"/>
              </a:ext>
            </a:extLst>
          </p:cNvPr>
          <p:cNvSpPr txBox="1"/>
          <p:nvPr/>
        </p:nvSpPr>
        <p:spPr>
          <a:xfrm>
            <a:off x="0" y="0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Elephant" panose="02020904090505020303" pitchFamily="18" charset="0"/>
              </a:rPr>
              <a:t>The Reaction To The Sermon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Elephant" panose="02020904090505020303" pitchFamily="18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no Pro" panose="02020502040506020403" pitchFamily="18" charset="0"/>
              </a:rPr>
              <a:t>Acts 4:1-4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no Pro" panose="02020502040506020403" pitchFamily="18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no Pro" panose="02020502040506020403" pitchFamily="18" charset="0"/>
              </a:rPr>
              <a:t>What </a:t>
            </a:r>
            <a:r>
              <a:rPr lang="en-US" sz="4400" i="1" dirty="0">
                <a:solidFill>
                  <a:schemeClr val="bg1"/>
                </a:solidFill>
                <a:latin typeface="Arno Pro" panose="02020502040506020403" pitchFamily="18" charset="0"/>
              </a:rPr>
              <a:t>“number”? </a:t>
            </a:r>
            <a:r>
              <a:rPr lang="en-US" sz="4400" dirty="0">
                <a:solidFill>
                  <a:schemeClr val="bg1"/>
                </a:solidFill>
                <a:latin typeface="Arno Pro" panose="02020502040506020403" pitchFamily="18" charset="0"/>
              </a:rPr>
              <a:t>– Acts 2:47</a:t>
            </a:r>
            <a:endParaRPr lang="en-US" sz="4400" i="1" dirty="0">
              <a:solidFill>
                <a:schemeClr val="bg1"/>
              </a:solidFill>
              <a:latin typeface="Arno Pro" panose="02020502040506020403" pitchFamily="18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no Pro" panose="02020502040506020403" pitchFamily="18" charset="0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Elephant" panose="02020904090505020303" pitchFamily="18" charset="0"/>
              </a:rPr>
              <a:t>Respond to the sermon!</a:t>
            </a:r>
          </a:p>
        </p:txBody>
      </p:sp>
    </p:spTree>
    <p:extLst>
      <p:ext uri="{BB962C8B-B14F-4D97-AF65-F5344CB8AC3E}">
        <p14:creationId xmlns:p14="http://schemas.microsoft.com/office/powerpoint/2010/main" val="210417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55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14C88-AF89-FC21-9E91-447165328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733B5AFF-6A83-D93B-6ADA-E2D4B60F05E9}"/>
              </a:ext>
            </a:extLst>
          </p:cNvPr>
          <p:cNvGrpSpPr/>
          <p:nvPr/>
        </p:nvGrpSpPr>
        <p:grpSpPr>
          <a:xfrm>
            <a:off x="0" y="-1"/>
            <a:ext cx="9144000" cy="6858001"/>
            <a:chOff x="0" y="0"/>
            <a:chExt cx="9144000" cy="68580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1284A0-332B-40CE-5419-26BFCB55D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8425"/>
            <a:stretch/>
          </p:blipFill>
          <p:spPr>
            <a:xfrm>
              <a:off x="0" y="1"/>
              <a:ext cx="9144000" cy="6858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D7C16A-D9AD-CE3A-2CC8-54C66B904B1D}"/>
                </a:ext>
              </a:extLst>
            </p:cNvPr>
            <p:cNvSpPr/>
            <p:nvPr/>
          </p:nvSpPr>
          <p:spPr>
            <a:xfrm>
              <a:off x="0" y="0"/>
              <a:ext cx="9144000" cy="5581650"/>
            </a:xfrm>
            <a:prstGeom prst="rect">
              <a:avLst/>
            </a:prstGeom>
            <a:gradFill flip="none" rotWithShape="1">
              <a:gsLst>
                <a:gs pos="70000">
                  <a:srgbClr val="0A0919"/>
                </a:gs>
                <a:gs pos="87000">
                  <a:srgbClr val="0A0919">
                    <a:alpha val="61000"/>
                  </a:srgbClr>
                </a:gs>
                <a:gs pos="100000">
                  <a:srgbClr val="0A0919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0150DC2-4A39-E0C8-104C-46AB0FA095A2}"/>
              </a:ext>
            </a:extLst>
          </p:cNvPr>
          <p:cNvSpPr txBox="1"/>
          <p:nvPr/>
        </p:nvSpPr>
        <p:spPr>
          <a:xfrm>
            <a:off x="0" y="20955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l Fresco" panose="02000807000000020002" pitchFamily="50" charset="0"/>
              </a:rPr>
              <a:t>The Miracle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5ED9A8-9467-7C5C-FACF-6692A0926F45}"/>
              </a:ext>
            </a:extLst>
          </p:cNvPr>
          <p:cNvSpPr txBox="1"/>
          <p:nvPr/>
        </p:nvSpPr>
        <p:spPr>
          <a:xfrm>
            <a:off x="0" y="89163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Elephant" panose="02020904090505020303" pitchFamily="18" charset="0"/>
              </a:rPr>
              <a:t>Acts 3:1-10</a:t>
            </a:r>
          </a:p>
        </p:txBody>
      </p:sp>
    </p:spTree>
    <p:extLst>
      <p:ext uri="{BB962C8B-B14F-4D97-AF65-F5344CB8AC3E}">
        <p14:creationId xmlns:p14="http://schemas.microsoft.com/office/powerpoint/2010/main" val="371654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building with columns and a stone wall&#10;&#10;AI-generated content may be incorrect.">
            <a:extLst>
              <a:ext uri="{FF2B5EF4-FFF2-40B4-BE49-F238E27FC236}">
                <a16:creationId xmlns:a16="http://schemas.microsoft.com/office/drawing/2014/main" id="{FC4353E2-AA0B-C5E2-39F6-B97112E96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586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B50E15-C956-A019-AC29-B274C02E526D}"/>
              </a:ext>
            </a:extLst>
          </p:cNvPr>
          <p:cNvSpPr txBox="1"/>
          <p:nvPr/>
        </p:nvSpPr>
        <p:spPr>
          <a:xfrm>
            <a:off x="0" y="29641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model of King Herod’s Temple in Jerusalem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20D19-E4F7-074F-4246-DD4873138FB2}"/>
              </a:ext>
            </a:extLst>
          </p:cNvPr>
          <p:cNvSpPr txBox="1"/>
          <p:nvPr/>
        </p:nvSpPr>
        <p:spPr>
          <a:xfrm>
            <a:off x="3570515" y="10886"/>
            <a:ext cx="166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PORTICO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820F06-3D75-0F57-D433-B984B082FF39}"/>
              </a:ext>
            </a:extLst>
          </p:cNvPr>
          <p:cNvCxnSpPr>
            <a:cxnSpLocks/>
          </p:cNvCxnSpPr>
          <p:nvPr/>
        </p:nvCxnSpPr>
        <p:spPr>
          <a:xfrm flipH="1">
            <a:off x="2090057" y="472551"/>
            <a:ext cx="1807029" cy="6121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2F0947-8BE8-A89C-1B7F-9B581487BC96}"/>
              </a:ext>
            </a:extLst>
          </p:cNvPr>
          <p:cNvCxnSpPr>
            <a:cxnSpLocks/>
          </p:cNvCxnSpPr>
          <p:nvPr/>
        </p:nvCxnSpPr>
        <p:spPr>
          <a:xfrm>
            <a:off x="5018314" y="472551"/>
            <a:ext cx="925286" cy="5071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9149F2-F145-27E2-C638-A8772A3188C3}"/>
              </a:ext>
            </a:extLst>
          </p:cNvPr>
          <p:cNvCxnSpPr>
            <a:cxnSpLocks/>
          </p:cNvCxnSpPr>
          <p:nvPr/>
        </p:nvCxnSpPr>
        <p:spPr>
          <a:xfrm>
            <a:off x="5197928" y="390485"/>
            <a:ext cx="2087455" cy="7496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33683C-CF72-C640-D767-A7832043D1DF}"/>
              </a:ext>
            </a:extLst>
          </p:cNvPr>
          <p:cNvCxnSpPr>
            <a:cxnSpLocks/>
          </p:cNvCxnSpPr>
          <p:nvPr/>
        </p:nvCxnSpPr>
        <p:spPr>
          <a:xfrm flipH="1">
            <a:off x="3243944" y="497616"/>
            <a:ext cx="850446" cy="5228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4A73AD-E726-BF1F-6C8D-B4102646F86B}"/>
              </a:ext>
            </a:extLst>
          </p:cNvPr>
          <p:cNvCxnSpPr>
            <a:cxnSpLocks/>
          </p:cNvCxnSpPr>
          <p:nvPr/>
        </p:nvCxnSpPr>
        <p:spPr>
          <a:xfrm flipH="1">
            <a:off x="2592606" y="472551"/>
            <a:ext cx="1699088" cy="1485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54CD559-98D9-249A-153C-5430232B6B43}"/>
              </a:ext>
            </a:extLst>
          </p:cNvPr>
          <p:cNvCxnSpPr>
            <a:cxnSpLocks/>
          </p:cNvCxnSpPr>
          <p:nvPr/>
        </p:nvCxnSpPr>
        <p:spPr>
          <a:xfrm>
            <a:off x="5140246" y="447190"/>
            <a:ext cx="3471774" cy="14111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CDD9389-CBF5-5E5C-8D75-B8C7964DA19A}"/>
              </a:ext>
            </a:extLst>
          </p:cNvPr>
          <p:cNvSpPr txBox="1"/>
          <p:nvPr/>
        </p:nvSpPr>
        <p:spPr>
          <a:xfrm>
            <a:off x="79513" y="1858386"/>
            <a:ext cx="221737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SOLOMON’S PORTICO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713D00-EB15-4696-FF20-33458B433BB2}"/>
              </a:ext>
            </a:extLst>
          </p:cNvPr>
          <p:cNvSpPr txBox="1"/>
          <p:nvPr/>
        </p:nvSpPr>
        <p:spPr>
          <a:xfrm>
            <a:off x="3073320" y="2124062"/>
            <a:ext cx="299735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The Beautiful Gate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FA48DE1-D650-CE6A-4853-936BEEEB991B}"/>
              </a:ext>
            </a:extLst>
          </p:cNvPr>
          <p:cNvCxnSpPr>
            <a:cxnSpLocks/>
          </p:cNvCxnSpPr>
          <p:nvPr/>
        </p:nvCxnSpPr>
        <p:spPr>
          <a:xfrm flipV="1">
            <a:off x="4571999" y="1908240"/>
            <a:ext cx="0" cy="3223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11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A0919"/>
            </a:gs>
            <a:gs pos="100000">
              <a:srgbClr val="0A0919">
                <a:alpha val="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FD42A0E-33B1-1DCE-272D-71525C183AA1}"/>
              </a:ext>
            </a:extLst>
          </p:cNvPr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BD63DCD-18FE-01F4-E25D-3A5D06A24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8425"/>
            <a:stretch/>
          </p:blipFill>
          <p:spPr>
            <a:xfrm>
              <a:off x="0" y="1"/>
              <a:ext cx="9144000" cy="6858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BE6841-B73D-4A30-704A-E93C6D9714BB}"/>
                </a:ext>
              </a:extLst>
            </p:cNvPr>
            <p:cNvSpPr/>
            <p:nvPr/>
          </p:nvSpPr>
          <p:spPr>
            <a:xfrm>
              <a:off x="0" y="0"/>
              <a:ext cx="9144000" cy="5581650"/>
            </a:xfrm>
            <a:prstGeom prst="rect">
              <a:avLst/>
            </a:prstGeom>
            <a:gradFill flip="none" rotWithShape="1">
              <a:gsLst>
                <a:gs pos="70000">
                  <a:srgbClr val="0A0919"/>
                </a:gs>
                <a:gs pos="87000">
                  <a:srgbClr val="0A0919">
                    <a:alpha val="61000"/>
                  </a:srgbClr>
                </a:gs>
                <a:gs pos="100000">
                  <a:srgbClr val="0A0919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7002A11-73FF-FE18-74D8-739756478037}"/>
              </a:ext>
            </a:extLst>
          </p:cNvPr>
          <p:cNvSpPr txBox="1"/>
          <p:nvPr/>
        </p:nvSpPr>
        <p:spPr>
          <a:xfrm>
            <a:off x="0" y="2162175"/>
            <a:ext cx="9144000" cy="37052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Al Fresco" panose="02000807000000020002" pitchFamily="50" charset="0"/>
              </a:rPr>
              <a:t>Peter’s Second Sermon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B8052E-F4F9-3BE8-1D36-818C66B5B910}"/>
              </a:ext>
            </a:extLst>
          </p:cNvPr>
          <p:cNvSpPr txBox="1"/>
          <p:nvPr/>
        </p:nvSpPr>
        <p:spPr>
          <a:xfrm>
            <a:off x="0" y="228299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Elephant" panose="02020904090505020303" pitchFamily="18" charset="0"/>
              </a:rPr>
              <a:t>Acts 3:11-26</a:t>
            </a:r>
          </a:p>
        </p:txBody>
      </p:sp>
    </p:spTree>
    <p:extLst>
      <p:ext uri="{BB962C8B-B14F-4D97-AF65-F5344CB8AC3E}">
        <p14:creationId xmlns:p14="http://schemas.microsoft.com/office/powerpoint/2010/main" val="4609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1A870-4EAA-5382-2819-8B0829767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FD96EC4-52E1-1834-A782-61E4AED145C5}"/>
              </a:ext>
            </a:extLst>
          </p:cNvPr>
          <p:cNvGrpSpPr/>
          <p:nvPr/>
        </p:nvGrpSpPr>
        <p:grpSpPr>
          <a:xfrm>
            <a:off x="0" y="-1"/>
            <a:ext cx="9144000" cy="6858001"/>
            <a:chOff x="0" y="0"/>
            <a:chExt cx="9144000" cy="68580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0AF54A1-2A81-4CBB-7BE4-58DC4C914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8425"/>
            <a:stretch/>
          </p:blipFill>
          <p:spPr>
            <a:xfrm>
              <a:off x="0" y="1"/>
              <a:ext cx="9144000" cy="6858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F611876-AC46-9B74-7FC4-1676863B9C78}"/>
                </a:ext>
              </a:extLst>
            </p:cNvPr>
            <p:cNvSpPr/>
            <p:nvPr/>
          </p:nvSpPr>
          <p:spPr>
            <a:xfrm>
              <a:off x="0" y="0"/>
              <a:ext cx="9144000" cy="5581650"/>
            </a:xfrm>
            <a:prstGeom prst="rect">
              <a:avLst/>
            </a:prstGeom>
            <a:gradFill flip="none" rotWithShape="1">
              <a:gsLst>
                <a:gs pos="70000">
                  <a:srgbClr val="0A0919"/>
                </a:gs>
                <a:gs pos="87000">
                  <a:srgbClr val="0A0919">
                    <a:alpha val="61000"/>
                  </a:srgbClr>
                </a:gs>
                <a:gs pos="100000">
                  <a:srgbClr val="0A0919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235C106-1C58-1386-C942-3A223EDD48E3}"/>
              </a:ext>
            </a:extLst>
          </p:cNvPr>
          <p:cNvSpPr txBox="1"/>
          <p:nvPr/>
        </p:nvSpPr>
        <p:spPr>
          <a:xfrm>
            <a:off x="0" y="20955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l Fresco" panose="02000807000000020002" pitchFamily="50" charset="0"/>
              </a:rPr>
              <a:t>“Why are you amazed ?”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FC2E1D-B4E4-7C1B-798C-8FA3F218E9CA}"/>
              </a:ext>
            </a:extLst>
          </p:cNvPr>
          <p:cNvSpPr txBox="1"/>
          <p:nvPr/>
        </p:nvSpPr>
        <p:spPr>
          <a:xfrm>
            <a:off x="0" y="89163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Elephant" panose="02020904090505020303" pitchFamily="18" charset="0"/>
              </a:rPr>
              <a:t>Acts 3:12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Elephant" panose="02020904090505020303" pitchFamily="18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no Pro" panose="02020502040506020403" pitchFamily="18" charset="0"/>
              </a:rPr>
              <a:t>Three statements (3:13-15)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Arno Pro" panose="02020502040506020403" pitchFamily="18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no Pro" panose="02020502040506020403" pitchFamily="18" charset="0"/>
              </a:rPr>
              <a:t>Miracle Explained (3:16)</a:t>
            </a:r>
          </a:p>
        </p:txBody>
      </p:sp>
    </p:spTree>
    <p:extLst>
      <p:ext uri="{BB962C8B-B14F-4D97-AF65-F5344CB8AC3E}">
        <p14:creationId xmlns:p14="http://schemas.microsoft.com/office/powerpoint/2010/main" val="184404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AC7D6-705C-BD79-6A5A-0DFD9AFA9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583EA04-46CF-2B3A-92CC-070180E545A9}"/>
              </a:ext>
            </a:extLst>
          </p:cNvPr>
          <p:cNvGrpSpPr/>
          <p:nvPr/>
        </p:nvGrpSpPr>
        <p:grpSpPr>
          <a:xfrm>
            <a:off x="0" y="-1"/>
            <a:ext cx="9144000" cy="6858001"/>
            <a:chOff x="0" y="0"/>
            <a:chExt cx="9144000" cy="68580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B6B2F8B-F4BC-3547-FCA8-1D7B11B52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8425"/>
            <a:stretch/>
          </p:blipFill>
          <p:spPr>
            <a:xfrm>
              <a:off x="0" y="1"/>
              <a:ext cx="9144000" cy="6858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82AE677-67E6-82FE-6C84-663A954088FF}"/>
                </a:ext>
              </a:extLst>
            </p:cNvPr>
            <p:cNvSpPr/>
            <p:nvPr/>
          </p:nvSpPr>
          <p:spPr>
            <a:xfrm>
              <a:off x="0" y="0"/>
              <a:ext cx="9144000" cy="5581650"/>
            </a:xfrm>
            <a:prstGeom prst="rect">
              <a:avLst/>
            </a:prstGeom>
            <a:gradFill flip="none" rotWithShape="1">
              <a:gsLst>
                <a:gs pos="70000">
                  <a:srgbClr val="0A0919"/>
                </a:gs>
                <a:gs pos="87000">
                  <a:srgbClr val="0A0919">
                    <a:alpha val="61000"/>
                  </a:srgbClr>
                </a:gs>
                <a:gs pos="100000">
                  <a:srgbClr val="0A0919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8842EA2-4731-0178-9842-5E81C830BA7C}"/>
              </a:ext>
            </a:extLst>
          </p:cNvPr>
          <p:cNvSpPr txBox="1"/>
          <p:nvPr/>
        </p:nvSpPr>
        <p:spPr>
          <a:xfrm>
            <a:off x="0" y="20955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l Fresco" panose="02000807000000020002" pitchFamily="50" charset="0"/>
              </a:rPr>
              <a:t>“You acted in ignorance”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55C714-18BA-D522-2C61-F856B7805EF5}"/>
              </a:ext>
            </a:extLst>
          </p:cNvPr>
          <p:cNvSpPr txBox="1"/>
          <p:nvPr/>
        </p:nvSpPr>
        <p:spPr>
          <a:xfrm>
            <a:off x="0" y="89163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Elephant" panose="02020904090505020303" pitchFamily="18" charset="0"/>
              </a:rPr>
              <a:t>Acts 3:17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Elephant" panose="02020904090505020303" pitchFamily="18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no Pro" panose="02020502040506020403" pitchFamily="18" charset="0"/>
              </a:rPr>
              <a:t>Brethren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no Pro" panose="02020502040506020403" pitchFamily="18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no Pro" panose="02020502040506020403" pitchFamily="18" charset="0"/>
              </a:rPr>
              <a:t>Ignorance did not excuse sin                      </a:t>
            </a:r>
            <a:r>
              <a:rPr lang="en-US" sz="3200" dirty="0">
                <a:solidFill>
                  <a:schemeClr val="bg1"/>
                </a:solidFill>
                <a:latin typeface="Arno Pro" panose="02020502040506020403" pitchFamily="18" charset="0"/>
              </a:rPr>
              <a:t>(Luke 23:34; 1 Timothy 3:13)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no Pro" panose="02020502040506020403" pitchFamily="18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no Pro" panose="02020502040506020403" pitchFamily="18" charset="0"/>
              </a:rPr>
              <a:t>Just as your rulers did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no Pro" panose="02020502040506020403" pitchFamily="18" charset="0"/>
              </a:rPr>
              <a:t>(1 Cor. 2:8; Acts 17:23; Eph. 4:18; 1 Pet. 1:14)</a:t>
            </a:r>
          </a:p>
        </p:txBody>
      </p:sp>
    </p:spTree>
    <p:extLst>
      <p:ext uri="{BB962C8B-B14F-4D97-AF65-F5344CB8AC3E}">
        <p14:creationId xmlns:p14="http://schemas.microsoft.com/office/powerpoint/2010/main" val="271548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318AF-BBFF-DD99-4FD5-C3D7BFCF9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A174549-E29D-BDB4-D649-559DC9B84EC0}"/>
              </a:ext>
            </a:extLst>
          </p:cNvPr>
          <p:cNvGrpSpPr/>
          <p:nvPr/>
        </p:nvGrpSpPr>
        <p:grpSpPr>
          <a:xfrm>
            <a:off x="0" y="-1"/>
            <a:ext cx="9144000" cy="6858001"/>
            <a:chOff x="0" y="0"/>
            <a:chExt cx="9144000" cy="68580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B89221E-71B0-B7CA-CE77-A13E18696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8425"/>
            <a:stretch/>
          </p:blipFill>
          <p:spPr>
            <a:xfrm>
              <a:off x="0" y="1"/>
              <a:ext cx="9144000" cy="6858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F87E5B-9F6C-AADD-5D79-E4FED6A5D0E0}"/>
                </a:ext>
              </a:extLst>
            </p:cNvPr>
            <p:cNvSpPr/>
            <p:nvPr/>
          </p:nvSpPr>
          <p:spPr>
            <a:xfrm>
              <a:off x="0" y="0"/>
              <a:ext cx="9144000" cy="5581650"/>
            </a:xfrm>
            <a:prstGeom prst="rect">
              <a:avLst/>
            </a:prstGeom>
            <a:gradFill flip="none" rotWithShape="1">
              <a:gsLst>
                <a:gs pos="70000">
                  <a:srgbClr val="0A0919"/>
                </a:gs>
                <a:gs pos="87000">
                  <a:srgbClr val="0A0919">
                    <a:alpha val="61000"/>
                  </a:srgbClr>
                </a:gs>
                <a:gs pos="100000">
                  <a:srgbClr val="0A0919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1522D64-7FCF-1DAF-0734-4F9865010C7D}"/>
              </a:ext>
            </a:extLst>
          </p:cNvPr>
          <p:cNvSpPr txBox="1"/>
          <p:nvPr/>
        </p:nvSpPr>
        <p:spPr>
          <a:xfrm>
            <a:off x="0" y="0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Elephant" panose="02020904090505020303" pitchFamily="18" charset="0"/>
              </a:rPr>
              <a:t>Acts 3:18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Elephant" panose="02020904090505020303" pitchFamily="18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no Pro" panose="02020502040506020403" pitchFamily="18" charset="0"/>
              </a:rPr>
              <a:t>Prophecies of suffering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no Pro" panose="02020502040506020403" pitchFamily="18" charset="0"/>
              </a:rPr>
              <a:t>(Is. 53:5-6, 14; Psalm 22:7-8)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no Pro" panose="02020502040506020403" pitchFamily="18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no Pro" panose="02020502040506020403" pitchFamily="18" charset="0"/>
              </a:rPr>
              <a:t>God has fulfilled</a:t>
            </a:r>
            <a:endParaRPr lang="en-US" sz="32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12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7BA1F-83C9-80EB-3E1D-E4A5028A0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8F06520-B5C6-862B-9CD8-99EF94E072FF}"/>
              </a:ext>
            </a:extLst>
          </p:cNvPr>
          <p:cNvGrpSpPr/>
          <p:nvPr/>
        </p:nvGrpSpPr>
        <p:grpSpPr>
          <a:xfrm>
            <a:off x="0" y="-1"/>
            <a:ext cx="9144000" cy="6858001"/>
            <a:chOff x="0" y="0"/>
            <a:chExt cx="9144000" cy="68580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3D500D6-ADEE-DAB4-C0E8-8E03D8CEB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8425"/>
            <a:stretch/>
          </p:blipFill>
          <p:spPr>
            <a:xfrm>
              <a:off x="0" y="1"/>
              <a:ext cx="9144000" cy="6858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789560-D496-B786-D165-A06C8828DD3A}"/>
                </a:ext>
              </a:extLst>
            </p:cNvPr>
            <p:cNvSpPr/>
            <p:nvPr/>
          </p:nvSpPr>
          <p:spPr>
            <a:xfrm>
              <a:off x="0" y="0"/>
              <a:ext cx="9144000" cy="5581650"/>
            </a:xfrm>
            <a:prstGeom prst="rect">
              <a:avLst/>
            </a:prstGeom>
            <a:gradFill flip="none" rotWithShape="1">
              <a:gsLst>
                <a:gs pos="70000">
                  <a:srgbClr val="0A0919"/>
                </a:gs>
                <a:gs pos="87000">
                  <a:srgbClr val="0A0919">
                    <a:alpha val="61000"/>
                  </a:srgbClr>
                </a:gs>
                <a:gs pos="100000">
                  <a:srgbClr val="0A0919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E735A19-F833-1DA8-33E3-D28B9D94128D}"/>
              </a:ext>
            </a:extLst>
          </p:cNvPr>
          <p:cNvSpPr txBox="1"/>
          <p:nvPr/>
        </p:nvSpPr>
        <p:spPr>
          <a:xfrm>
            <a:off x="0" y="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Elephant" panose="02020904090505020303" pitchFamily="18" charset="0"/>
              </a:rPr>
              <a:t>Acts 3:19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Elephant" panose="02020904090505020303" pitchFamily="18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no Pro" panose="02020502040506020403" pitchFamily="18" charset="0"/>
              </a:rPr>
              <a:t>Repent and Return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no Pro" panose="02020502040506020403" pitchFamily="18" charset="0"/>
              </a:rPr>
              <a:t>(Compare Acts 2:38 and Acts 3:19)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no Pro" panose="02020502040506020403" pitchFamily="18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no Pro" panose="02020502040506020403" pitchFamily="18" charset="0"/>
              </a:rPr>
              <a:t>Sins Wiped Away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no Pro" panose="02020502040506020403" pitchFamily="18" charset="0"/>
              </a:rPr>
              <a:t>(Hebrews 10:1-4)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no Pro" panose="02020502040506020403" pitchFamily="18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no Pro" panose="02020502040506020403" pitchFamily="18" charset="0"/>
              </a:rPr>
              <a:t>Times of Refreshing</a:t>
            </a:r>
            <a:endParaRPr lang="en-US" sz="32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3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10E64-33EF-B346-9F25-2F47E6F95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2E8EA60-57D4-2F35-2DCE-B82FE40115BD}"/>
              </a:ext>
            </a:extLst>
          </p:cNvPr>
          <p:cNvGrpSpPr/>
          <p:nvPr/>
        </p:nvGrpSpPr>
        <p:grpSpPr>
          <a:xfrm>
            <a:off x="0" y="-1"/>
            <a:ext cx="9144000" cy="6858001"/>
            <a:chOff x="0" y="0"/>
            <a:chExt cx="9144000" cy="68580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C4B6437-EFA0-DB74-24B0-C5AD0977D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8425"/>
            <a:stretch/>
          </p:blipFill>
          <p:spPr>
            <a:xfrm>
              <a:off x="0" y="1"/>
              <a:ext cx="9144000" cy="68580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BDEEA07-8A31-FD89-C8B5-C9165F4570BA}"/>
                </a:ext>
              </a:extLst>
            </p:cNvPr>
            <p:cNvSpPr/>
            <p:nvPr/>
          </p:nvSpPr>
          <p:spPr>
            <a:xfrm>
              <a:off x="0" y="0"/>
              <a:ext cx="9144000" cy="5581650"/>
            </a:xfrm>
            <a:prstGeom prst="rect">
              <a:avLst/>
            </a:prstGeom>
            <a:gradFill flip="none" rotWithShape="1">
              <a:gsLst>
                <a:gs pos="70000">
                  <a:srgbClr val="0A0919"/>
                </a:gs>
                <a:gs pos="87000">
                  <a:srgbClr val="0A0919">
                    <a:alpha val="61000"/>
                  </a:srgbClr>
                </a:gs>
                <a:gs pos="100000">
                  <a:srgbClr val="0A0919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FF8DB28-8374-ECFD-E814-7AA3468A9659}"/>
              </a:ext>
            </a:extLst>
          </p:cNvPr>
          <p:cNvSpPr txBox="1"/>
          <p:nvPr/>
        </p:nvSpPr>
        <p:spPr>
          <a:xfrm>
            <a:off x="0" y="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Elephant" panose="02020904090505020303" pitchFamily="18" charset="0"/>
              </a:rPr>
              <a:t>Acts 3:20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Elephant" panose="02020904090505020303" pitchFamily="18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no Pro" panose="02020502040506020403" pitchFamily="18" charset="0"/>
              </a:rPr>
              <a:t>Jesus sent the Father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no Pro" panose="02020502040506020403" pitchFamily="18" charset="0"/>
              </a:rPr>
              <a:t>(So said Jesus in John 5:36-37; 5:37; 6:44, 57;                8:16, 18, 42; 12:29; 17:21, 25; 20:21)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no Pro" panose="02020502040506020403" pitchFamily="18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no Pro" panose="02020502040506020403" pitchFamily="18" charset="0"/>
              </a:rPr>
              <a:t>FOR YOU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no Pro" panose="02020502040506020403" pitchFamily="18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no Pro" panose="02020502040506020403" pitchFamily="18" charset="0"/>
              </a:rPr>
              <a:t>Acts 2:36</a:t>
            </a:r>
            <a:endParaRPr lang="en-US" sz="32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3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</TotalTime>
  <Words>227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Al Fresco</vt:lpstr>
      <vt:lpstr>Aptos</vt:lpstr>
      <vt:lpstr>Aptos Display</vt:lpstr>
      <vt:lpstr>Arial</vt:lpstr>
      <vt:lpstr>Arno Pro</vt:lpstr>
      <vt:lpstr>Elephant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Charles Willis</dc:creator>
  <cp:lastModifiedBy>Charles Willis</cp:lastModifiedBy>
  <cp:revision>1</cp:revision>
  <dcterms:created xsi:type="dcterms:W3CDTF">2025-03-24T15:45:20Z</dcterms:created>
  <dcterms:modified xsi:type="dcterms:W3CDTF">2025-03-24T22:38:49Z</dcterms:modified>
</cp:coreProperties>
</file>