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7600"/>
    <a:srgbClr val="D7CB85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194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200D-4C49-477F-94E3-188F9115A77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592D-E513-412B-A21B-3012959E79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200D-4C49-477F-94E3-188F9115A77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592D-E513-412B-A21B-3012959E79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200D-4C49-477F-94E3-188F9115A77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592D-E513-412B-A21B-3012959E79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200D-4C49-477F-94E3-188F9115A77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592D-E513-412B-A21B-3012959E79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200D-4C49-477F-94E3-188F9115A77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592D-E513-412B-A21B-3012959E79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200D-4C49-477F-94E3-188F9115A77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592D-E513-412B-A21B-3012959E79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200D-4C49-477F-94E3-188F9115A77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592D-E513-412B-A21B-3012959E79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200D-4C49-477F-94E3-188F9115A77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592D-E513-412B-A21B-3012959E79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200D-4C49-477F-94E3-188F9115A77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592D-E513-412B-A21B-3012959E79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200D-4C49-477F-94E3-188F9115A77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592D-E513-412B-A21B-3012959E79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200D-4C49-477F-94E3-188F9115A77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592D-E513-412B-A21B-3012959E79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9200D-4C49-477F-94E3-188F9115A77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3592D-E513-412B-A21B-3012959E792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ee in field.jpg"/>
          <p:cNvPicPr>
            <a:picLocks noChangeAspect="1"/>
          </p:cNvPicPr>
          <p:nvPr/>
        </p:nvPicPr>
        <p:blipFill>
          <a:blip r:embed="rId2" cstate="print"/>
          <a:srcRect b="9333"/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33400"/>
            <a:ext cx="9144000" cy="0"/>
          </a:xfrm>
          <a:prstGeom prst="line">
            <a:avLst/>
          </a:prstGeom>
          <a:ln w="38100">
            <a:solidFill>
              <a:srgbClr val="D7C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5105400"/>
            <a:ext cx="9144000" cy="10668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627322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The Beauty Of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FORGIVENESS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Forgiveness From God Is Conditional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8382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For One Who Has Never Obeyed The Gospel</a:t>
            </a:r>
          </a:p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I Need Forgiveness (16; 8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;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9)</a:t>
            </a:r>
            <a:endParaRPr lang="en-US" sz="3200" dirty="0" smtClean="0">
              <a:ln>
                <a:solidFill>
                  <a:sysClr val="windowText" lastClr="000000"/>
                </a:solidFill>
              </a:ln>
              <a:solidFill>
                <a:srgbClr val="D7CB85"/>
              </a:solidFill>
            </a:endParaRPr>
          </a:p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Acts 10:34-35</a:t>
            </a:r>
          </a:p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Believe, repent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, confess Christ,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and be baptized.</a:t>
            </a:r>
          </a:p>
          <a:p>
            <a:pPr algn="ctr"/>
            <a:endParaRPr lang="en-US" sz="3200" i="1" dirty="0" smtClean="0">
              <a:ln>
                <a:solidFill>
                  <a:sysClr val="windowText" lastClr="000000"/>
                </a:solidFill>
              </a:ln>
              <a:solidFill>
                <a:srgbClr val="D7CB85"/>
              </a:solidFill>
            </a:endParaRPr>
          </a:p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For One Who Has Obeyed Gospel</a:t>
            </a:r>
          </a:p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Repent and pray God’s forgiveness (Acts 8:22-23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)</a:t>
            </a:r>
          </a:p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Psalm 51:16-17</a:t>
            </a:r>
            <a:endParaRPr lang="en-US" sz="3200" dirty="0" smtClean="0">
              <a:ln>
                <a:solidFill>
                  <a:sysClr val="windowText" lastClr="000000"/>
                </a:solidFill>
              </a:ln>
              <a:solidFill>
                <a:srgbClr val="D7CB85"/>
              </a:solidFill>
            </a:endParaRPr>
          </a:p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Confess Christ (1 John 1:9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)</a:t>
            </a:r>
            <a:endParaRPr lang="en-US" sz="3200" dirty="0" smtClean="0">
              <a:ln>
                <a:solidFill>
                  <a:sysClr val="windowText" lastClr="000000"/>
                </a:solidFill>
              </a:ln>
              <a:solidFill>
                <a:srgbClr val="D7CB85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38100">
            <a:solidFill>
              <a:srgbClr val="4F7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e in fie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9144000" cy="5715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0" y="533400"/>
            <a:ext cx="9144000" cy="0"/>
          </a:xfrm>
          <a:prstGeom prst="line">
            <a:avLst/>
          </a:prstGeom>
          <a:ln w="38100">
            <a:solidFill>
              <a:srgbClr val="D7C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6248400"/>
            <a:ext cx="9144000" cy="0"/>
          </a:xfrm>
          <a:prstGeom prst="line">
            <a:avLst/>
          </a:prstGeom>
          <a:ln w="38100">
            <a:solidFill>
              <a:srgbClr val="D7C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362200" y="2133600"/>
            <a:ext cx="6629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4F7600"/>
                </a:solidFill>
              </a:rPr>
              <a:t>Have You Received God’s</a:t>
            </a:r>
          </a:p>
          <a:p>
            <a:pPr algn="ctr"/>
            <a:r>
              <a:rPr lang="en-US" sz="8000" b="1" dirty="0" smtClean="0">
                <a:ln>
                  <a:solidFill>
                    <a:sysClr val="windowText" lastClr="000000"/>
                  </a:solidFill>
                </a:ln>
                <a:solidFill>
                  <a:srgbClr val="4F7600"/>
                </a:solidFill>
              </a:rPr>
              <a:t>FORGIVENESS?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e in fie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9144000" cy="5715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33400"/>
            <a:ext cx="9144000" cy="0"/>
          </a:xfrm>
          <a:prstGeom prst="line">
            <a:avLst/>
          </a:prstGeom>
          <a:ln w="38100">
            <a:solidFill>
              <a:srgbClr val="D7C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248400"/>
            <a:ext cx="9144000" cy="0"/>
          </a:xfrm>
          <a:prstGeom prst="line">
            <a:avLst/>
          </a:prstGeom>
          <a:ln w="38100">
            <a:solidFill>
              <a:srgbClr val="D7C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67000" y="1828800"/>
            <a:ext cx="6096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4F7600"/>
                </a:solidFill>
              </a:rPr>
              <a:t>The Beauty Of</a:t>
            </a:r>
          </a:p>
          <a:p>
            <a:pPr algn="ctr"/>
            <a:r>
              <a:rPr lang="en-US" sz="8000" b="1" dirty="0" smtClean="0">
                <a:ln>
                  <a:solidFill>
                    <a:sysClr val="windowText" lastClr="000000"/>
                  </a:solidFill>
                </a:ln>
                <a:solidFill>
                  <a:srgbClr val="4F7600"/>
                </a:solidFill>
              </a:rPr>
              <a:t>FORGIVENESS</a:t>
            </a:r>
          </a:p>
          <a:p>
            <a:pPr algn="ctr"/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4F7600"/>
                </a:solidFill>
              </a:rPr>
              <a:t>1 John 1:5-10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rgbClr val="4F76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e in field.jpg"/>
          <p:cNvPicPr>
            <a:picLocks noChangeAspect="1"/>
          </p:cNvPicPr>
          <p:nvPr/>
        </p:nvPicPr>
        <p:blipFill>
          <a:blip r:embed="rId2" cstate="print"/>
          <a:srcRect b="9333"/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0" y="533400"/>
            <a:ext cx="9144000" cy="0"/>
          </a:xfrm>
          <a:prstGeom prst="line">
            <a:avLst/>
          </a:prstGeom>
          <a:ln w="38100">
            <a:solidFill>
              <a:srgbClr val="D7C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5105400"/>
            <a:ext cx="9144000" cy="10668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627322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The Beauty Of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FORGIVENESS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Man Needs Forgiven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8382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We all sin (Rom. 3:23; 1 John 1:8; 3:4)</a:t>
            </a:r>
          </a:p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Sin separates from God (Eph. 2:5, 12; James 4:4)</a:t>
            </a:r>
          </a:p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Consequences of sin</a:t>
            </a:r>
          </a:p>
          <a:p>
            <a:pPr algn="ctr"/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Death (Rom. 6:23)</a:t>
            </a:r>
          </a:p>
          <a:p>
            <a:pPr algn="ctr"/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We will reap what we sow (Gal. 6:7)</a:t>
            </a:r>
          </a:p>
          <a:p>
            <a:pPr algn="ctr"/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Punishment (2 Pet. 2:9)</a:t>
            </a:r>
          </a:p>
          <a:p>
            <a:pPr algn="ctr"/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Destruction (2 Thess. 1:8-9)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38100">
            <a:solidFill>
              <a:srgbClr val="4F7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e in field.jpg"/>
          <p:cNvPicPr>
            <a:picLocks noChangeAspect="1"/>
          </p:cNvPicPr>
          <p:nvPr/>
        </p:nvPicPr>
        <p:blipFill>
          <a:blip r:embed="rId2" cstate="print"/>
          <a:srcRect b="9333"/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0" y="533400"/>
            <a:ext cx="9144000" cy="0"/>
          </a:xfrm>
          <a:prstGeom prst="line">
            <a:avLst/>
          </a:prstGeom>
          <a:ln w="38100">
            <a:solidFill>
              <a:srgbClr val="D7C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5105400"/>
            <a:ext cx="9144000" cy="10668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627322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The Beauty Of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FORGIVENESS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God Is Forgiving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8382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He pardons (Mic. 7:18; 1 John 1:9; Acts 5:31)</a:t>
            </a:r>
          </a:p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He is READY to pardon (Neh. 9:17; Is. 55:7)</a:t>
            </a:r>
          </a:p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Example of the Prodigal Son (Luke 15:11-32)</a:t>
            </a:r>
          </a:p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Psalm 103:8-11</a:t>
            </a:r>
          </a:p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Ephesians 2:4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38100">
            <a:solidFill>
              <a:srgbClr val="4F7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ee in field.jpg"/>
          <p:cNvPicPr>
            <a:picLocks noChangeAspect="1"/>
          </p:cNvPicPr>
          <p:nvPr/>
        </p:nvPicPr>
        <p:blipFill>
          <a:blip r:embed="rId2" cstate="print"/>
          <a:srcRect b="9333"/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533400"/>
            <a:ext cx="9144000" cy="0"/>
          </a:xfrm>
          <a:prstGeom prst="line">
            <a:avLst/>
          </a:prstGeom>
          <a:ln w="38100">
            <a:solidFill>
              <a:srgbClr val="D7C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5105400"/>
            <a:ext cx="9144000" cy="10668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627322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The Beauty Of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FORGIVENESS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God Will Forgive The Vilest Sinner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8382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He forgives ALL sin (1 John 1:8-10)</a:t>
            </a:r>
          </a:p>
          <a:p>
            <a:pPr algn="ctr"/>
            <a:r>
              <a:rPr lang="en-US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“Though our sins be as scarlet </a:t>
            </a:r>
          </a:p>
          <a:p>
            <a:pPr algn="ctr"/>
            <a:r>
              <a:rPr lang="en-US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they can be as white as snow” </a:t>
            </a:r>
            <a:r>
              <a:rPr lang="en-US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                             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(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Isaiah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1:18; Ps. 51:2; 1 John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1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:6-10)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rgbClr val="D7CB85"/>
              </a:solidFill>
            </a:endParaRPr>
          </a:p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The depth of God’s love (John 3:16-17)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1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Corinthians 6:9-11</a:t>
            </a:r>
          </a:p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1 Timothy 1:13-15</a:t>
            </a:r>
          </a:p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John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8:1-11</a:t>
            </a:r>
            <a:endParaRPr lang="en-US" sz="3200" b="1" dirty="0" smtClean="0">
              <a:ln>
                <a:solidFill>
                  <a:sysClr val="windowText" lastClr="000000"/>
                </a:solidFill>
              </a:ln>
              <a:solidFill>
                <a:srgbClr val="D7CB85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38100">
            <a:solidFill>
              <a:srgbClr val="4F7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e in field.jpg"/>
          <p:cNvPicPr>
            <a:picLocks noChangeAspect="1"/>
          </p:cNvPicPr>
          <p:nvPr/>
        </p:nvPicPr>
        <p:blipFill>
          <a:blip r:embed="rId2" cstate="print"/>
          <a:srcRect b="9333"/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0" y="533400"/>
            <a:ext cx="9144000" cy="0"/>
          </a:xfrm>
          <a:prstGeom prst="line">
            <a:avLst/>
          </a:prstGeom>
          <a:ln w="38100">
            <a:solidFill>
              <a:srgbClr val="D7C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5105400"/>
            <a:ext cx="9144000" cy="10668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627322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The Beauty Of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FORGIVENESS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What Is Bible Forgiveness?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8382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What God Does When He Forgives</a:t>
            </a:r>
          </a:p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Sins wiped away (Acts 3:19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)</a:t>
            </a:r>
          </a:p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Romans 4:6-8</a:t>
            </a:r>
          </a:p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Ezekiel 18:21-22; 33:14-16</a:t>
            </a:r>
          </a:p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Remembers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them no more (Heb. 8:12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)</a:t>
            </a:r>
          </a:p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Isaiah 38:17</a:t>
            </a:r>
            <a:endParaRPr lang="en-US" sz="3200" dirty="0" smtClean="0">
              <a:ln>
                <a:solidFill>
                  <a:sysClr val="windowText" lastClr="000000"/>
                </a:solidFill>
              </a:ln>
              <a:solidFill>
                <a:srgbClr val="D7CB85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38100">
            <a:solidFill>
              <a:srgbClr val="4F7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e in field.jpg"/>
          <p:cNvPicPr>
            <a:picLocks noChangeAspect="1"/>
          </p:cNvPicPr>
          <p:nvPr/>
        </p:nvPicPr>
        <p:blipFill>
          <a:blip r:embed="rId2" cstate="print"/>
          <a:srcRect b="9333"/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0" y="533400"/>
            <a:ext cx="9144000" cy="0"/>
          </a:xfrm>
          <a:prstGeom prst="line">
            <a:avLst/>
          </a:prstGeom>
          <a:ln w="38100">
            <a:solidFill>
              <a:srgbClr val="D7C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5105400"/>
            <a:ext cx="9144000" cy="10668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627322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The Beauty Of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FORGIVENESS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What Is Bible Forgiveness?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8382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Words Related To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Forgiveness</a:t>
            </a:r>
          </a:p>
          <a:p>
            <a:pPr algn="ctr"/>
            <a:r>
              <a:rPr lang="en-US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Remission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(Matt. 26:28; Acts 2:38)</a:t>
            </a:r>
          </a:p>
          <a:p>
            <a:pPr algn="ctr"/>
            <a:r>
              <a:rPr lang="en-US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Cleansing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(1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John 1:9)</a:t>
            </a:r>
          </a:p>
          <a:p>
            <a:pPr algn="ctr"/>
            <a:r>
              <a:rPr lang="en-US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Justification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(Rom.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3:23-25; Romans 4:25)</a:t>
            </a:r>
            <a:endParaRPr lang="en-US" sz="3200" dirty="0" smtClean="0">
              <a:ln>
                <a:solidFill>
                  <a:sysClr val="windowText" lastClr="000000"/>
                </a:solidFill>
              </a:ln>
              <a:solidFill>
                <a:srgbClr val="D7CB85"/>
              </a:solidFill>
            </a:endParaRPr>
          </a:p>
          <a:p>
            <a:pPr algn="ctr"/>
            <a:r>
              <a:rPr lang="en-US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Healing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(Matt. 9:12-13; 1 Pet. 2:24)</a:t>
            </a:r>
          </a:p>
          <a:p>
            <a:pPr algn="ctr"/>
            <a:r>
              <a:rPr lang="en-US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Freedom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(John 8:34; Rom.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6:18; Galatians 5:1)</a:t>
            </a:r>
            <a:endParaRPr lang="en-US" sz="3200" dirty="0" smtClean="0">
              <a:ln>
                <a:solidFill>
                  <a:sysClr val="windowText" lastClr="000000"/>
                </a:solidFill>
              </a:ln>
              <a:solidFill>
                <a:srgbClr val="D7CB85"/>
              </a:solidFill>
            </a:endParaRPr>
          </a:p>
          <a:p>
            <a:pPr algn="ctr"/>
            <a:r>
              <a:rPr lang="en-US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Reconciled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 To God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(2 Cor.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5:18; Romans 5:10-11)</a:t>
            </a:r>
            <a:endParaRPr lang="en-US" sz="3200" dirty="0" smtClean="0">
              <a:ln>
                <a:solidFill>
                  <a:sysClr val="windowText" lastClr="000000"/>
                </a:solidFill>
              </a:ln>
              <a:solidFill>
                <a:srgbClr val="D7CB85"/>
              </a:solidFill>
            </a:endParaRPr>
          </a:p>
          <a:p>
            <a:pPr algn="ctr"/>
            <a:endParaRPr lang="en-US" sz="3200" i="1" dirty="0" smtClean="0">
              <a:ln>
                <a:solidFill>
                  <a:sysClr val="windowText" lastClr="000000"/>
                </a:solidFill>
              </a:ln>
              <a:solidFill>
                <a:srgbClr val="D7CB85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38100">
            <a:solidFill>
              <a:srgbClr val="4F7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e in field.jpg"/>
          <p:cNvPicPr>
            <a:picLocks noChangeAspect="1"/>
          </p:cNvPicPr>
          <p:nvPr/>
        </p:nvPicPr>
        <p:blipFill>
          <a:blip r:embed="rId2" cstate="print"/>
          <a:srcRect b="9333"/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0" y="533400"/>
            <a:ext cx="9144000" cy="0"/>
          </a:xfrm>
          <a:prstGeom prst="line">
            <a:avLst/>
          </a:prstGeom>
          <a:ln w="38100">
            <a:solidFill>
              <a:srgbClr val="D7C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5105400"/>
            <a:ext cx="9144000" cy="10668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627322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The Beauty Of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FORGIVENESS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Forgiveness Not Remove Consequences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838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Example of David (2 Sam. 12)</a:t>
            </a:r>
          </a:p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Example of Moses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(Numbers 20:9-12)</a:t>
            </a:r>
            <a:endParaRPr lang="en-US" sz="3200" b="1" dirty="0" smtClean="0">
              <a:ln>
                <a:solidFill>
                  <a:sysClr val="windowText" lastClr="000000"/>
                </a:solidFill>
              </a:ln>
              <a:solidFill>
                <a:srgbClr val="D7CB85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38100">
            <a:solidFill>
              <a:srgbClr val="4F7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e in field.jpg"/>
          <p:cNvPicPr>
            <a:picLocks noChangeAspect="1"/>
          </p:cNvPicPr>
          <p:nvPr/>
        </p:nvPicPr>
        <p:blipFill>
          <a:blip r:embed="rId2" cstate="print"/>
          <a:srcRect b="9333"/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0" y="533400"/>
            <a:ext cx="9144000" cy="0"/>
          </a:xfrm>
          <a:prstGeom prst="line">
            <a:avLst/>
          </a:prstGeom>
          <a:ln w="38100">
            <a:solidFill>
              <a:srgbClr val="D7C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5105400"/>
            <a:ext cx="9144000" cy="10668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627322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The Beauty Of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FORGIVENESS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The Remedy For Sin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838200"/>
            <a:ext cx="365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Is Not </a:t>
            </a:r>
          </a:p>
          <a:p>
            <a:pPr algn="ctr"/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Time</a:t>
            </a:r>
          </a:p>
          <a:p>
            <a:pPr algn="ctr"/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Good Works</a:t>
            </a:r>
          </a:p>
          <a:p>
            <a:pPr algn="ctr"/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Money</a:t>
            </a:r>
          </a:p>
          <a:p>
            <a:pPr algn="ctr"/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Virtues Of Relatives</a:t>
            </a:r>
          </a:p>
          <a:p>
            <a:pPr algn="ctr"/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Distance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38100">
            <a:solidFill>
              <a:srgbClr val="4F7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86200" y="838200"/>
            <a:ext cx="5257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Only Remedy Is Christ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!</a:t>
            </a:r>
            <a:endParaRPr lang="en-US" sz="3200" b="1" i="1" dirty="0" smtClean="0">
              <a:ln>
                <a:solidFill>
                  <a:sysClr val="windowText" lastClr="000000"/>
                </a:solidFill>
              </a:ln>
              <a:solidFill>
                <a:srgbClr val="D7CB85"/>
              </a:solidFill>
            </a:endParaRPr>
          </a:p>
          <a:p>
            <a:pPr algn="ctr"/>
            <a:r>
              <a:rPr lang="en-US" sz="3200" b="1" i="1" dirty="0">
                <a:ln>
                  <a:solidFill>
                    <a:sysClr val="windowText" lastClr="000000"/>
                  </a:solidFill>
                </a:ln>
              </a:rPr>
              <a:t>Cleanses</a:t>
            </a:r>
            <a:r>
              <a:rPr lang="en-US" sz="3200" b="1" i="1" dirty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 (1 John 1:7)</a:t>
            </a:r>
          </a:p>
          <a:p>
            <a:pPr algn="ctr"/>
            <a:r>
              <a:rPr lang="en-US" sz="3200" b="1" i="1" dirty="0" smtClean="0">
                <a:ln>
                  <a:solidFill>
                    <a:sysClr val="windowText" lastClr="000000"/>
                  </a:solidFill>
                </a:ln>
              </a:rPr>
              <a:t>Redeems</a:t>
            </a:r>
            <a:r>
              <a:rPr lang="en-US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 </a:t>
            </a:r>
            <a:r>
              <a:rPr lang="en-US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(Eph. 1:7)</a:t>
            </a:r>
          </a:p>
          <a:p>
            <a:pPr algn="ctr"/>
            <a:r>
              <a:rPr lang="en-US" sz="3200" b="1" i="1" dirty="0" smtClean="0">
                <a:ln>
                  <a:solidFill>
                    <a:sysClr val="windowText" lastClr="000000"/>
                  </a:solidFill>
                </a:ln>
              </a:rPr>
              <a:t>Justifies</a:t>
            </a:r>
            <a:r>
              <a:rPr lang="en-US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 </a:t>
            </a:r>
            <a:r>
              <a:rPr lang="en-US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(Rom. 5:9</a:t>
            </a:r>
            <a:r>
              <a:rPr lang="en-US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D7CB85"/>
                </a:solidFill>
              </a:rPr>
              <a:t>)</a:t>
            </a:r>
            <a:endParaRPr lang="en-US" sz="3200" b="1" i="1" dirty="0" smtClean="0">
              <a:ln>
                <a:solidFill>
                  <a:sysClr val="windowText" lastClr="000000"/>
                </a:solidFill>
              </a:ln>
              <a:solidFill>
                <a:srgbClr val="D7CB85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433</Words>
  <Application>Microsoft Office PowerPoint</Application>
  <PresentationFormat>On-screen Show (4:3)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Dee</dc:creator>
  <cp:lastModifiedBy>Microsoft account</cp:lastModifiedBy>
  <cp:revision>4</cp:revision>
  <dcterms:created xsi:type="dcterms:W3CDTF">2015-10-14T01:41:33Z</dcterms:created>
  <dcterms:modified xsi:type="dcterms:W3CDTF">2025-03-03T22:31:43Z</dcterms:modified>
</cp:coreProperties>
</file>