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204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7E3D0-4F20-43D9-998C-70E6C33E0D9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4767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7E3D0-4F20-43D9-998C-70E6C33E0D9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361086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7E3D0-4F20-43D9-998C-70E6C33E0D9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11028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7E3D0-4F20-43D9-998C-70E6C33E0D9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308420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7E3D0-4F20-43D9-998C-70E6C33E0D9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242325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7E3D0-4F20-43D9-998C-70E6C33E0D9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130630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7E3D0-4F20-43D9-998C-70E6C33E0D94}"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2117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7E3D0-4F20-43D9-998C-70E6C33E0D94}"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343705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7E3D0-4F20-43D9-998C-70E6C33E0D94}"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20704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7E3D0-4F20-43D9-998C-70E6C33E0D9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38331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7E3D0-4F20-43D9-998C-70E6C33E0D9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42C6-B42F-4B8D-AA2F-FA1D9D87D586}" type="slidenum">
              <a:rPr lang="en-US" smtClean="0"/>
              <a:t>‹#›</a:t>
            </a:fld>
            <a:endParaRPr lang="en-US"/>
          </a:p>
        </p:txBody>
      </p:sp>
    </p:spTree>
    <p:extLst>
      <p:ext uri="{BB962C8B-B14F-4D97-AF65-F5344CB8AC3E}">
        <p14:creationId xmlns:p14="http://schemas.microsoft.com/office/powerpoint/2010/main" val="223368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B7E3D0-4F20-43D9-998C-70E6C33E0D94}" type="datetimeFigureOut">
              <a:rPr lang="en-US" smtClean="0"/>
              <a:t>2/17/2025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7B42C6-B42F-4B8D-AA2F-FA1D9D87D586}" type="slidenum">
              <a:rPr lang="en-US" smtClean="0"/>
              <a:t>‹#›</a:t>
            </a:fld>
            <a:endParaRPr lang="en-US"/>
          </a:p>
        </p:txBody>
      </p:sp>
    </p:spTree>
    <p:extLst>
      <p:ext uri="{BB962C8B-B14F-4D97-AF65-F5344CB8AC3E}">
        <p14:creationId xmlns:p14="http://schemas.microsoft.com/office/powerpoint/2010/main" val="28182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8C203-8EEC-9A15-1835-6291038163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976145E-C1F1-390A-39A2-E6DBDF3A470B}"/>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9532A05C-7A9C-EF5F-7E3A-C0E1562E5BFB}"/>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837BC9C5-AF0E-91E2-F16B-0AFF27E94183}"/>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D5C94ED8-399E-C175-F462-1807B6A681B5}"/>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D8145E96-2CB2-8E5E-F132-313E1CC0C609}"/>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E3231F82-B5EA-C386-F2DC-67D42276D11D}"/>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E6BD9710-F2EC-52EE-1E27-A416D918074C}"/>
              </a:ext>
            </a:extLst>
          </p:cNvPr>
          <p:cNvSpPr txBox="1"/>
          <p:nvPr/>
        </p:nvSpPr>
        <p:spPr>
          <a:xfrm>
            <a:off x="2900517" y="510825"/>
            <a:ext cx="6243483" cy="5509200"/>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John 3:1 </a:t>
            </a:r>
          </a:p>
          <a:p>
            <a:r>
              <a:rPr lang="en-US" sz="3200" dirty="0">
                <a:solidFill>
                  <a:schemeClr val="bg1"/>
                </a:solidFill>
                <a:latin typeface="Berlin Sans FB" panose="020E0602020502020306" pitchFamily="34" charset="0"/>
                <a:cs typeface="Aharoni" panose="02010803020104030203" pitchFamily="2" charset="-79"/>
              </a:rPr>
              <a:t>“</a:t>
            </a:r>
            <a:r>
              <a:rPr lang="en-US" sz="3200" dirty="0">
                <a:solidFill>
                  <a:schemeClr val="bg1"/>
                </a:solidFill>
                <a:latin typeface="Berlin Sans FB" panose="020E0602020502020306" pitchFamily="34" charset="0"/>
              </a:rPr>
              <a:t>See how great a love the Father has bestowed on us, that we would be called children of God; and such we are. For this reason the world does not know us, because it did not know Him.”</a:t>
            </a:r>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 </a:t>
            </a:r>
          </a:p>
          <a:p>
            <a:r>
              <a:rPr lang="en-US" sz="3200" dirty="0">
                <a:solidFill>
                  <a:schemeClr val="bg1"/>
                </a:solidFill>
                <a:latin typeface="Berlin Sans FB" panose="020E0602020502020306" pitchFamily="34" charset="0"/>
                <a:cs typeface="Aharoni" panose="02010803020104030203" pitchFamily="2" charset="-79"/>
              </a:rPr>
              <a:t>1 John 4:11 </a:t>
            </a:r>
          </a:p>
          <a:p>
            <a:r>
              <a:rPr lang="en-US" sz="3200" dirty="0">
                <a:solidFill>
                  <a:schemeClr val="bg1"/>
                </a:solidFill>
                <a:latin typeface="Berlin Sans FB" panose="020E0602020502020306" pitchFamily="34" charset="0"/>
                <a:cs typeface="Aharoni" panose="02010803020104030203" pitchFamily="2" charset="-79"/>
              </a:rPr>
              <a:t>“</a:t>
            </a:r>
            <a:r>
              <a:rPr lang="en-US" sz="3200" dirty="0">
                <a:solidFill>
                  <a:schemeClr val="bg1"/>
                </a:solidFill>
                <a:latin typeface="Berlin Sans FB" panose="020E0602020502020306" pitchFamily="34" charset="0"/>
              </a:rPr>
              <a:t>Beloved, if God so loved us, we also ought to love one another”</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223293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dissolve">
                                      <p:cBhvr>
                                        <p:cTn id="7" dur="500"/>
                                        <p:tgtEl>
                                          <p:spTgt spid="1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4" end="4"/>
                                            </p:txEl>
                                          </p:spTgt>
                                        </p:tgtEl>
                                        <p:attrNameLst>
                                          <p:attrName>style.visibility</p:attrName>
                                        </p:attrNameLst>
                                      </p:cBhvr>
                                      <p:to>
                                        <p:strVal val="visible"/>
                                      </p:to>
                                    </p:set>
                                    <p:animEffect transition="in" filter="dissolve">
                                      <p:cBhvr>
                                        <p:cTn id="1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4A314-4BB0-D804-961C-7D594C996E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4FF995-5334-BC2D-3B9D-C7B39A807D65}"/>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D8454160-4487-15B1-509A-CB526BB5DDC3}"/>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827C1D73-23E1-3C93-F305-362856CDF677}"/>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0E0FAD3E-AA01-D8ED-F7B1-6493007DA782}"/>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E8B01292-BB5A-60E8-D38D-97F38A3915E1}"/>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DBD11989-93E9-56D6-3C07-87CB756E9015}"/>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4548EF03-EA99-DD7A-09EA-1637B27BABDD}"/>
              </a:ext>
            </a:extLst>
          </p:cNvPr>
          <p:cNvSpPr txBox="1"/>
          <p:nvPr/>
        </p:nvSpPr>
        <p:spPr>
          <a:xfrm>
            <a:off x="2900517" y="510825"/>
            <a:ext cx="6243483" cy="3046988"/>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John 4:12</a:t>
            </a:r>
          </a:p>
          <a:p>
            <a:r>
              <a:rPr lang="en-US" sz="3200" dirty="0">
                <a:solidFill>
                  <a:schemeClr val="bg1"/>
                </a:solidFill>
                <a:latin typeface="Berlin Sans FB" panose="020E0602020502020306" pitchFamily="34" charset="0"/>
                <a:cs typeface="Aharoni" panose="02010803020104030203" pitchFamily="2" charset="-79"/>
              </a:rPr>
              <a:t> </a:t>
            </a:r>
          </a:p>
          <a:p>
            <a:r>
              <a:rPr lang="en-US" sz="3200" dirty="0">
                <a:solidFill>
                  <a:schemeClr val="bg1"/>
                </a:solidFill>
                <a:latin typeface="Berlin Sans FB" panose="020E0602020502020306" pitchFamily="34" charset="0"/>
                <a:cs typeface="Aharoni" panose="02010803020104030203" pitchFamily="2" charset="-79"/>
              </a:rPr>
              <a:t>“</a:t>
            </a:r>
            <a:r>
              <a:rPr lang="en-US" sz="3200" dirty="0">
                <a:solidFill>
                  <a:schemeClr val="bg1"/>
                </a:solidFill>
                <a:latin typeface="Berlin Sans FB" panose="020E0602020502020306" pitchFamily="34" charset="0"/>
              </a:rPr>
              <a:t>No one has seen God at any time; if we love one another, God abides in us, and His love is perfected in us.”</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217834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DC1E-68AC-CA20-11C9-6D3B3E5F81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3AF7C1-3A9B-D6F4-B4B7-60D62A29DEA9}"/>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12509D8C-EA72-135C-A7BC-8454D99EB6A8}"/>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8A5C43D9-EEB9-78DF-4781-F4A70A23C67F}"/>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7D4426F7-D0A2-D640-BB65-F6D2E68AC27D}"/>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802FEC40-DCD6-9CA2-3ECF-AA2426B08232}"/>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5E65B29C-9A8F-F84D-D905-C690A88E9A79}"/>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A27C4794-092C-E9F4-230F-EC8A1296065E}"/>
              </a:ext>
            </a:extLst>
          </p:cNvPr>
          <p:cNvSpPr txBox="1"/>
          <p:nvPr/>
        </p:nvSpPr>
        <p:spPr>
          <a:xfrm>
            <a:off x="2900517" y="510825"/>
            <a:ext cx="6243483" cy="5016758"/>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What kind of love?</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Matthew 22:39 </a:t>
            </a:r>
          </a:p>
          <a:p>
            <a:r>
              <a:rPr lang="en-US" sz="3200" dirty="0">
                <a:solidFill>
                  <a:schemeClr val="bg1"/>
                </a:solidFill>
                <a:latin typeface="Berlin Sans FB" panose="020E0602020502020306" pitchFamily="34" charset="0"/>
                <a:cs typeface="Aharoni" panose="02010803020104030203" pitchFamily="2" charset="-79"/>
              </a:rPr>
              <a:t>“You shall love your neighbor as yourself”</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1 John 3:16 “we know love by this, that He laid down His life for us; and we ought to lay down our lives for the brethren”</a:t>
            </a:r>
          </a:p>
        </p:txBody>
      </p:sp>
    </p:spTree>
    <p:extLst>
      <p:ext uri="{BB962C8B-B14F-4D97-AF65-F5344CB8AC3E}">
        <p14:creationId xmlns:p14="http://schemas.microsoft.com/office/powerpoint/2010/main" val="37274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dissolve">
                                      <p:cBhvr>
                                        <p:cTn id="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06E65-9587-A25A-C665-1CF45B36D2E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1C797B-65E7-6F2A-0252-7422671CCC4C}"/>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05DEB62F-8476-5354-3112-83F021C61A5D}"/>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EFFC7ED3-82BA-1A35-4F62-C3EB5E754C7F}"/>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4F63F363-F991-660C-0469-9DF23AF48C34}"/>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602E736F-7D07-4389-DCAC-54C5F1E798C2}"/>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F757AD4E-6413-6EE5-3948-839CCE527CF0}"/>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786EDB52-2B56-3BD9-AB46-E54903EC1FE8}"/>
              </a:ext>
            </a:extLst>
          </p:cNvPr>
          <p:cNvSpPr txBox="1"/>
          <p:nvPr/>
        </p:nvSpPr>
        <p:spPr>
          <a:xfrm>
            <a:off x="2900517" y="510825"/>
            <a:ext cx="6243483" cy="403187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Demonstrated in settling differences with brethren.</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Matthew 18:15 </a:t>
            </a:r>
          </a:p>
          <a:p>
            <a:r>
              <a:rPr lang="en-US" sz="3200" dirty="0">
                <a:solidFill>
                  <a:schemeClr val="bg1"/>
                </a:solidFill>
                <a:latin typeface="Berlin Sans FB" panose="020E0602020502020306" pitchFamily="34" charset="0"/>
              </a:rPr>
              <a:t>“If your brother sins, go and show him his fault in private; if he listens to you, you have won your brother.”</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352369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11BF5-E8E8-F40F-C6DC-745129E75A8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3E57E5-BFEE-C7EA-8E02-EB4C0C91708E}"/>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F0DAC19C-B087-31C7-7794-4DE8DAF59CFF}"/>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EA92CCC7-4506-2840-191D-344B576ADB7B}"/>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58C34DD1-873C-8548-7749-91483A4DFD15}"/>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4E508E30-D424-B6E9-A4DF-EE49629AE9C0}"/>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7AE9D36D-1D0D-145F-435E-D1883DE0D175}"/>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F5D74877-8F8E-B001-3179-953917F59773}"/>
              </a:ext>
            </a:extLst>
          </p:cNvPr>
          <p:cNvSpPr txBox="1"/>
          <p:nvPr/>
        </p:nvSpPr>
        <p:spPr>
          <a:xfrm>
            <a:off x="2900517" y="510825"/>
            <a:ext cx="6243483" cy="5016758"/>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Demonstrated in settling differences with brethren.</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Matthew 5:23-24</a:t>
            </a:r>
          </a:p>
          <a:p>
            <a:r>
              <a:rPr lang="en-US" sz="3200" dirty="0">
                <a:solidFill>
                  <a:schemeClr val="bg1"/>
                </a:solidFill>
                <a:latin typeface="Berlin Sans FB" panose="020E0602020502020306" pitchFamily="34" charset="0"/>
              </a:rPr>
              <a:t>“</a:t>
            </a:r>
            <a:r>
              <a:rPr lang="en-US" sz="3200" b="0" i="0" dirty="0">
                <a:solidFill>
                  <a:schemeClr val="bg1"/>
                </a:solidFill>
                <a:effectLst/>
                <a:latin typeface="Berlin Sans FB" panose="020E0602020502020306" pitchFamily="34" charset="0"/>
              </a:rPr>
              <a:t>Brethren, even if anyone is caught in any trespass, you wh</a:t>
            </a:r>
            <a:r>
              <a:rPr lang="en-US" sz="3200" dirty="0">
                <a:solidFill>
                  <a:schemeClr val="bg1"/>
                </a:solidFill>
                <a:latin typeface="Berlin Sans FB" panose="020E0602020502020306" pitchFamily="34" charset="0"/>
              </a:rPr>
              <a:t>o are </a:t>
            </a:r>
            <a:r>
              <a:rPr lang="en-US" sz="3200" b="0" i="0" dirty="0">
                <a:solidFill>
                  <a:schemeClr val="bg1"/>
                </a:solidFill>
                <a:effectLst/>
                <a:latin typeface="Berlin Sans FB" panose="020E0602020502020306" pitchFamily="34" charset="0"/>
              </a:rPr>
              <a:t>spiritual, restore such a one in a spirit of gentleness; </a:t>
            </a:r>
            <a:r>
              <a:rPr lang="en-US" sz="3200" b="0" dirty="0">
                <a:solidFill>
                  <a:schemeClr val="bg1"/>
                </a:solidFill>
                <a:effectLst/>
                <a:latin typeface="Berlin Sans FB" panose="020E0602020502020306" pitchFamily="34" charset="0"/>
              </a:rPr>
              <a:t>each one  </a:t>
            </a:r>
            <a:r>
              <a:rPr lang="en-US" sz="3200" b="0" i="0" dirty="0">
                <a:solidFill>
                  <a:schemeClr val="bg1"/>
                </a:solidFill>
                <a:effectLst/>
                <a:latin typeface="Berlin Sans FB" panose="020E0602020502020306" pitchFamily="34" charset="0"/>
              </a:rPr>
              <a:t>looking to yourself, so that you too will not be tempted.”</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5896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4214-EF3C-6984-844E-CDD460A7EE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C3C686-FBF7-41B0-E080-4362820BD01E}"/>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7FAA3CDD-329A-9729-F918-877702BCDBFC}"/>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BE4CCC46-83E9-3AC7-C8BA-07564F4A63D7}"/>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328ED941-6DEC-E762-4A3C-B5DF97DE0A82}"/>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56AE5748-9025-6C2B-D640-C25D8A04E4F1}"/>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8884F559-D505-EED9-FD69-BF98871E128C}"/>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D477B110-49C6-1EA4-9F1C-8678C7C3C543}"/>
              </a:ext>
            </a:extLst>
          </p:cNvPr>
          <p:cNvSpPr txBox="1"/>
          <p:nvPr/>
        </p:nvSpPr>
        <p:spPr>
          <a:xfrm>
            <a:off x="2900517" y="510825"/>
            <a:ext cx="6243483" cy="600164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Demonstrated in settling differences with brethren.</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Galatians 6:1</a:t>
            </a:r>
          </a:p>
          <a:p>
            <a:r>
              <a:rPr lang="en-US" sz="3200" dirty="0">
                <a:solidFill>
                  <a:schemeClr val="bg1"/>
                </a:solidFill>
                <a:latin typeface="Berlin Sans FB" panose="020E0602020502020306" pitchFamily="34" charset="0"/>
              </a:rPr>
              <a:t>“</a:t>
            </a:r>
            <a:r>
              <a:rPr lang="en-US" sz="3200" b="0" i="0" dirty="0">
                <a:solidFill>
                  <a:schemeClr val="bg1"/>
                </a:solidFill>
                <a:effectLst/>
                <a:latin typeface="Berlin Sans FB" panose="020E0602020502020306" pitchFamily="34" charset="0"/>
              </a:rPr>
              <a:t>Therefore if you are presenting your offering at the altar, and there remember that your brother has something against you,</a:t>
            </a:r>
            <a:r>
              <a:rPr lang="en-US" sz="3200" b="1" i="0" baseline="30000" dirty="0">
                <a:solidFill>
                  <a:schemeClr val="bg1"/>
                </a:solidFill>
                <a:effectLst/>
                <a:latin typeface="Berlin Sans FB" panose="020E0602020502020306" pitchFamily="34" charset="0"/>
              </a:rPr>
              <a:t> </a:t>
            </a:r>
            <a:r>
              <a:rPr lang="en-US" sz="3200" b="0" i="0" dirty="0">
                <a:solidFill>
                  <a:schemeClr val="bg1"/>
                </a:solidFill>
                <a:effectLst/>
                <a:latin typeface="Berlin Sans FB" panose="020E0602020502020306" pitchFamily="34" charset="0"/>
              </a:rPr>
              <a:t>leave your offering there before the altar and go; first be reconciled to your brother, and then come and present your offering.”</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316017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ED960-7AB9-7E6F-51C2-18E8549505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9EC1AED-D46E-0F21-5B99-EEE6EE52ACCB}"/>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11A18375-788B-8C33-AC62-DD5AF3FD2560}"/>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0C19727C-D548-9E4D-D172-A6CE1DE42B1F}"/>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23CEB88C-1F6A-1213-B329-7892EECDC66D}"/>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F9411AD7-08C1-7A90-C934-46CA3FEB0C4C}"/>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717EE8BB-0BDA-84E3-2150-726C3880960B}"/>
              </a:ext>
            </a:extLst>
          </p:cNvPr>
          <p:cNvSpPr txBox="1"/>
          <p:nvPr/>
        </p:nvSpPr>
        <p:spPr>
          <a:xfrm>
            <a:off x="-1" y="1400102"/>
            <a:ext cx="2880853" cy="2862322"/>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rgbClr val="C00000"/>
                </a:solidFill>
                <a:latin typeface="Aharoni" panose="02010803020104030203" pitchFamily="2" charset="-79"/>
                <a:cs typeface="Aharoni" panose="02010803020104030203" pitchFamily="2" charset="-79"/>
              </a:rPr>
              <a:t>BRETHREN</a:t>
            </a:r>
          </a:p>
          <a:p>
            <a:pPr algn="ctr"/>
            <a:r>
              <a:rPr lang="en-US" sz="3600" dirty="0">
                <a:solidFill>
                  <a:schemeClr val="bg1"/>
                </a:solidFill>
                <a:latin typeface="Aharoni" panose="02010803020104030203" pitchFamily="2" charset="-79"/>
                <a:cs typeface="Aharoni" panose="02010803020104030203" pitchFamily="2" charset="-79"/>
              </a:rPr>
              <a:t>CHARACTER</a:t>
            </a:r>
          </a:p>
        </p:txBody>
      </p:sp>
      <p:sp>
        <p:nvSpPr>
          <p:cNvPr id="13" name="TextBox 12">
            <a:extLst>
              <a:ext uri="{FF2B5EF4-FFF2-40B4-BE49-F238E27FC236}">
                <a16:creationId xmlns:a16="http://schemas.microsoft.com/office/drawing/2014/main" id="{71229AB2-EF21-5BB9-CB2E-A59598FFF4DE}"/>
              </a:ext>
            </a:extLst>
          </p:cNvPr>
          <p:cNvSpPr txBox="1"/>
          <p:nvPr/>
        </p:nvSpPr>
        <p:spPr>
          <a:xfrm>
            <a:off x="2900517" y="510825"/>
            <a:ext cx="6243483" cy="403187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Corinthians 13:1-8</a:t>
            </a:r>
          </a:p>
          <a:p>
            <a:r>
              <a:rPr lang="en-US" sz="3200" dirty="0">
                <a:solidFill>
                  <a:schemeClr val="bg1"/>
                </a:solidFill>
                <a:latin typeface="Berlin Sans FB" panose="020E0602020502020306" pitchFamily="34" charset="0"/>
                <a:cs typeface="Aharoni" panose="02010803020104030203" pitchFamily="2" charset="-79"/>
              </a:rPr>
              <a:t> </a:t>
            </a:r>
          </a:p>
          <a:p>
            <a:r>
              <a:rPr lang="en-US" sz="3200" dirty="0">
                <a:solidFill>
                  <a:schemeClr val="bg1"/>
                </a:solidFill>
                <a:latin typeface="Berlin Sans FB" panose="020E0602020502020306" pitchFamily="34" charset="0"/>
                <a:cs typeface="Aharoni" panose="02010803020104030203" pitchFamily="2" charset="-79"/>
              </a:rPr>
              <a:t>Without love:	</a:t>
            </a:r>
          </a:p>
          <a:p>
            <a:r>
              <a:rPr lang="en-US" sz="3200" dirty="0">
                <a:solidFill>
                  <a:schemeClr val="bg1"/>
                </a:solidFill>
                <a:latin typeface="Berlin Sans FB" panose="020E0602020502020306" pitchFamily="34" charset="0"/>
                <a:cs typeface="Aharoni" panose="02010803020104030203" pitchFamily="2" charset="-79"/>
              </a:rPr>
              <a:t>	I’m just making noise (v. 1)</a:t>
            </a:r>
          </a:p>
          <a:p>
            <a:r>
              <a:rPr lang="en-US" sz="3200" dirty="0">
                <a:solidFill>
                  <a:schemeClr val="bg1"/>
                </a:solidFill>
                <a:latin typeface="Berlin Sans FB" panose="020E0602020502020306" pitchFamily="34" charset="0"/>
                <a:cs typeface="Aharoni" panose="02010803020104030203" pitchFamily="2" charset="-79"/>
              </a:rPr>
              <a:t>	I’m nothing (v. 2)</a:t>
            </a:r>
          </a:p>
          <a:p>
            <a:r>
              <a:rPr lang="en-US" sz="3200" dirty="0">
                <a:solidFill>
                  <a:schemeClr val="bg1"/>
                </a:solidFill>
                <a:latin typeface="Berlin Sans FB" panose="020E0602020502020306" pitchFamily="34" charset="0"/>
                <a:cs typeface="Aharoni" panose="02010803020104030203" pitchFamily="2" charset="-79"/>
              </a:rPr>
              <a:t>	It profits me nothing (v. 3)</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Love behaves as God says.</a:t>
            </a:r>
          </a:p>
        </p:txBody>
      </p:sp>
    </p:spTree>
    <p:extLst>
      <p:ext uri="{BB962C8B-B14F-4D97-AF65-F5344CB8AC3E}">
        <p14:creationId xmlns:p14="http://schemas.microsoft.com/office/powerpoint/2010/main" val="3632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dissolve">
                                      <p:cBhvr>
                                        <p:cTn id="7" dur="500"/>
                                        <p:tgtEl>
                                          <p:spTgt spid="1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dissolve">
                                      <p:cBhvr>
                                        <p:cTn id="10" dur="500"/>
                                        <p:tgtEl>
                                          <p:spTgt spid="1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dissolv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dissolve">
                                      <p:cBhvr>
                                        <p:cTn id="20" dur="500"/>
                                        <p:tgtEl>
                                          <p:spTgt spid="1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dissolve">
                                      <p:cBhvr>
                                        <p:cTn id="25"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F7A1-C665-B306-B442-975ACC653CF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CB75AE-7F95-7F60-7510-68BD652C57C0}"/>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71BEB54C-EC22-4679-2F73-3A0491798DF4}"/>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BEBD667A-302F-F05E-CE64-60BCE31B9BFA}"/>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51F88A2E-F048-02F9-EB4D-E8D2C8717AA6}"/>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147261E0-B38E-05B5-9E7E-61DACB8065E2}"/>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34AA6160-84B4-676A-0FC8-0B29D4D5C181}"/>
              </a:ext>
            </a:extLst>
          </p:cNvPr>
          <p:cNvSpPr txBox="1"/>
          <p:nvPr/>
        </p:nvSpPr>
        <p:spPr>
          <a:xfrm>
            <a:off x="-1" y="1400102"/>
            <a:ext cx="2880853" cy="2862322"/>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rgbClr val="C00000"/>
                </a:solidFill>
                <a:latin typeface="Aharoni" panose="02010803020104030203" pitchFamily="2" charset="-79"/>
                <a:cs typeface="Aharoni" panose="02010803020104030203" pitchFamily="2" charset="-79"/>
              </a:rPr>
              <a:t>BRETHREN</a:t>
            </a:r>
          </a:p>
          <a:p>
            <a:pPr algn="ctr"/>
            <a:r>
              <a:rPr lang="en-US" sz="3600" dirty="0">
                <a:solidFill>
                  <a:srgbClr val="C00000"/>
                </a:solidFill>
                <a:latin typeface="Aharoni" panose="02010803020104030203" pitchFamily="2" charset="-79"/>
                <a:cs typeface="Aharoni" panose="02010803020104030203" pitchFamily="2" charset="-79"/>
              </a:rPr>
              <a:t>CHARACTER</a:t>
            </a:r>
          </a:p>
        </p:txBody>
      </p:sp>
      <p:sp>
        <p:nvSpPr>
          <p:cNvPr id="13" name="TextBox 12">
            <a:extLst>
              <a:ext uri="{FF2B5EF4-FFF2-40B4-BE49-F238E27FC236}">
                <a16:creationId xmlns:a16="http://schemas.microsoft.com/office/drawing/2014/main" id="{9C72EEB4-8D0E-C48A-B5B7-775D2C4DD1D0}"/>
              </a:ext>
            </a:extLst>
          </p:cNvPr>
          <p:cNvSpPr txBox="1"/>
          <p:nvPr/>
        </p:nvSpPr>
        <p:spPr>
          <a:xfrm>
            <a:off x="2900517" y="510825"/>
            <a:ext cx="6243483" cy="5016758"/>
          </a:xfrm>
          <a:prstGeom prst="rect">
            <a:avLst/>
          </a:prstGeom>
          <a:noFill/>
        </p:spPr>
        <p:txBody>
          <a:bodyPr wrap="square" rtlCol="0">
            <a:spAutoFit/>
          </a:bodyPr>
          <a:lstStyle/>
          <a:p>
            <a:pPr algn="ctr"/>
            <a:r>
              <a:rPr lang="en-US" sz="3200" dirty="0">
                <a:solidFill>
                  <a:schemeClr val="bg1"/>
                </a:solidFill>
                <a:latin typeface="Berlin Sans FB" panose="020E0602020502020306" pitchFamily="34" charset="0"/>
                <a:cs typeface="Aharoni" panose="02010803020104030203" pitchFamily="2" charset="-79"/>
              </a:rPr>
              <a:t>Love is not sentiment, </a:t>
            </a:r>
          </a:p>
          <a:p>
            <a:pPr algn="ctr"/>
            <a:r>
              <a:rPr lang="en-US" sz="3200" dirty="0">
                <a:solidFill>
                  <a:schemeClr val="bg1"/>
                </a:solidFill>
                <a:latin typeface="Berlin Sans FB" panose="020E0602020502020306" pitchFamily="34" charset="0"/>
                <a:cs typeface="Aharoni" panose="02010803020104030203" pitchFamily="2" charset="-79"/>
              </a:rPr>
              <a:t>but practical demonstration </a:t>
            </a:r>
          </a:p>
          <a:p>
            <a:pPr algn="ctr"/>
            <a:r>
              <a:rPr lang="en-US" sz="3200" dirty="0">
                <a:solidFill>
                  <a:schemeClr val="bg1"/>
                </a:solidFill>
                <a:latin typeface="Berlin Sans FB" panose="020E0602020502020306" pitchFamily="34" charset="0"/>
                <a:cs typeface="Aharoni" panose="02010803020104030203" pitchFamily="2" charset="-79"/>
              </a:rPr>
              <a:t>in all aspects of our life.</a:t>
            </a:r>
          </a:p>
          <a:p>
            <a:pPr algn="ctr"/>
            <a:r>
              <a:rPr lang="en-US" sz="3200" dirty="0">
                <a:solidFill>
                  <a:schemeClr val="bg1"/>
                </a:solidFill>
                <a:latin typeface="Berlin Sans FB" panose="020E0602020502020306" pitchFamily="34" charset="0"/>
                <a:cs typeface="Aharoni" panose="02010803020104030203" pitchFamily="2" charset="-79"/>
              </a:rPr>
              <a:t> </a:t>
            </a:r>
          </a:p>
          <a:p>
            <a:pPr algn="ctr"/>
            <a:r>
              <a:rPr lang="en-US" sz="3200" dirty="0">
                <a:solidFill>
                  <a:schemeClr val="bg1"/>
                </a:solidFill>
                <a:latin typeface="Berlin Sans FB" panose="020E0602020502020306" pitchFamily="34" charset="0"/>
                <a:cs typeface="Aharoni" panose="02010803020104030203" pitchFamily="2" charset="-79"/>
              </a:rPr>
              <a:t>James 1:12</a:t>
            </a:r>
          </a:p>
          <a:p>
            <a:pPr algn="ctr"/>
            <a:endParaRPr lang="en-US" sz="3200" dirty="0">
              <a:solidFill>
                <a:schemeClr val="bg1"/>
              </a:solidFill>
              <a:latin typeface="Berlin Sans FB" panose="020E0602020502020306" pitchFamily="34" charset="0"/>
              <a:cs typeface="Aharoni" panose="02010803020104030203" pitchFamily="2" charset="-79"/>
            </a:endParaRPr>
          </a:p>
          <a:p>
            <a:pPr algn="ctr"/>
            <a:r>
              <a:rPr lang="en-US" sz="3200" dirty="0">
                <a:solidFill>
                  <a:schemeClr val="bg1"/>
                </a:solidFill>
                <a:latin typeface="Berlin Sans FB" panose="020E0602020502020306" pitchFamily="34" charset="0"/>
                <a:cs typeface="Aharoni" panose="02010803020104030203" pitchFamily="2" charset="-79"/>
              </a:rPr>
              <a:t>Do you love God?</a:t>
            </a:r>
          </a:p>
          <a:p>
            <a:pPr algn="ctr"/>
            <a:endParaRPr lang="en-US" sz="3200" dirty="0">
              <a:solidFill>
                <a:schemeClr val="bg1"/>
              </a:solidFill>
              <a:latin typeface="Berlin Sans FB" panose="020E0602020502020306" pitchFamily="34" charset="0"/>
              <a:cs typeface="Aharoni" panose="02010803020104030203" pitchFamily="2" charset="-79"/>
            </a:endParaRPr>
          </a:p>
          <a:p>
            <a:pPr algn="ctr"/>
            <a:r>
              <a:rPr lang="en-US" sz="3200" dirty="0">
                <a:solidFill>
                  <a:schemeClr val="bg1"/>
                </a:solidFill>
                <a:latin typeface="Berlin Sans FB" panose="020E0602020502020306" pitchFamily="34" charset="0"/>
                <a:cs typeface="Aharoni" panose="02010803020104030203" pitchFamily="2" charset="-79"/>
              </a:rPr>
              <a:t>With all your </a:t>
            </a:r>
          </a:p>
          <a:p>
            <a:pPr algn="ctr"/>
            <a:r>
              <a:rPr lang="en-US" sz="3200" dirty="0">
                <a:solidFill>
                  <a:schemeClr val="bg1"/>
                </a:solidFill>
                <a:latin typeface="Berlin Sans FB" panose="020E0602020502020306" pitchFamily="34" charset="0"/>
                <a:cs typeface="Aharoni" panose="02010803020104030203" pitchFamily="2" charset="-79"/>
              </a:rPr>
              <a:t>heart, mind, soul, and strength?</a:t>
            </a:r>
          </a:p>
        </p:txBody>
      </p:sp>
    </p:spTree>
    <p:extLst>
      <p:ext uri="{BB962C8B-B14F-4D97-AF65-F5344CB8AC3E}">
        <p14:creationId xmlns:p14="http://schemas.microsoft.com/office/powerpoint/2010/main" val="22316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dissolve">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6" end="6"/>
                                            </p:txEl>
                                          </p:spTgt>
                                        </p:tgtEl>
                                        <p:attrNameLst>
                                          <p:attrName>style.visibility</p:attrName>
                                        </p:attrNameLst>
                                      </p:cBhvr>
                                      <p:to>
                                        <p:strVal val="visible"/>
                                      </p:to>
                                    </p:set>
                                    <p:animEffect transition="in" filter="dissolve">
                                      <p:cBhvr>
                                        <p:cTn id="12" dur="500"/>
                                        <p:tgtEl>
                                          <p:spTgt spid="1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animEffect transition="in" filter="dissolve">
                                      <p:cBhvr>
                                        <p:cTn id="17" dur="500"/>
                                        <p:tgtEl>
                                          <p:spTgt spid="13">
                                            <p:txEl>
                                              <p:pRg st="8" end="8"/>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3">
                                            <p:txEl>
                                              <p:pRg st="9" end="9"/>
                                            </p:txEl>
                                          </p:spTgt>
                                        </p:tgtEl>
                                        <p:attrNameLst>
                                          <p:attrName>style.visibility</p:attrName>
                                        </p:attrNameLst>
                                      </p:cBhvr>
                                      <p:to>
                                        <p:strVal val="visible"/>
                                      </p:to>
                                    </p:set>
                                    <p:animEffect transition="in" filter="dissolve">
                                      <p:cBhvr>
                                        <p:cTn id="20"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E57AB-A2E1-C466-86DE-437FC3FEC6BC}"/>
              </a:ext>
            </a:extLst>
          </p:cNvPr>
          <p:cNvPicPr>
            <a:picLocks noChangeAspect="1"/>
          </p:cNvPicPr>
          <p:nvPr/>
        </p:nvPicPr>
        <p:blipFill>
          <a:blip r:embed="rId2"/>
          <a:stretch>
            <a:fillRect/>
          </a:stretch>
        </p:blipFill>
        <p:spPr>
          <a:xfrm>
            <a:off x="0" y="208468"/>
            <a:ext cx="9144000" cy="3039101"/>
          </a:xfrm>
          <a:prstGeom prst="rect">
            <a:avLst/>
          </a:prstGeom>
        </p:spPr>
      </p:pic>
      <p:sp>
        <p:nvSpPr>
          <p:cNvPr id="8" name="TextBox 7">
            <a:extLst>
              <a:ext uri="{FF2B5EF4-FFF2-40B4-BE49-F238E27FC236}">
                <a16:creationId xmlns:a16="http://schemas.microsoft.com/office/drawing/2014/main" id="{B0D4A4F0-738D-68FE-ECE2-37F10640073F}"/>
              </a:ext>
            </a:extLst>
          </p:cNvPr>
          <p:cNvSpPr txBox="1"/>
          <p:nvPr/>
        </p:nvSpPr>
        <p:spPr>
          <a:xfrm>
            <a:off x="0" y="1435630"/>
            <a:ext cx="9144000" cy="584775"/>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And It’s </a:t>
            </a:r>
          </a:p>
        </p:txBody>
      </p:sp>
      <p:sp>
        <p:nvSpPr>
          <p:cNvPr id="5" name="TextBox 4">
            <a:extLst>
              <a:ext uri="{FF2B5EF4-FFF2-40B4-BE49-F238E27FC236}">
                <a16:creationId xmlns:a16="http://schemas.microsoft.com/office/drawing/2014/main" id="{72BFD5C5-2011-79C1-6192-07425B3AD14E}"/>
              </a:ext>
            </a:extLst>
          </p:cNvPr>
          <p:cNvSpPr txBox="1"/>
          <p:nvPr/>
        </p:nvSpPr>
        <p:spPr>
          <a:xfrm>
            <a:off x="0" y="1130709"/>
            <a:ext cx="9144000" cy="5727291"/>
          </a:xfrm>
          <a:prstGeom prst="rect">
            <a:avLst/>
          </a:prstGeom>
          <a:noFill/>
        </p:spPr>
        <p:txBody>
          <a:bodyPr wrap="square" rtlCol="0">
            <a:prstTxWarp prst="textArchUp">
              <a:avLst/>
            </a:prstTxWarp>
            <a:spAutoFit/>
          </a:bodyPr>
          <a:lstStyle/>
          <a:p>
            <a:pPr algn="ctr"/>
            <a:r>
              <a:rPr lang="en-US" sz="12000" dirty="0">
                <a:solidFill>
                  <a:schemeClr val="bg1"/>
                </a:solidFill>
                <a:latin typeface="Aharoni" panose="02010803020104030203" pitchFamily="2" charset="-79"/>
                <a:cs typeface="Aharoni" panose="02010803020104030203" pitchFamily="2" charset="-79"/>
              </a:rPr>
              <a:t>LOVE</a:t>
            </a:r>
          </a:p>
        </p:txBody>
      </p:sp>
      <p:sp>
        <p:nvSpPr>
          <p:cNvPr id="9" name="TextBox 8">
            <a:extLst>
              <a:ext uri="{FF2B5EF4-FFF2-40B4-BE49-F238E27FC236}">
                <a16:creationId xmlns:a16="http://schemas.microsoft.com/office/drawing/2014/main" id="{B8D085D7-B902-AC0C-478F-980DE2AB868D}"/>
              </a:ext>
            </a:extLst>
          </p:cNvPr>
          <p:cNvSpPr txBox="1"/>
          <p:nvPr/>
        </p:nvSpPr>
        <p:spPr>
          <a:xfrm>
            <a:off x="0" y="1619207"/>
            <a:ext cx="9144000" cy="1323439"/>
          </a:xfrm>
          <a:prstGeom prst="rect">
            <a:avLst/>
          </a:prstGeom>
          <a:noFill/>
        </p:spPr>
        <p:txBody>
          <a:bodyPr wrap="square" rtlCol="0">
            <a:spAutoFit/>
          </a:bodyPr>
          <a:lstStyle/>
          <a:p>
            <a:pPr algn="ctr"/>
            <a:r>
              <a:rPr lang="en-US" sz="8000" b="1" dirty="0">
                <a:solidFill>
                  <a:schemeClr val="bg1"/>
                </a:solidFill>
                <a:latin typeface="Alisha" panose="02000505000000020003" pitchFamily="50" charset="0"/>
                <a:cs typeface="Alisha" panose="02000505000000020003" pitchFamily="50" charset="0"/>
              </a:rPr>
              <a:t>Connections</a:t>
            </a:r>
          </a:p>
        </p:txBody>
      </p:sp>
    </p:spTree>
    <p:extLst>
      <p:ext uri="{BB962C8B-B14F-4D97-AF65-F5344CB8AC3E}">
        <p14:creationId xmlns:p14="http://schemas.microsoft.com/office/powerpoint/2010/main" val="37292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DCAAE-D06D-95CE-C4C0-56D53AF310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4CCFD6-184D-CD19-BC72-8DF8DAEEAE33}"/>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2EE87F18-6432-E02C-8585-F9F760B94827}"/>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7B873B2A-7F91-00F2-980E-4ED8DC3DACBC}"/>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A53BFF57-61B1-5A58-01A9-8F3698FC83B9}"/>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56597D05-67F3-0F64-46C3-73070CCBB676}"/>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FF055A4B-B12C-6D7B-E977-52D6050473D3}"/>
              </a:ext>
            </a:extLst>
          </p:cNvPr>
          <p:cNvSpPr txBox="1"/>
          <p:nvPr/>
        </p:nvSpPr>
        <p:spPr>
          <a:xfrm>
            <a:off x="-1" y="1400102"/>
            <a:ext cx="2880853" cy="646331"/>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OBEDIENCE</a:t>
            </a:r>
          </a:p>
        </p:txBody>
      </p:sp>
      <p:sp>
        <p:nvSpPr>
          <p:cNvPr id="13" name="TextBox 12">
            <a:extLst>
              <a:ext uri="{FF2B5EF4-FFF2-40B4-BE49-F238E27FC236}">
                <a16:creationId xmlns:a16="http://schemas.microsoft.com/office/drawing/2014/main" id="{F32E10C2-A79F-58BD-E8DA-BD270A8E9FB4}"/>
              </a:ext>
            </a:extLst>
          </p:cNvPr>
          <p:cNvSpPr txBox="1"/>
          <p:nvPr/>
        </p:nvSpPr>
        <p:spPr>
          <a:xfrm>
            <a:off x="2998840" y="510825"/>
            <a:ext cx="6056671" cy="3046988"/>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John 5:3 “for this is the love of God, that we keep His commandments…”</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1 John 2:3-5 “…love has been perfected…”</a:t>
            </a:r>
          </a:p>
        </p:txBody>
      </p:sp>
    </p:spTree>
    <p:extLst>
      <p:ext uri="{BB962C8B-B14F-4D97-AF65-F5344CB8AC3E}">
        <p14:creationId xmlns:p14="http://schemas.microsoft.com/office/powerpoint/2010/main" val="758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dissolve">
                                      <p:cBhvr>
                                        <p:cTn id="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8C20-FC5D-6E27-B074-225184E64D1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2CF80C-02C3-348B-7444-12F8830F486F}"/>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0BCAEC8F-58A1-0F89-DFAF-7C4E002FCD6D}"/>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670842BB-9B34-8838-B4E7-EB5240BCB49C}"/>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9DE600EB-024B-454D-1D49-A84C03236769}"/>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387DD09C-9B9A-1E72-D61F-5CE81FACB20D}"/>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2D2AE29F-BBC1-291F-BDA2-C12F5D260906}"/>
              </a:ext>
            </a:extLst>
          </p:cNvPr>
          <p:cNvSpPr txBox="1"/>
          <p:nvPr/>
        </p:nvSpPr>
        <p:spPr>
          <a:xfrm>
            <a:off x="-1" y="1400102"/>
            <a:ext cx="2880853" cy="646331"/>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OBEDIENCE</a:t>
            </a:r>
          </a:p>
        </p:txBody>
      </p:sp>
      <p:sp>
        <p:nvSpPr>
          <p:cNvPr id="13" name="TextBox 12">
            <a:extLst>
              <a:ext uri="{FF2B5EF4-FFF2-40B4-BE49-F238E27FC236}">
                <a16:creationId xmlns:a16="http://schemas.microsoft.com/office/drawing/2014/main" id="{1897154E-19B8-6BD4-1879-1E27BD350051}"/>
              </a:ext>
            </a:extLst>
          </p:cNvPr>
          <p:cNvSpPr txBox="1"/>
          <p:nvPr/>
        </p:nvSpPr>
        <p:spPr>
          <a:xfrm>
            <a:off x="3087329" y="509429"/>
            <a:ext cx="6056671" cy="5509200"/>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Excuses for not obeying the gospel:</a:t>
            </a:r>
          </a:p>
          <a:p>
            <a:r>
              <a:rPr lang="en-US" sz="3200" dirty="0">
                <a:solidFill>
                  <a:schemeClr val="bg1"/>
                </a:solidFill>
                <a:latin typeface="Berlin Sans FB" panose="020E0602020502020306" pitchFamily="34" charset="0"/>
                <a:cs typeface="Aharoni" panose="02010803020104030203" pitchFamily="2" charset="-79"/>
              </a:rPr>
              <a:t>	I’m not ready yet.</a:t>
            </a:r>
          </a:p>
          <a:p>
            <a:r>
              <a:rPr lang="en-US" sz="3200" dirty="0">
                <a:solidFill>
                  <a:schemeClr val="bg1"/>
                </a:solidFill>
                <a:latin typeface="Berlin Sans FB" panose="020E0602020502020306" pitchFamily="34" charset="0"/>
                <a:cs typeface="Aharoni" panose="02010803020104030203" pitchFamily="2" charset="-79"/>
              </a:rPr>
              <a:t>	I don’t know enough.</a:t>
            </a:r>
          </a:p>
          <a:p>
            <a:r>
              <a:rPr lang="en-US" sz="3200" dirty="0">
                <a:solidFill>
                  <a:schemeClr val="bg1"/>
                </a:solidFill>
                <a:latin typeface="Berlin Sans FB" panose="020E0602020502020306" pitchFamily="34" charset="0"/>
                <a:cs typeface="Aharoni" panose="02010803020104030203" pitchFamily="2" charset="-79"/>
              </a:rPr>
              <a:t>	I will obey at some point.</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Excuses for neglect as a Christian:</a:t>
            </a:r>
          </a:p>
          <a:p>
            <a:r>
              <a:rPr lang="en-US" sz="3200" dirty="0">
                <a:solidFill>
                  <a:schemeClr val="bg1"/>
                </a:solidFill>
                <a:latin typeface="Berlin Sans FB" panose="020E0602020502020306" pitchFamily="34" charset="0"/>
                <a:cs typeface="Aharoni" panose="02010803020104030203" pitchFamily="2" charset="-79"/>
              </a:rPr>
              <a:t>	Someone offended me.</a:t>
            </a:r>
          </a:p>
          <a:p>
            <a:r>
              <a:rPr lang="en-US" sz="3200" dirty="0">
                <a:solidFill>
                  <a:schemeClr val="bg1"/>
                </a:solidFill>
                <a:latin typeface="Berlin Sans FB" panose="020E0602020502020306" pitchFamily="34" charset="0"/>
                <a:cs typeface="Aharoni" panose="02010803020104030203" pitchFamily="2" charset="-79"/>
              </a:rPr>
              <a:t>	Some are hypocrites.</a:t>
            </a:r>
          </a:p>
          <a:p>
            <a:r>
              <a:rPr lang="en-US" sz="3200" dirty="0">
                <a:solidFill>
                  <a:schemeClr val="bg1"/>
                </a:solidFill>
                <a:latin typeface="Berlin Sans FB" panose="020E0602020502020306" pitchFamily="34" charset="0"/>
                <a:cs typeface="Aharoni" panose="02010803020104030203" pitchFamily="2" charset="-79"/>
              </a:rPr>
              <a:t>	Some are not doing their job.</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DO NOT DECIEVE YOURSELF</a:t>
            </a:r>
          </a:p>
        </p:txBody>
      </p:sp>
    </p:spTree>
    <p:extLst>
      <p:ext uri="{BB962C8B-B14F-4D97-AF65-F5344CB8AC3E}">
        <p14:creationId xmlns:p14="http://schemas.microsoft.com/office/powerpoint/2010/main" val="312660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dissolv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dissolv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dissolve">
                                      <p:cBhvr>
                                        <p:cTn id="17" dur="500"/>
                                        <p:tgtEl>
                                          <p:spTgt spid="13">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dissolve">
                                      <p:cBhvr>
                                        <p:cTn id="20" dur="500"/>
                                        <p:tgtEl>
                                          <p:spTgt spid="1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dissolve">
                                      <p:cBhvr>
                                        <p:cTn id="25" dur="500"/>
                                        <p:tgtEl>
                                          <p:spTgt spid="1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8" end="8"/>
                                            </p:txEl>
                                          </p:spTgt>
                                        </p:tgtEl>
                                        <p:attrNameLst>
                                          <p:attrName>style.visibility</p:attrName>
                                        </p:attrNameLst>
                                      </p:cBhvr>
                                      <p:to>
                                        <p:strVal val="visible"/>
                                      </p:to>
                                    </p:set>
                                    <p:animEffect transition="in" filter="dissolve">
                                      <p:cBhvr>
                                        <p:cTn id="30" dur="500"/>
                                        <p:tgtEl>
                                          <p:spTgt spid="1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animEffect transition="in" filter="dissolve">
                                      <p:cBhvr>
                                        <p:cTn id="35"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3A9E-409B-86CB-B900-A2118F1934D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3BC0921-3ADF-05F3-8B2F-C8E1CFB2900D}"/>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481730D8-38D2-CF79-B91D-B3FB334C0FFC}"/>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14D86902-2A39-850A-6513-1F439A773E0A}"/>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2CB0D760-5E83-C46E-A65F-57F7899A630F}"/>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6B9087AB-3DBC-4593-3F9A-3E5A29B4076F}"/>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8232E29F-C4EF-D4BE-A4BF-8F3367E5175B}"/>
              </a:ext>
            </a:extLst>
          </p:cNvPr>
          <p:cNvSpPr txBox="1"/>
          <p:nvPr/>
        </p:nvSpPr>
        <p:spPr>
          <a:xfrm>
            <a:off x="-1" y="1400102"/>
            <a:ext cx="2880853" cy="1200329"/>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chemeClr val="bg1"/>
                </a:solidFill>
                <a:latin typeface="Aharoni" panose="02010803020104030203" pitchFamily="2" charset="-79"/>
                <a:cs typeface="Aharoni" panose="02010803020104030203" pitchFamily="2" charset="-79"/>
              </a:rPr>
              <a:t>SERVICE</a:t>
            </a:r>
          </a:p>
        </p:txBody>
      </p:sp>
      <p:sp>
        <p:nvSpPr>
          <p:cNvPr id="13" name="TextBox 12">
            <a:extLst>
              <a:ext uri="{FF2B5EF4-FFF2-40B4-BE49-F238E27FC236}">
                <a16:creationId xmlns:a16="http://schemas.microsoft.com/office/drawing/2014/main" id="{CFF2E5A2-CCC7-6E2D-B0B1-F5B2E134234C}"/>
              </a:ext>
            </a:extLst>
          </p:cNvPr>
          <p:cNvSpPr txBox="1"/>
          <p:nvPr/>
        </p:nvSpPr>
        <p:spPr>
          <a:xfrm>
            <a:off x="2900517" y="510825"/>
            <a:ext cx="6243483" cy="3539430"/>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Jesus demonstrated service           (John 15:10; Hebrews 4:15; John 5:30)</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Our need for service (Romans 12:1-2)</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Motivated by Love             (Matthew 6:2; 1 Corinthians 13:2)</a:t>
            </a:r>
          </a:p>
        </p:txBody>
      </p:sp>
    </p:spTree>
    <p:extLst>
      <p:ext uri="{BB962C8B-B14F-4D97-AF65-F5344CB8AC3E}">
        <p14:creationId xmlns:p14="http://schemas.microsoft.com/office/powerpoint/2010/main" val="18315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dissolv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dissolve">
                                      <p:cBhvr>
                                        <p:cTn id="1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6911-ECD7-B780-8DDF-9783640647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F8EA4B-A19A-7897-16F8-2D1CB11C8A6C}"/>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D5A17FE8-BF1F-8EF8-7BB5-3389A48761AB}"/>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9C284377-4517-49B3-431F-D06691A3BF81}"/>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5940B105-2679-70FF-5CFE-7D44FE12D69E}"/>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BF90DC1B-788F-8A92-4DFE-0F050EEC4E31}"/>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590D7B48-8E31-F793-2EF6-2AB633D2B8EE}"/>
              </a:ext>
            </a:extLst>
          </p:cNvPr>
          <p:cNvSpPr txBox="1"/>
          <p:nvPr/>
        </p:nvSpPr>
        <p:spPr>
          <a:xfrm>
            <a:off x="-1" y="1400102"/>
            <a:ext cx="2880853" cy="1200329"/>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chemeClr val="bg1"/>
                </a:solidFill>
                <a:latin typeface="Aharoni" panose="02010803020104030203" pitchFamily="2" charset="-79"/>
                <a:cs typeface="Aharoni" panose="02010803020104030203" pitchFamily="2" charset="-79"/>
              </a:rPr>
              <a:t>SERVICE</a:t>
            </a:r>
          </a:p>
        </p:txBody>
      </p:sp>
      <p:sp>
        <p:nvSpPr>
          <p:cNvPr id="13" name="TextBox 12">
            <a:extLst>
              <a:ext uri="{FF2B5EF4-FFF2-40B4-BE49-F238E27FC236}">
                <a16:creationId xmlns:a16="http://schemas.microsoft.com/office/drawing/2014/main" id="{F32AC947-36DD-3756-F11A-F456CD897E91}"/>
              </a:ext>
            </a:extLst>
          </p:cNvPr>
          <p:cNvSpPr txBox="1"/>
          <p:nvPr/>
        </p:nvSpPr>
        <p:spPr>
          <a:xfrm>
            <a:off x="2900517" y="510825"/>
            <a:ext cx="6243483" cy="600164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The overworked Christian says:</a:t>
            </a:r>
          </a:p>
          <a:p>
            <a:r>
              <a:rPr lang="en-US" sz="3200" dirty="0">
                <a:solidFill>
                  <a:schemeClr val="bg1"/>
                </a:solidFill>
                <a:latin typeface="Berlin Sans FB" panose="020E0602020502020306" pitchFamily="34" charset="0"/>
                <a:cs typeface="Aharoni" panose="02010803020104030203" pitchFamily="2" charset="-79"/>
              </a:rPr>
              <a:t>“Give because it’s your duty”</a:t>
            </a:r>
          </a:p>
          <a:p>
            <a:r>
              <a:rPr lang="en-US" sz="3200" dirty="0">
                <a:solidFill>
                  <a:schemeClr val="bg1"/>
                </a:solidFill>
                <a:latin typeface="Berlin Sans FB" panose="020E0602020502020306" pitchFamily="34" charset="0"/>
                <a:cs typeface="Aharoni" panose="02010803020104030203" pitchFamily="2" charset="-79"/>
              </a:rPr>
              <a:t>	2 Corinthians 8:24</a:t>
            </a:r>
          </a:p>
          <a:p>
            <a:r>
              <a:rPr lang="en-US" sz="3200" dirty="0">
                <a:solidFill>
                  <a:schemeClr val="bg1"/>
                </a:solidFill>
                <a:latin typeface="Berlin Sans FB" panose="020E0602020502020306" pitchFamily="34" charset="0"/>
                <a:cs typeface="Aharoni" panose="02010803020104030203" pitchFamily="2" charset="-79"/>
              </a:rPr>
              <a:t>	2 Corinthians 9:6-7</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“Teaching others is your duty”</a:t>
            </a:r>
          </a:p>
          <a:p>
            <a:r>
              <a:rPr lang="en-US" sz="3200" dirty="0">
                <a:solidFill>
                  <a:schemeClr val="bg1"/>
                </a:solidFill>
                <a:latin typeface="Berlin Sans FB" panose="020E0602020502020306" pitchFamily="34" charset="0"/>
                <a:cs typeface="Aharoni" panose="02010803020104030203" pitchFamily="2" charset="-79"/>
              </a:rPr>
              <a:t>	Luke 19:10</a:t>
            </a:r>
          </a:p>
          <a:p>
            <a:r>
              <a:rPr lang="en-US" sz="3200" dirty="0">
                <a:solidFill>
                  <a:schemeClr val="bg1"/>
                </a:solidFill>
                <a:latin typeface="Berlin Sans FB" panose="020E0602020502020306" pitchFamily="34" charset="0"/>
                <a:cs typeface="Aharoni" panose="02010803020104030203" pitchFamily="2" charset="-79"/>
              </a:rPr>
              <a:t>	Mark 10:17-22</a:t>
            </a:r>
          </a:p>
          <a:p>
            <a:r>
              <a:rPr lang="en-US" sz="3200" dirty="0">
                <a:solidFill>
                  <a:schemeClr val="bg1"/>
                </a:solidFill>
                <a:latin typeface="Berlin Sans FB" panose="020E0602020502020306" pitchFamily="34" charset="0"/>
                <a:cs typeface="Aharoni" panose="02010803020104030203" pitchFamily="2" charset="-79"/>
              </a:rPr>
              <a:t>	Luke 15:7</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“Attendance is a duty”</a:t>
            </a:r>
          </a:p>
          <a:p>
            <a:r>
              <a:rPr lang="en-US" sz="3200" dirty="0">
                <a:solidFill>
                  <a:schemeClr val="bg1"/>
                </a:solidFill>
                <a:latin typeface="Berlin Sans FB" panose="020E0602020502020306" pitchFamily="34" charset="0"/>
                <a:cs typeface="Aharoni" panose="02010803020104030203" pitchFamily="2" charset="-79"/>
              </a:rPr>
              <a:t>	Psalm 122:1</a:t>
            </a:r>
          </a:p>
        </p:txBody>
      </p:sp>
    </p:spTree>
    <p:extLst>
      <p:ext uri="{BB962C8B-B14F-4D97-AF65-F5344CB8AC3E}">
        <p14:creationId xmlns:p14="http://schemas.microsoft.com/office/powerpoint/2010/main" val="141616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dissolve">
                                      <p:cBhvr>
                                        <p:cTn id="7" dur="500"/>
                                        <p:tgtEl>
                                          <p:spTgt spid="1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6" end="6"/>
                                            </p:txEl>
                                          </p:spTgt>
                                        </p:tgtEl>
                                        <p:attrNameLst>
                                          <p:attrName>style.visibility</p:attrName>
                                        </p:attrNameLst>
                                      </p:cBhvr>
                                      <p:to>
                                        <p:strVal val="visible"/>
                                      </p:to>
                                    </p:set>
                                    <p:animEffect transition="in" filter="dissolve">
                                      <p:cBhvr>
                                        <p:cTn id="10" dur="500"/>
                                        <p:tgtEl>
                                          <p:spTgt spid="1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animEffect transition="in" filter="dissolve">
                                      <p:cBhvr>
                                        <p:cTn id="13" dur="500"/>
                                        <p:tgtEl>
                                          <p:spTgt spid="1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xEl>
                                              <p:pRg st="8" end="8"/>
                                            </p:txEl>
                                          </p:spTgt>
                                        </p:tgtEl>
                                        <p:attrNameLst>
                                          <p:attrName>style.visibility</p:attrName>
                                        </p:attrNameLst>
                                      </p:cBhvr>
                                      <p:to>
                                        <p:strVal val="visible"/>
                                      </p:to>
                                    </p:set>
                                    <p:animEffect transition="in" filter="dissolve">
                                      <p:cBhvr>
                                        <p:cTn id="16" dur="500"/>
                                        <p:tgtEl>
                                          <p:spTgt spid="1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xEl>
                                              <p:pRg st="10" end="10"/>
                                            </p:txEl>
                                          </p:spTgt>
                                        </p:tgtEl>
                                        <p:attrNameLst>
                                          <p:attrName>style.visibility</p:attrName>
                                        </p:attrNameLst>
                                      </p:cBhvr>
                                      <p:to>
                                        <p:strVal val="visible"/>
                                      </p:to>
                                    </p:set>
                                    <p:animEffect transition="in" filter="dissolve">
                                      <p:cBhvr>
                                        <p:cTn id="21" dur="500"/>
                                        <p:tgtEl>
                                          <p:spTgt spid="13">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11" end="11"/>
                                            </p:txEl>
                                          </p:spTgt>
                                        </p:tgtEl>
                                        <p:attrNameLst>
                                          <p:attrName>style.visibility</p:attrName>
                                        </p:attrNameLst>
                                      </p:cBhvr>
                                      <p:to>
                                        <p:strVal val="visible"/>
                                      </p:to>
                                    </p:set>
                                    <p:animEffect transition="in" filter="dissolve">
                                      <p:cBhvr>
                                        <p:cTn id="24"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56D2-1A83-D789-5333-BCD9DBB3E9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ED33372-B644-2722-2C48-01ED59A6E69B}"/>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61086B2F-1140-BE9A-1529-702D1EC523F5}"/>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2E4A6B45-D006-38D1-F16B-76D4B45D3D79}"/>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69637DFA-2CA6-682D-C8F8-46B530114FCA}"/>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A08592CF-620F-9259-9424-FDFFAE51B72C}"/>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79A45494-C9EF-411B-27F8-C2A03CB76732}"/>
              </a:ext>
            </a:extLst>
          </p:cNvPr>
          <p:cNvSpPr txBox="1"/>
          <p:nvPr/>
        </p:nvSpPr>
        <p:spPr>
          <a:xfrm>
            <a:off x="-1" y="1400102"/>
            <a:ext cx="2880853" cy="1754326"/>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chemeClr val="bg1"/>
                </a:solidFill>
                <a:latin typeface="Aharoni" panose="02010803020104030203" pitchFamily="2" charset="-79"/>
                <a:cs typeface="Aharoni" panose="02010803020104030203" pitchFamily="2" charset="-79"/>
              </a:rPr>
              <a:t>THE WORD</a:t>
            </a:r>
          </a:p>
        </p:txBody>
      </p:sp>
      <p:sp>
        <p:nvSpPr>
          <p:cNvPr id="13" name="TextBox 12">
            <a:extLst>
              <a:ext uri="{FF2B5EF4-FFF2-40B4-BE49-F238E27FC236}">
                <a16:creationId xmlns:a16="http://schemas.microsoft.com/office/drawing/2014/main" id="{03AE0B11-5A0F-F443-E0B9-13E7E28F24F7}"/>
              </a:ext>
            </a:extLst>
          </p:cNvPr>
          <p:cNvSpPr txBox="1"/>
          <p:nvPr/>
        </p:nvSpPr>
        <p:spPr>
          <a:xfrm>
            <a:off x="2900517" y="510825"/>
            <a:ext cx="6243483" cy="403187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Are we interested in God’s Word?</a:t>
            </a:r>
          </a:p>
          <a:p>
            <a:r>
              <a:rPr lang="en-US" sz="3200" dirty="0">
                <a:solidFill>
                  <a:schemeClr val="bg1"/>
                </a:solidFill>
                <a:latin typeface="Berlin Sans FB" panose="020E0602020502020306" pitchFamily="34" charset="0"/>
                <a:cs typeface="Aharoni" panose="02010803020104030203" pitchFamily="2" charset="-79"/>
              </a:rPr>
              <a:t>	Psalm 119</a:t>
            </a:r>
          </a:p>
          <a:p>
            <a:endParaRPr lang="en-US" sz="3200" dirty="0">
              <a:solidFill>
                <a:schemeClr val="bg1"/>
              </a:solidFill>
              <a:latin typeface="Berlin Sans FB" panose="020E0602020502020306" pitchFamily="34" charset="0"/>
              <a:cs typeface="Aharoni" panose="02010803020104030203" pitchFamily="2" charset="-79"/>
            </a:endParaRPr>
          </a:p>
          <a:p>
            <a:r>
              <a:rPr lang="en-US" sz="3200" dirty="0">
                <a:solidFill>
                  <a:schemeClr val="bg1"/>
                </a:solidFill>
                <a:latin typeface="Berlin Sans FB" panose="020E0602020502020306" pitchFamily="34" charset="0"/>
                <a:cs typeface="Aharoni" panose="02010803020104030203" pitchFamily="2" charset="-79"/>
              </a:rPr>
              <a:t>Does love cause us to read His word and hold it in high regard?</a:t>
            </a:r>
          </a:p>
          <a:p>
            <a:r>
              <a:rPr lang="en-US" sz="3200" dirty="0">
                <a:solidFill>
                  <a:schemeClr val="bg1"/>
                </a:solidFill>
                <a:latin typeface="Berlin Sans FB" panose="020E0602020502020306" pitchFamily="34" charset="0"/>
                <a:cs typeface="Aharoni" panose="02010803020104030203" pitchFamily="2" charset="-79"/>
              </a:rPr>
              <a:t>	Deuteronomy 6:4-7</a:t>
            </a:r>
          </a:p>
          <a:p>
            <a:r>
              <a:rPr lang="en-US" sz="3200" dirty="0">
                <a:solidFill>
                  <a:schemeClr val="bg1"/>
                </a:solidFill>
                <a:latin typeface="Berlin Sans FB" panose="020E0602020502020306" pitchFamily="34" charset="0"/>
                <a:cs typeface="Aharoni" panose="02010803020104030203" pitchFamily="2" charset="-79"/>
              </a:rPr>
              <a:t>	Psalm 1:1-2</a:t>
            </a:r>
          </a:p>
          <a:p>
            <a:r>
              <a:rPr lang="en-US" sz="3200" dirty="0">
                <a:solidFill>
                  <a:schemeClr val="bg1"/>
                </a:solidFill>
                <a:latin typeface="Berlin Sans FB" panose="020E0602020502020306" pitchFamily="34" charset="0"/>
                <a:cs typeface="Aharoni" panose="02010803020104030203" pitchFamily="2" charset="-79"/>
              </a:rPr>
              <a:t>	Acts 5:42</a:t>
            </a:r>
          </a:p>
        </p:txBody>
      </p:sp>
    </p:spTree>
    <p:extLst>
      <p:ext uri="{BB962C8B-B14F-4D97-AF65-F5344CB8AC3E}">
        <p14:creationId xmlns:p14="http://schemas.microsoft.com/office/powerpoint/2010/main" val="382840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dissolve">
                                      <p:cBhvr>
                                        <p:cTn id="15" dur="500"/>
                                        <p:tgtEl>
                                          <p:spTgt spid="1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dissolve">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dissolve">
                                      <p:cBhvr>
                                        <p:cTn id="23" dur="500"/>
                                        <p:tgtEl>
                                          <p:spTgt spid="1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dissolve">
                                      <p:cBhvr>
                                        <p:cTn id="28"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568EA-2563-C297-1102-055CCA6699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E94756-0DCD-9BE1-018B-9453885BD930}"/>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903DEF10-C98C-D9B0-B9A2-A7886EF5F2FB}"/>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9D833919-2D4F-E535-A330-9A053CB34C72}"/>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0A12DE75-DB0B-2BCF-F79A-8B1A2F87A843}"/>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FF907ACD-B606-A821-23D1-B47010FEA08D}"/>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BC75C358-3DDA-C632-5E31-8E910B9AA53D}"/>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82712BDD-0EB5-CBEF-B4B5-A237597E9C94}"/>
              </a:ext>
            </a:extLst>
          </p:cNvPr>
          <p:cNvSpPr txBox="1"/>
          <p:nvPr/>
        </p:nvSpPr>
        <p:spPr>
          <a:xfrm>
            <a:off x="2900517" y="510825"/>
            <a:ext cx="6243483" cy="5509200"/>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John 4:20-21</a:t>
            </a:r>
          </a:p>
          <a:p>
            <a:r>
              <a:rPr lang="en-US" sz="3200" dirty="0">
                <a:solidFill>
                  <a:schemeClr val="bg1"/>
                </a:solidFill>
                <a:latin typeface="Berlin Sans FB" panose="020E0602020502020306" pitchFamily="34" charset="0"/>
                <a:cs typeface="Aharoni" panose="02010803020104030203" pitchFamily="2" charset="-79"/>
              </a:rPr>
              <a:t> </a:t>
            </a:r>
          </a:p>
          <a:p>
            <a:r>
              <a:rPr lang="en-US" sz="3200" dirty="0">
                <a:solidFill>
                  <a:schemeClr val="bg1"/>
                </a:solidFill>
                <a:latin typeface="Berlin Sans FB" panose="020E0602020502020306" pitchFamily="34" charset="0"/>
                <a:cs typeface="Aharoni" panose="02010803020104030203" pitchFamily="2" charset="-79"/>
              </a:rPr>
              <a:t>“</a:t>
            </a:r>
            <a:r>
              <a:rPr lang="en-US" sz="3200" dirty="0">
                <a:solidFill>
                  <a:schemeClr val="bg1"/>
                </a:solidFill>
                <a:latin typeface="Berlin Sans FB" panose="020E0602020502020306" pitchFamily="34" charset="0"/>
              </a:rPr>
              <a:t>If someone says, “I love God,” and hates his brother, he is a liar; for the one who does not love his brother whom he has seen, cannot love God whom he has not seen. And this commandment we have from Him, that the one who loves God should love his brother also.”</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16682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dissolve">
                                      <p:cBhvr>
                                        <p:cTn id="1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1AFE-671D-CDAB-47C1-515EA385FEB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5854D2-03F6-42E5-E200-E76954FAED06}"/>
              </a:ext>
            </a:extLst>
          </p:cNvPr>
          <p:cNvGrpSpPr/>
          <p:nvPr/>
        </p:nvGrpSpPr>
        <p:grpSpPr>
          <a:xfrm>
            <a:off x="117987" y="87094"/>
            <a:ext cx="2664542" cy="1712210"/>
            <a:chOff x="3480619" y="1365287"/>
            <a:chExt cx="2664542" cy="1712210"/>
          </a:xfrm>
        </p:grpSpPr>
        <p:pic>
          <p:nvPicPr>
            <p:cNvPr id="5" name="Picture 4">
              <a:extLst>
                <a:ext uri="{FF2B5EF4-FFF2-40B4-BE49-F238E27FC236}">
                  <a16:creationId xmlns:a16="http://schemas.microsoft.com/office/drawing/2014/main" id="{66582B64-C4FC-02A2-07AE-F7AD3051C94C}"/>
                </a:ext>
              </a:extLst>
            </p:cNvPr>
            <p:cNvPicPr>
              <a:picLocks noChangeAspect="1"/>
            </p:cNvPicPr>
            <p:nvPr/>
          </p:nvPicPr>
          <p:blipFill>
            <a:blip r:embed="rId2"/>
            <a:stretch>
              <a:fillRect/>
            </a:stretch>
          </p:blipFill>
          <p:spPr>
            <a:xfrm>
              <a:off x="3480619" y="1365287"/>
              <a:ext cx="2664542" cy="885588"/>
            </a:xfrm>
            <a:prstGeom prst="rect">
              <a:avLst/>
            </a:prstGeom>
          </p:spPr>
        </p:pic>
        <p:sp>
          <p:nvSpPr>
            <p:cNvPr id="6" name="TextBox 5">
              <a:extLst>
                <a:ext uri="{FF2B5EF4-FFF2-40B4-BE49-F238E27FC236}">
                  <a16:creationId xmlns:a16="http://schemas.microsoft.com/office/drawing/2014/main" id="{4DFA37EF-F7EE-44B9-4626-75173B71834E}"/>
                </a:ext>
              </a:extLst>
            </p:cNvPr>
            <p:cNvSpPr txBox="1"/>
            <p:nvPr/>
          </p:nvSpPr>
          <p:spPr>
            <a:xfrm>
              <a:off x="3480619" y="1789018"/>
              <a:ext cx="2664542" cy="338554"/>
            </a:xfrm>
            <a:prstGeom prst="rect">
              <a:avLst/>
            </a:prstGeom>
            <a:noFill/>
          </p:spPr>
          <p:txBody>
            <a:bodyPr wrap="square" rtlCol="0">
              <a:spAutoFit/>
            </a:bodyPr>
            <a:lstStyle/>
            <a:p>
              <a:pPr algn="ctr"/>
              <a:r>
                <a:rPr lang="en-US" sz="1600" dirty="0">
                  <a:solidFill>
                    <a:schemeClr val="bg1"/>
                  </a:solidFill>
                  <a:latin typeface="Aharoni" panose="02010803020104030203" pitchFamily="2" charset="-79"/>
                  <a:cs typeface="Aharoni" panose="02010803020104030203" pitchFamily="2" charset="-79"/>
                </a:rPr>
                <a:t>And It’s </a:t>
              </a:r>
            </a:p>
          </p:txBody>
        </p:sp>
        <p:sp>
          <p:nvSpPr>
            <p:cNvPr id="7" name="TextBox 6">
              <a:extLst>
                <a:ext uri="{FF2B5EF4-FFF2-40B4-BE49-F238E27FC236}">
                  <a16:creationId xmlns:a16="http://schemas.microsoft.com/office/drawing/2014/main" id="{BB80F2DA-A274-26CE-17E8-5E36CEC16B34}"/>
                </a:ext>
              </a:extLst>
            </p:cNvPr>
            <p:cNvSpPr txBox="1"/>
            <p:nvPr/>
          </p:nvSpPr>
          <p:spPr>
            <a:xfrm>
              <a:off x="3480619" y="1648092"/>
              <a:ext cx="2664542" cy="1429405"/>
            </a:xfrm>
            <a:prstGeom prst="rect">
              <a:avLst/>
            </a:prstGeom>
            <a:noFill/>
          </p:spPr>
          <p:txBody>
            <a:bodyPr wrap="square" rtlCol="0">
              <a:prstTxWarp prst="textArchUp">
                <a:avLst/>
              </a:prstTxWarp>
              <a:spAutoFit/>
            </a:bodyPr>
            <a:lstStyle/>
            <a:p>
              <a:pPr algn="ctr"/>
              <a:r>
                <a:rPr lang="en-US" sz="3600" dirty="0">
                  <a:solidFill>
                    <a:schemeClr val="bg1"/>
                  </a:solidFill>
                  <a:latin typeface="Aharoni" panose="02010803020104030203" pitchFamily="2" charset="-79"/>
                  <a:cs typeface="Aharoni" panose="02010803020104030203" pitchFamily="2" charset="-79"/>
                </a:rPr>
                <a:t>LOVE</a:t>
              </a:r>
            </a:p>
          </p:txBody>
        </p:sp>
        <p:sp>
          <p:nvSpPr>
            <p:cNvPr id="8" name="TextBox 7">
              <a:extLst>
                <a:ext uri="{FF2B5EF4-FFF2-40B4-BE49-F238E27FC236}">
                  <a16:creationId xmlns:a16="http://schemas.microsoft.com/office/drawing/2014/main" id="{88D03FBB-67F2-FB6D-07AC-9CA52C1FA2F3}"/>
                </a:ext>
              </a:extLst>
            </p:cNvPr>
            <p:cNvSpPr txBox="1"/>
            <p:nvPr/>
          </p:nvSpPr>
          <p:spPr>
            <a:xfrm>
              <a:off x="3480619" y="1927614"/>
              <a:ext cx="2664542" cy="523220"/>
            </a:xfrm>
            <a:prstGeom prst="rect">
              <a:avLst/>
            </a:prstGeom>
            <a:noFill/>
          </p:spPr>
          <p:txBody>
            <a:bodyPr wrap="square" rtlCol="0">
              <a:spAutoFit/>
            </a:bodyPr>
            <a:lstStyle/>
            <a:p>
              <a:pPr algn="ctr"/>
              <a:r>
                <a:rPr lang="en-US" sz="2800" b="1" dirty="0">
                  <a:solidFill>
                    <a:schemeClr val="bg1"/>
                  </a:solidFill>
                  <a:latin typeface="Alisha" panose="02000505000000020003" pitchFamily="50" charset="0"/>
                  <a:cs typeface="Alisha" panose="02000505000000020003" pitchFamily="50" charset="0"/>
                </a:rPr>
                <a:t>Connections</a:t>
              </a:r>
            </a:p>
          </p:txBody>
        </p:sp>
      </p:grpSp>
      <p:sp>
        <p:nvSpPr>
          <p:cNvPr id="12" name="TextBox 11">
            <a:extLst>
              <a:ext uri="{FF2B5EF4-FFF2-40B4-BE49-F238E27FC236}">
                <a16:creationId xmlns:a16="http://schemas.microsoft.com/office/drawing/2014/main" id="{8DA5E0B8-731B-429B-A52F-777CB18D9442}"/>
              </a:ext>
            </a:extLst>
          </p:cNvPr>
          <p:cNvSpPr txBox="1"/>
          <p:nvPr/>
        </p:nvSpPr>
        <p:spPr>
          <a:xfrm>
            <a:off x="-1" y="1400102"/>
            <a:ext cx="2880853" cy="2308324"/>
          </a:xfrm>
          <a:prstGeom prst="rect">
            <a:avLst/>
          </a:prstGeom>
          <a:noFill/>
        </p:spPr>
        <p:txBody>
          <a:bodyPr wrap="square" rtlCol="0">
            <a:spAutoFit/>
          </a:bodyPr>
          <a:lstStyle/>
          <a:p>
            <a:pPr algn="ctr"/>
            <a:r>
              <a:rPr lang="en-US" sz="3600" dirty="0">
                <a:solidFill>
                  <a:srgbClr val="C00000"/>
                </a:solidFill>
                <a:latin typeface="Aharoni" panose="02010803020104030203" pitchFamily="2" charset="-79"/>
                <a:cs typeface="Aharoni" panose="02010803020104030203" pitchFamily="2" charset="-79"/>
              </a:rPr>
              <a:t>OBEDIENCE</a:t>
            </a:r>
          </a:p>
          <a:p>
            <a:pPr algn="ctr"/>
            <a:r>
              <a:rPr lang="en-US" sz="3600" dirty="0">
                <a:solidFill>
                  <a:srgbClr val="C00000"/>
                </a:solidFill>
                <a:latin typeface="Aharoni" panose="02010803020104030203" pitchFamily="2" charset="-79"/>
                <a:cs typeface="Aharoni" panose="02010803020104030203" pitchFamily="2" charset="-79"/>
              </a:rPr>
              <a:t>SERVICE</a:t>
            </a:r>
          </a:p>
          <a:p>
            <a:pPr algn="ctr"/>
            <a:r>
              <a:rPr lang="en-US" sz="3600" dirty="0">
                <a:solidFill>
                  <a:srgbClr val="C00000"/>
                </a:solidFill>
                <a:latin typeface="Aharoni" panose="02010803020104030203" pitchFamily="2" charset="-79"/>
                <a:cs typeface="Aharoni" panose="02010803020104030203" pitchFamily="2" charset="-79"/>
              </a:rPr>
              <a:t>THE WORD</a:t>
            </a:r>
          </a:p>
          <a:p>
            <a:pPr algn="ctr"/>
            <a:r>
              <a:rPr lang="en-US" sz="3600" dirty="0">
                <a:solidFill>
                  <a:schemeClr val="bg1"/>
                </a:solidFill>
                <a:latin typeface="Aharoni" panose="02010803020104030203" pitchFamily="2" charset="-79"/>
                <a:cs typeface="Aharoni" panose="02010803020104030203" pitchFamily="2" charset="-79"/>
              </a:rPr>
              <a:t>BRETHREN</a:t>
            </a:r>
          </a:p>
        </p:txBody>
      </p:sp>
      <p:sp>
        <p:nvSpPr>
          <p:cNvPr id="13" name="TextBox 12">
            <a:extLst>
              <a:ext uri="{FF2B5EF4-FFF2-40B4-BE49-F238E27FC236}">
                <a16:creationId xmlns:a16="http://schemas.microsoft.com/office/drawing/2014/main" id="{9B5F111D-9394-B784-8432-D33E5DE408B6}"/>
              </a:ext>
            </a:extLst>
          </p:cNvPr>
          <p:cNvSpPr txBox="1"/>
          <p:nvPr/>
        </p:nvSpPr>
        <p:spPr>
          <a:xfrm>
            <a:off x="2900517" y="510825"/>
            <a:ext cx="6243483" cy="4031873"/>
          </a:xfrm>
          <a:prstGeom prst="rect">
            <a:avLst/>
          </a:prstGeom>
          <a:noFill/>
        </p:spPr>
        <p:txBody>
          <a:bodyPr wrap="square" rtlCol="0">
            <a:spAutoFit/>
          </a:bodyPr>
          <a:lstStyle/>
          <a:p>
            <a:r>
              <a:rPr lang="en-US" sz="3200" dirty="0">
                <a:solidFill>
                  <a:schemeClr val="bg1"/>
                </a:solidFill>
                <a:latin typeface="Berlin Sans FB" panose="020E0602020502020306" pitchFamily="34" charset="0"/>
                <a:cs typeface="Aharoni" panose="02010803020104030203" pitchFamily="2" charset="-79"/>
              </a:rPr>
              <a:t>1 John 4:7-8</a:t>
            </a:r>
          </a:p>
          <a:p>
            <a:r>
              <a:rPr lang="en-US" sz="3200" dirty="0">
                <a:solidFill>
                  <a:schemeClr val="bg1"/>
                </a:solidFill>
                <a:latin typeface="Berlin Sans FB" panose="020E0602020502020306" pitchFamily="34" charset="0"/>
                <a:cs typeface="Aharoni" panose="02010803020104030203" pitchFamily="2" charset="-79"/>
              </a:rPr>
              <a:t> </a:t>
            </a:r>
          </a:p>
          <a:p>
            <a:r>
              <a:rPr lang="en-US" sz="3200" dirty="0">
                <a:solidFill>
                  <a:schemeClr val="bg1"/>
                </a:solidFill>
                <a:latin typeface="Berlin Sans FB" panose="020E0602020502020306" pitchFamily="34" charset="0"/>
                <a:cs typeface="Aharoni" panose="02010803020104030203" pitchFamily="2" charset="-79"/>
              </a:rPr>
              <a:t>“</a:t>
            </a:r>
            <a:r>
              <a:rPr lang="en-US" sz="3200" dirty="0">
                <a:solidFill>
                  <a:schemeClr val="bg1"/>
                </a:solidFill>
                <a:latin typeface="Berlin Sans FB" panose="020E0602020502020306" pitchFamily="34" charset="0"/>
              </a:rPr>
              <a:t>Beloved, let us love one another, for love is from God; and everyone who loves is born of God and knows God. The one who does not love does not know God, for God is love.”</a:t>
            </a:r>
            <a:endParaRPr lang="en-US" sz="3200" dirty="0">
              <a:solidFill>
                <a:schemeClr val="bg1"/>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398343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803</Words>
  <Application>Microsoft Office PowerPoint</Application>
  <PresentationFormat>On-screen Show (4:3)</PresentationFormat>
  <Paragraphs>187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Alisha</vt:lpstr>
      <vt:lpstr>Aptos</vt:lpstr>
      <vt:lpstr>Aptos Display</vt:lpstr>
      <vt:lpstr>Arial</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Willis</dc:creator>
  <cp:lastModifiedBy>Charles Willis</cp:lastModifiedBy>
  <cp:revision>4</cp:revision>
  <dcterms:created xsi:type="dcterms:W3CDTF">2025-02-10T21:19:12Z</dcterms:created>
  <dcterms:modified xsi:type="dcterms:W3CDTF">2025-02-17T15:40:00Z</dcterms:modified>
</cp:coreProperties>
</file>