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12"/>
      <p:bold r:id="rId13"/>
      <p:italic r:id="rId14"/>
    </p:embeddedFont>
    <p:embeddedFont>
      <p:font typeface="Arial Black" panose="020B0A04020102020204" pitchFamily="34" charset="0"/>
      <p:bold r:id="rId15"/>
    </p:embeddedFont>
    <p:embeddedFont>
      <p:font typeface="Adobe Garamond Pro Bold" panose="02020702060506020403" pitchFamily="18" charset="0"/>
      <p:bold r:id="rId16"/>
      <p:boldItalic r:id="rId1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8BC8F5"/>
    <a:srgbClr val="A4D4F8"/>
    <a:srgbClr val="CC3300"/>
    <a:srgbClr val="FFCC00"/>
    <a:srgbClr val="DDDDDD"/>
    <a:srgbClr val="60B3F2"/>
    <a:srgbClr val="68B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138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B1262-F052-487F-B94D-E56E9E2DBC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00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2B12F-736C-4B1A-B729-107367BD08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760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3BA85-3C54-4461-9E6A-806E99C55C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786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40518-B455-4DB7-900F-0A6B213363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037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C4000-7793-4AEF-B920-9B5F2316E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64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B96F2-9B35-4B08-8AD9-1DDACA3408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88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36D70-AA7D-42E4-8E86-8A605DD16A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96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0CD8E-F586-4B1F-99B9-C148706FE1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33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16CBE-EECD-4FA4-987E-346C75EA1C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86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7A659-A2A6-43E0-924D-5F3E96CA0B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61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274C3-874C-4DC1-B641-048880AD3E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28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4E839C-41D7-4E3A-B803-A23743E70B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09600" y="1600200"/>
            <a:ext cx="7924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James 1:25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“Do this and you will live” </a:t>
            </a: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(Luke 10:28). </a:t>
            </a:r>
            <a:endParaRPr lang="en-US" altLang="en-US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What </a:t>
            </a: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will happen if we fail to do this?</a:t>
            </a:r>
            <a:endParaRPr lang="en-US" alt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81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i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dobe Garamond Pro Bold" panose="02020702060506020403" pitchFamily="18" charset="0"/>
              </a:rPr>
              <a:t>Devoted To Others</a:t>
            </a:r>
            <a:endParaRPr lang="en-US" sz="8000" i="1" dirty="0">
              <a:ln w="1905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dobe Garamond Pro Bold" panose="020207020605060204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0" y="19050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aramond" panose="02020404030301010803" pitchFamily="18" charset="0"/>
              </a:rPr>
              <a:t>Luke 10:25-37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0" y="29718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 b="1" i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aramond" panose="02020404030301010803" pitchFamily="18" charset="0"/>
              </a:rPr>
              <a:t>“Love does no wrong to a neighbor”         </a:t>
            </a:r>
            <a:r>
              <a:rPr lang="en-US" altLang="en-US" sz="4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aramond" panose="02020404030301010803" pitchFamily="18" charset="0"/>
              </a:rPr>
              <a:t>(Romans 13:10)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81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i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dobe Garamond Pro Bold" panose="02020702060506020403" pitchFamily="18" charset="0"/>
              </a:rPr>
              <a:t>Devoted To Others</a:t>
            </a:r>
            <a:endParaRPr lang="en-US" sz="8000" i="1" dirty="0">
              <a:ln w="1905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dobe Garamond Pro Bold" panose="020207020605060204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838200" y="198438"/>
            <a:ext cx="7605713" cy="704850"/>
            <a:chOff x="528" y="125"/>
            <a:chExt cx="4791" cy="444"/>
          </a:xfrm>
        </p:grpSpPr>
        <p:sp>
          <p:nvSpPr>
            <p:cNvPr id="308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528" y="288"/>
              <a:ext cx="1956" cy="27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dobe Garamond Pro Bold" panose="02020702060506020403" pitchFamily="18" charset="0"/>
                </a:rPr>
                <a:t>Devoted To Others</a:t>
              </a:r>
            </a:p>
          </p:txBody>
        </p:sp>
        <p:sp>
          <p:nvSpPr>
            <p:cNvPr id="3086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649" y="125"/>
              <a:ext cx="2670" cy="44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dobe Garamond Pro Bold" panose="02020702060506020403" pitchFamily="18" charset="0"/>
                </a:rPr>
                <a:t>In Benevolence</a:t>
              </a:r>
            </a:p>
          </p:txBody>
        </p:sp>
      </p:grp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609600" y="1219200"/>
            <a:ext cx="79248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James 1:27 orphans and widows </a:t>
            </a:r>
            <a:r>
              <a:rPr lang="en-US" alt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in </a:t>
            </a: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their distress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“Distress” (Greek) = pressure </a:t>
            </a:r>
            <a:r>
              <a:rPr lang="en-US" alt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(</a:t>
            </a: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Strong’s Concordance)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We are to “Visit” (Greek) = to inspect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Pure and undefiled religion </a:t>
            </a:r>
            <a:r>
              <a:rPr lang="en-US" alt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(</a:t>
            </a: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true devotion)                                   includes benevolence!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107" name="Group 11"/>
          <p:cNvGrpSpPr>
            <a:grpSpLocks/>
          </p:cNvGrpSpPr>
          <p:nvPr/>
        </p:nvGrpSpPr>
        <p:grpSpPr bwMode="auto">
          <a:xfrm>
            <a:off x="838200" y="198438"/>
            <a:ext cx="7605713" cy="704850"/>
            <a:chOff x="528" y="125"/>
            <a:chExt cx="4791" cy="444"/>
          </a:xfrm>
        </p:grpSpPr>
        <p:sp>
          <p:nvSpPr>
            <p:cNvPr id="410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528" y="288"/>
              <a:ext cx="1956" cy="27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dobe Garamond Pro Bold" panose="02020702060506020403" pitchFamily="18" charset="0"/>
                </a:rPr>
                <a:t>Devoted To Others</a:t>
              </a:r>
            </a:p>
          </p:txBody>
        </p:sp>
        <p:sp>
          <p:nvSpPr>
            <p:cNvPr id="410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649" y="125"/>
              <a:ext cx="2670" cy="44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dobe Garamond Pro Bold" panose="02020702060506020403" pitchFamily="18" charset="0"/>
                </a:rPr>
                <a:t>In Benevolence</a:t>
              </a:r>
            </a:p>
          </p:txBody>
        </p:sp>
      </p:grp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685800" y="1219200"/>
            <a:ext cx="792480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James 1:27 widows and orphans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Galatians 6:10 “do good to all men”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1 Corinthians 13:3 </a:t>
            </a:r>
            <a:r>
              <a:rPr lang="en-US" alt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Without </a:t>
            </a: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love it profits nothing          (Matthew 6:1-4)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How do we wrong a neighbor?</a:t>
            </a:r>
          </a:p>
          <a:p>
            <a:pPr algn="ctr"/>
            <a:r>
              <a:rPr lang="en-US" altLang="en-US" sz="32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“Love does no wrong to a neighbor” </a:t>
            </a:r>
            <a:endParaRPr lang="en-US" altLang="en-US" sz="3200" i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alt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(</a:t>
            </a:r>
            <a:r>
              <a:rPr lang="en-US" altLang="en-US" sz="32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Romans 13:10)</a:t>
            </a:r>
          </a:p>
          <a:p>
            <a:pPr algn="ctr">
              <a:spcBef>
                <a:spcPct val="50000"/>
              </a:spcBef>
            </a:pPr>
            <a:endParaRPr lang="en-US" altLang="en-US" sz="3200" dirty="0">
              <a:latin typeface="Adobe Garamond Pro Bold" panose="020207020605060204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131" name="Group 11"/>
          <p:cNvGrpSpPr>
            <a:grpSpLocks/>
          </p:cNvGrpSpPr>
          <p:nvPr/>
        </p:nvGrpSpPr>
        <p:grpSpPr bwMode="auto">
          <a:xfrm>
            <a:off x="838200" y="198438"/>
            <a:ext cx="7605713" cy="704850"/>
            <a:chOff x="528" y="125"/>
            <a:chExt cx="4791" cy="444"/>
          </a:xfrm>
        </p:grpSpPr>
        <p:sp>
          <p:nvSpPr>
            <p:cNvPr id="513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528" y="288"/>
              <a:ext cx="1956" cy="27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dobe Garamond Pro Bold" panose="02020702060506020403" pitchFamily="18" charset="0"/>
                </a:rPr>
                <a:t>Devoted To Others:</a:t>
              </a:r>
            </a:p>
          </p:txBody>
        </p:sp>
        <p:sp>
          <p:nvSpPr>
            <p:cNvPr id="513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649" y="125"/>
              <a:ext cx="2670" cy="44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dobe Garamond Pro Bold" panose="02020702060506020403" pitchFamily="18" charset="0"/>
                </a:rPr>
                <a:t>Our Enemies</a:t>
              </a:r>
            </a:p>
          </p:txBody>
        </p:sp>
      </p:grp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09600" y="1219200"/>
            <a:ext cx="792480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Matthew 5:43-48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Romans 12:14 </a:t>
            </a:r>
            <a:r>
              <a:rPr lang="en-US" altLang="en-US" sz="28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“Bless those who persecute you; </a:t>
            </a:r>
            <a:r>
              <a:rPr lang="en-US" alt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     bless </a:t>
            </a:r>
            <a:r>
              <a:rPr lang="en-US" altLang="en-US" sz="28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and do not curse”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Romans 12:18-20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How do we wrong a neighbor?</a:t>
            </a:r>
          </a:p>
          <a:p>
            <a:pPr algn="ctr"/>
            <a:r>
              <a:rPr lang="en-US" altLang="en-US" sz="32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“Love does no wrong to a neighbor” </a:t>
            </a:r>
            <a:endParaRPr lang="en-US" altLang="en-US" sz="3200" i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alt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(</a:t>
            </a:r>
            <a:r>
              <a:rPr lang="en-US" altLang="en-US" sz="32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Romans 13:10)</a:t>
            </a:r>
          </a:p>
          <a:p>
            <a:pPr algn="ctr">
              <a:spcBef>
                <a:spcPct val="50000"/>
              </a:spcBef>
            </a:pPr>
            <a:endParaRPr lang="en-US" altLang="en-US" sz="32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838200" y="322263"/>
            <a:ext cx="7621588" cy="704850"/>
            <a:chOff x="528" y="203"/>
            <a:chExt cx="4801" cy="444"/>
          </a:xfrm>
        </p:grpSpPr>
        <p:sp>
          <p:nvSpPr>
            <p:cNvPr id="615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528" y="288"/>
              <a:ext cx="1956" cy="27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dobe Garamond Pro Bold" panose="02020702060506020403" pitchFamily="18" charset="0"/>
                </a:rPr>
                <a:t>Devoted To Others</a:t>
              </a:r>
            </a:p>
          </p:txBody>
        </p:sp>
        <p:sp>
          <p:nvSpPr>
            <p:cNvPr id="6157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659" y="203"/>
              <a:ext cx="2670" cy="44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dobe Garamond Pro Bold" panose="02020702060506020403" pitchFamily="18" charset="0"/>
                </a:rPr>
                <a:t>In Evangelism</a:t>
              </a:r>
            </a:p>
          </p:txBody>
        </p:sp>
      </p:grp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09600" y="1484314"/>
            <a:ext cx="79248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Ephesians 4:25 Speak </a:t>
            </a:r>
            <a:r>
              <a:rPr lang="en-US" alt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truth with </a:t>
            </a: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neighbor </a:t>
            </a:r>
            <a:r>
              <a:rPr lang="en-US" alt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             (</a:t>
            </a: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Eph. 4:31; Rev. 21:27)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1 Thessalonians 2:3-4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Romans 10:14 </a:t>
            </a:r>
            <a:r>
              <a:rPr lang="en-US" altLang="en-US" sz="28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“how shall they believe in Him whom they have not heard?”</a:t>
            </a:r>
            <a:endParaRPr lang="en-US" altLang="en-US" sz="32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609600" y="1295400"/>
            <a:ext cx="7924800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1 Peter 3:15 making a defense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A defense is made from facts!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READY to make a defense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“Everyone who asks us” </a:t>
            </a:r>
            <a:r>
              <a:rPr lang="en-US" alt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includes </a:t>
            </a: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neighbors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To be devoted to others we </a:t>
            </a:r>
            <a:r>
              <a:rPr lang="en-US" alt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must </a:t>
            </a: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include evangelism</a:t>
            </a:r>
            <a:endParaRPr lang="en-US" altLang="en-US" sz="32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3200" dirty="0">
              <a:latin typeface="Arial Black" panose="020B0A04020102020204" pitchFamily="34" charset="0"/>
            </a:endParaRPr>
          </a:p>
        </p:txBody>
      </p: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838200" y="322263"/>
            <a:ext cx="7621588" cy="704850"/>
            <a:chOff x="528" y="203"/>
            <a:chExt cx="4801" cy="444"/>
          </a:xfrm>
        </p:grpSpPr>
        <p:sp>
          <p:nvSpPr>
            <p:cNvPr id="7184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528" y="288"/>
              <a:ext cx="1956" cy="27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dobe Garamond Pro Bold" panose="02020702060506020403" pitchFamily="18" charset="0"/>
                </a:rPr>
                <a:t>Devoted To Others</a:t>
              </a:r>
            </a:p>
          </p:txBody>
        </p:sp>
        <p:sp>
          <p:nvSpPr>
            <p:cNvPr id="7185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659" y="203"/>
              <a:ext cx="2670" cy="44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dobe Garamond Pro Bold" panose="02020702060506020403" pitchFamily="18" charset="0"/>
                </a:rPr>
                <a:t>In Evangelism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09600" y="1295400"/>
            <a:ext cx="79248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Jude 3 contend for the faith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Do we “back down” from </a:t>
            </a:r>
            <a:r>
              <a:rPr lang="en-US" alt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spiritual </a:t>
            </a: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discussions?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With “gentleness and reverence”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The focus is on the word of God</a:t>
            </a:r>
            <a:endParaRPr lang="en-US" alt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  <p:grpSp>
        <p:nvGrpSpPr>
          <p:cNvPr id="8207" name="Group 15"/>
          <p:cNvGrpSpPr>
            <a:grpSpLocks/>
          </p:cNvGrpSpPr>
          <p:nvPr/>
        </p:nvGrpSpPr>
        <p:grpSpPr bwMode="auto">
          <a:xfrm>
            <a:off x="838200" y="322263"/>
            <a:ext cx="7621588" cy="704850"/>
            <a:chOff x="528" y="203"/>
            <a:chExt cx="4801" cy="444"/>
          </a:xfrm>
        </p:grpSpPr>
        <p:sp>
          <p:nvSpPr>
            <p:cNvPr id="8208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528" y="288"/>
              <a:ext cx="1956" cy="27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dobe Garamond Pro Bold" panose="02020702060506020403" pitchFamily="18" charset="0"/>
                </a:rPr>
                <a:t>Devoted To Others</a:t>
              </a:r>
            </a:p>
          </p:txBody>
        </p:sp>
        <p:sp>
          <p:nvSpPr>
            <p:cNvPr id="8209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659" y="203"/>
              <a:ext cx="2670" cy="44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dobe Garamond Pro Bold" panose="02020702060506020403" pitchFamily="18" charset="0"/>
                </a:rPr>
                <a:t>In Evangelism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09600" y="1295400"/>
            <a:ext cx="7924800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2 Timothy 2:15 </a:t>
            </a:r>
            <a:r>
              <a:rPr lang="en-US" alt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                                                      accurately </a:t>
            </a: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handling </a:t>
            </a:r>
            <a:r>
              <a:rPr lang="en-US" alt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the </a:t>
            </a: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word of truth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How diligent are we in preparing ourselves </a:t>
            </a:r>
            <a:r>
              <a:rPr lang="en-US" alt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                 to </a:t>
            </a: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give an answer?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Evangelism is not optional! </a:t>
            </a:r>
            <a:r>
              <a:rPr lang="en-US" alt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(</a:t>
            </a: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Matt. 10:32-33)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How do we wrong a neighbor?</a:t>
            </a:r>
          </a:p>
          <a:p>
            <a:pPr algn="ctr"/>
            <a:r>
              <a:rPr lang="en-US" altLang="en-US" sz="32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“Love does no wrong to a neighbor” </a:t>
            </a:r>
            <a:r>
              <a:rPr lang="en-US" alt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               (</a:t>
            </a:r>
            <a:r>
              <a:rPr lang="en-US" altLang="en-US" sz="32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Romans 13:10)</a:t>
            </a:r>
          </a:p>
          <a:p>
            <a:pPr algn="ctr">
              <a:spcBef>
                <a:spcPct val="50000"/>
              </a:spcBef>
            </a:pPr>
            <a:endParaRPr lang="en-US" altLang="en-US" sz="3200" dirty="0">
              <a:latin typeface="Adobe Garamond Pro Bold" panose="02020702060506020403" pitchFamily="18" charset="0"/>
            </a:endParaRPr>
          </a:p>
        </p:txBody>
      </p:sp>
      <p:grpSp>
        <p:nvGrpSpPr>
          <p:cNvPr id="9231" name="Group 15"/>
          <p:cNvGrpSpPr>
            <a:grpSpLocks/>
          </p:cNvGrpSpPr>
          <p:nvPr/>
        </p:nvGrpSpPr>
        <p:grpSpPr bwMode="auto">
          <a:xfrm>
            <a:off x="838200" y="322263"/>
            <a:ext cx="7621588" cy="704850"/>
            <a:chOff x="528" y="203"/>
            <a:chExt cx="4801" cy="444"/>
          </a:xfrm>
        </p:grpSpPr>
        <p:sp>
          <p:nvSpPr>
            <p:cNvPr id="9232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528" y="288"/>
              <a:ext cx="1956" cy="27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dobe Garamond Pro Bold" panose="02020702060506020403" pitchFamily="18" charset="0"/>
                </a:rPr>
                <a:t>Devoted To Others</a:t>
              </a:r>
            </a:p>
          </p:txBody>
        </p:sp>
        <p:sp>
          <p:nvSpPr>
            <p:cNvPr id="9233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659" y="203"/>
              <a:ext cx="2670" cy="44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dobe Garamond Pro Bold" panose="02020702060506020403" pitchFamily="18" charset="0"/>
                </a:rPr>
                <a:t>In Evangelism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358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Garamond</vt:lpstr>
      <vt:lpstr>Arial</vt:lpstr>
      <vt:lpstr>Arial Black</vt:lpstr>
      <vt:lpstr>Adobe Garamond Pro Bold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Church of Christ/New Caney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Willis</dc:creator>
  <cp:lastModifiedBy>Microsoft account</cp:lastModifiedBy>
  <cp:revision>9</cp:revision>
  <dcterms:created xsi:type="dcterms:W3CDTF">2007-05-01T16:18:04Z</dcterms:created>
  <dcterms:modified xsi:type="dcterms:W3CDTF">2025-01-18T23:26:59Z</dcterms:modified>
</cp:coreProperties>
</file>