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744"/>
    <a:srgbClr val="EBB55D"/>
    <a:srgbClr val="E29047"/>
    <a:srgbClr val="E1E77F"/>
    <a:srgbClr val="FFCC00"/>
    <a:srgbClr val="EA8E32"/>
    <a:srgbClr val="EB943D"/>
    <a:srgbClr val="E4A11C"/>
    <a:srgbClr val="DDAC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BDE198-AF4B-410F-BF1D-11FD0E1A16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0F7B0-D5FF-4C9F-A99F-59D173ABB91D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676B-798E-4BAD-B365-AFDBE7B012AD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FF950-FBF1-4722-9713-AE267D2114CA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1C975-CC76-4C07-848F-6F6E0D54E279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1ECCA-7A43-40BF-A939-028156105931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0E23C-AA04-4FC8-BD18-0BD126DA2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2D3CB-1848-4B00-8422-4E5CAC576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EE0F0-570C-40CE-A93A-3F8543409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89E70-6C3F-4B1C-BAB1-F349953D4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791AF-3E5D-431B-B06B-F5B8FF071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66F9-D270-4D77-94FF-98251E1FE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8BA-E728-49B7-A25E-A05463DDB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2EB3A-F5E1-4FEB-A179-6258B9BBA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60D6-2BEE-4F06-8F8E-FD08BDDDA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1498-F37D-476B-9717-AD80C8FBD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9C12B-70BA-42DA-9762-576B662EC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6E7612-05C1-4C15-BBE7-1A65ABAE1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93763" y="4427538"/>
            <a:ext cx="3779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6:1-7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76948" y="0"/>
            <a:ext cx="4167051" cy="6858000"/>
            <a:chOff x="4976948" y="0"/>
            <a:chExt cx="4167051" cy="6858000"/>
          </a:xfrm>
        </p:grpSpPr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3"/>
            <a:srcRect l="38703"/>
            <a:stretch>
              <a:fillRect/>
            </a:stretch>
          </p:blipFill>
          <p:spPr bwMode="auto">
            <a:xfrm>
              <a:off x="5068389" y="627018"/>
              <a:ext cx="3827418" cy="468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4976948" y="0"/>
              <a:ext cx="875211" cy="6858000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8595359" y="0"/>
              <a:ext cx="548640" cy="6858000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56B3D8-ABBB-43CB-E7D9-4C22A870B879}"/>
              </a:ext>
            </a:extLst>
          </p:cNvPr>
          <p:cNvGrpSpPr/>
          <p:nvPr/>
        </p:nvGrpSpPr>
        <p:grpSpPr>
          <a:xfrm>
            <a:off x="490633" y="921434"/>
            <a:ext cx="4689695" cy="3375431"/>
            <a:chOff x="490633" y="921434"/>
            <a:chExt cx="4689695" cy="33754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EC7642-9C95-DA5C-182A-CB27A4C54F42}"/>
                </a:ext>
              </a:extLst>
            </p:cNvPr>
            <p:cNvSpPr txBox="1"/>
            <p:nvPr/>
          </p:nvSpPr>
          <p:spPr>
            <a:xfrm>
              <a:off x="490633" y="3373535"/>
              <a:ext cx="4689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D287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Crucify?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48D28F-367F-9EAE-DB79-53EE9234DAB3}"/>
                </a:ext>
              </a:extLst>
            </p:cNvPr>
            <p:cNvSpPr txBox="1"/>
            <p:nvPr/>
          </p:nvSpPr>
          <p:spPr>
            <a:xfrm>
              <a:off x="490633" y="921434"/>
              <a:ext cx="4689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D287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Who Will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658E55-E0C8-4BC2-81B3-323D8DF7BEE4}"/>
                </a:ext>
              </a:extLst>
            </p:cNvPr>
            <p:cNvSpPr txBox="1"/>
            <p:nvPr/>
          </p:nvSpPr>
          <p:spPr>
            <a:xfrm>
              <a:off x="490633" y="1445930"/>
              <a:ext cx="468969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0" b="1" dirty="0">
                  <a:solidFill>
                    <a:srgbClr val="D2874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511" y="776288"/>
            <a:ext cx="25654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D28744"/>
                </a:solidFill>
                <a:latin typeface="Impact" pitchFamily="34" charset="0"/>
              </a:rPr>
              <a:t>We Must Crucify </a:t>
            </a:r>
            <a:r>
              <a:rPr lang="en-US" sz="3600" dirty="0">
                <a:solidFill>
                  <a:srgbClr val="D28744"/>
                </a:solidFill>
                <a:latin typeface="Impact" pitchFamily="34" charset="0"/>
              </a:rPr>
              <a:t>Ourselves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84738" y="774700"/>
            <a:ext cx="528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Galatians 5:24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“crucified the flesh”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Cor. 15:31 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“I die daily”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Rom. 6:6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“no longer slaves to sin”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Rom. 6:2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“died to sin still live in it”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4063" y="2903538"/>
            <a:ext cx="7793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Rom. 6:11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“consider yourselves dead to sin…”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rgbClr val="D28744"/>
                </a:solidFill>
                <a:latin typeface="Impact" pitchFamily="34" charset="0"/>
              </a:rPr>
              <a:t>Dead to sinful habits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(Col. 3:5; Col. 2:20)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Rom. 6:12-13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“not let sin reign”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Cor. 9:25-27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“make it my slave”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rgbClr val="D28744"/>
                </a:solidFill>
                <a:latin typeface="Impact" pitchFamily="34" charset="0"/>
              </a:rPr>
              <a:t>The reward makes the suffering of self-crucifixion worth it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(Rom. 8:17-18; 2 Tim. 2:11-12)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854926"/>
            <a:ext cx="2847700" cy="2990947"/>
            <a:chOff x="0" y="2103120"/>
            <a:chExt cx="2847700" cy="2990947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l="38703"/>
            <a:stretch>
              <a:fillRect/>
            </a:stretch>
          </p:blipFill>
          <p:spPr bwMode="auto">
            <a:xfrm>
              <a:off x="62489" y="2168286"/>
              <a:ext cx="2615603" cy="292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0" y="2103120"/>
              <a:ext cx="598107" cy="2913018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2472767" y="2116182"/>
              <a:ext cx="374933" cy="2913015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DC1467-F1FB-6E8D-75A3-96464F8E7A85}"/>
              </a:ext>
            </a:extLst>
          </p:cNvPr>
          <p:cNvGrpSpPr/>
          <p:nvPr/>
        </p:nvGrpSpPr>
        <p:grpSpPr>
          <a:xfrm>
            <a:off x="6296300" y="1200150"/>
            <a:ext cx="2847700" cy="2990947"/>
            <a:chOff x="0" y="2103120"/>
            <a:chExt cx="2847700" cy="2990947"/>
          </a:xfrm>
        </p:grpSpPr>
        <p:pic>
          <p:nvPicPr>
            <p:cNvPr id="3" name="Picture 16">
              <a:extLst>
                <a:ext uri="{FF2B5EF4-FFF2-40B4-BE49-F238E27FC236}">
                  <a16:creationId xmlns:a16="http://schemas.microsoft.com/office/drawing/2014/main" id="{D336C070-D557-F073-626D-8FAAEE5E4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8703"/>
            <a:stretch>
              <a:fillRect/>
            </a:stretch>
          </p:blipFill>
          <p:spPr bwMode="auto">
            <a:xfrm>
              <a:off x="62489" y="2168286"/>
              <a:ext cx="2615603" cy="292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14722B-68ED-2004-9994-F1ACEE13ED6C}"/>
                </a:ext>
              </a:extLst>
            </p:cNvPr>
            <p:cNvSpPr/>
            <p:nvPr/>
          </p:nvSpPr>
          <p:spPr>
            <a:xfrm>
              <a:off x="0" y="2103120"/>
              <a:ext cx="598107" cy="2913018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B591B9-14EF-E3A7-7731-71562862521A}"/>
                </a:ext>
              </a:extLst>
            </p:cNvPr>
            <p:cNvSpPr/>
            <p:nvPr/>
          </p:nvSpPr>
          <p:spPr>
            <a:xfrm rot="10800000">
              <a:off x="2472767" y="2116182"/>
              <a:ext cx="374933" cy="2913015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7225" y="558800"/>
            <a:ext cx="739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D28744"/>
                </a:solidFill>
                <a:latin typeface="Impact" pitchFamily="34" charset="0"/>
              </a:rPr>
              <a:t>We Can Abandon Jesus At The Cross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74688" y="1035050"/>
            <a:ext cx="41281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Galatians 2:20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Show His life by sharing His death (2 Cor. 4:10-11)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Show His death by imitating His life                      (1 John 2:6; Eph. 5:1-2)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8975" y="3810000"/>
            <a:ext cx="739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D28744"/>
                </a:solidFill>
                <a:latin typeface="Impact" pitchFamily="34" charset="0"/>
              </a:rPr>
              <a:t>We Put Jesus Back On The Cross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79269" y="4273550"/>
            <a:ext cx="76693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Hebrews 6:4-6 </a:t>
            </a: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“put Him to an open shame”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“We crucify to ourselves the Son of God”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9637" y="896109"/>
            <a:ext cx="4517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D28744"/>
                </a:solidFill>
                <a:latin typeface="Impact" pitchFamily="34" charset="0"/>
              </a:rPr>
              <a:t>Our Sin Already Put Jesus On The Cross Once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7390" y="2376942"/>
            <a:ext cx="3982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 Peter 2:24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Die to sin and live to righteousness – no third choice!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EDBA59-8828-D9A7-DEAA-1105854F6FAE}"/>
              </a:ext>
            </a:extLst>
          </p:cNvPr>
          <p:cNvGrpSpPr/>
          <p:nvPr/>
        </p:nvGrpSpPr>
        <p:grpSpPr>
          <a:xfrm>
            <a:off x="6296300" y="896109"/>
            <a:ext cx="2847700" cy="2990947"/>
            <a:chOff x="0" y="2103120"/>
            <a:chExt cx="2847700" cy="2990947"/>
          </a:xfrm>
        </p:grpSpPr>
        <p:pic>
          <p:nvPicPr>
            <p:cNvPr id="3" name="Picture 16">
              <a:extLst>
                <a:ext uri="{FF2B5EF4-FFF2-40B4-BE49-F238E27FC236}">
                  <a16:creationId xmlns:a16="http://schemas.microsoft.com/office/drawing/2014/main" id="{7092D961-0A10-0A0A-DEFF-AC7888A42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8703"/>
            <a:stretch>
              <a:fillRect/>
            </a:stretch>
          </p:blipFill>
          <p:spPr bwMode="auto">
            <a:xfrm>
              <a:off x="62489" y="2168286"/>
              <a:ext cx="2615603" cy="292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9C3F6E-C626-AB1C-0818-8E268646362C}"/>
                </a:ext>
              </a:extLst>
            </p:cNvPr>
            <p:cNvSpPr/>
            <p:nvPr/>
          </p:nvSpPr>
          <p:spPr>
            <a:xfrm>
              <a:off x="0" y="2103120"/>
              <a:ext cx="598107" cy="2913018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464F1C-D14C-24EB-0D94-A5A4FB670416}"/>
                </a:ext>
              </a:extLst>
            </p:cNvPr>
            <p:cNvSpPr/>
            <p:nvPr/>
          </p:nvSpPr>
          <p:spPr>
            <a:xfrm rot="10800000">
              <a:off x="2472767" y="2116182"/>
              <a:ext cx="374933" cy="2913015"/>
            </a:xfrm>
            <a:prstGeom prst="rect">
              <a:avLst/>
            </a:prstGeom>
            <a:gradFill flip="none" rotWithShape="1">
              <a:gsLst>
                <a:gs pos="41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360885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D28744"/>
                </a:solidFill>
                <a:latin typeface="Impact" pitchFamily="34" charset="0"/>
              </a:rPr>
              <a:t>Crucify Self  </a:t>
            </a:r>
            <a:r>
              <a:rPr lang="en-US" sz="4800" dirty="0">
                <a:solidFill>
                  <a:schemeClr val="bg1"/>
                </a:solidFill>
                <a:latin typeface="Impact" pitchFamily="34" charset="0"/>
              </a:rPr>
              <a:t>OR</a:t>
            </a:r>
            <a:r>
              <a:rPr lang="en-US" sz="3600" dirty="0">
                <a:solidFill>
                  <a:srgbClr val="EBB55D"/>
                </a:solidFill>
                <a:latin typeface="Impact" pitchFamily="34" charset="0"/>
              </a:rPr>
              <a:t>  </a:t>
            </a:r>
            <a:r>
              <a:rPr lang="en-US" sz="3600" dirty="0">
                <a:solidFill>
                  <a:srgbClr val="D28744"/>
                </a:solidFill>
                <a:latin typeface="Impact" pitchFamily="34" charset="0"/>
              </a:rPr>
              <a:t>Crucify Christ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191325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Romans 8:12-14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211</Words>
  <Application>Microsoft Office PowerPoint</Application>
  <PresentationFormat>On-screen Show (4:3)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Medium Cond</vt:lpstr>
      <vt:lpstr>Impact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14</cp:revision>
  <dcterms:created xsi:type="dcterms:W3CDTF">2006-08-30T00:22:08Z</dcterms:created>
  <dcterms:modified xsi:type="dcterms:W3CDTF">2024-12-09T21:50:39Z</dcterms:modified>
</cp:coreProperties>
</file>