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5681"/>
    <a:srgbClr val="336699"/>
    <a:srgbClr val="383B25"/>
    <a:srgbClr val="FFFF66"/>
    <a:srgbClr val="FFFF99"/>
    <a:srgbClr val="A3B3C9"/>
    <a:srgbClr val="9CADC4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A569-17F4-4604-B43E-3DF5604FB7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266B6-167A-4CA4-965E-33CC29DE63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228F-8C63-49E4-8BEA-E89954C34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78BE1-247B-485C-BF63-2C53AA9CC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C05D8-A0A8-4909-8CAB-AB8AD79992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9A0B0-6A23-431A-93A3-F0E587259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B9440-686F-40A4-9EF4-C6F677DB0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4C09F-E535-4E63-9A25-29F39E773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99C85-00CA-4424-A3EE-70E8B38544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01DB7-2C6C-46B2-B074-F27E76DEF0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1B85E-4178-413F-B2D2-2651E5359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74CF90-FAB8-42A2-9634-24FC6D10F6A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C213B1-CB0E-0602-14BF-77335202DC5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CB3EDF0-35A8-11A7-CE3B-CE3268A030EC}"/>
              </a:ext>
            </a:extLst>
          </p:cNvPr>
          <p:cNvSpPr/>
          <p:nvPr/>
        </p:nvSpPr>
        <p:spPr>
          <a:xfrm>
            <a:off x="228600" y="1295400"/>
            <a:ext cx="8686800" cy="3124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981200"/>
          </a:xfrm>
          <a:noFill/>
        </p:spPr>
        <p:txBody>
          <a:bodyPr/>
          <a:lstStyle/>
          <a:p>
            <a:br>
              <a:rPr lang="en-US" sz="6000" b="1" i="1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</a:br>
            <a:r>
              <a:rPr lang="en-US" sz="6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Christian Conduct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3 John 5-8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water with a light shining on it&#10;&#10;Description automatically generated">
            <a:extLst>
              <a:ext uri="{FF2B5EF4-FFF2-40B4-BE49-F238E27FC236}">
                <a16:creationId xmlns:a16="http://schemas.microsoft.com/office/drawing/2014/main" id="{4A10B9F3-1A42-1DFA-9BFB-2FCF39B30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629400" y="1752600"/>
            <a:ext cx="2133600" cy="4724400"/>
            <a:chOff x="6629400" y="1752600"/>
            <a:chExt cx="2133600" cy="4724400"/>
          </a:xfrm>
        </p:grpSpPr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6705600" y="1752600"/>
              <a:ext cx="1981200" cy="4724400"/>
            </a:xfrm>
            <a:prstGeom prst="rect">
              <a:avLst/>
            </a:prstGeom>
            <a:gradFill rotWithShape="1">
              <a:gsLst>
                <a:gs pos="0">
                  <a:srgbClr val="A3B3C9"/>
                </a:gs>
                <a:gs pos="50000">
                  <a:schemeClr val="bg1"/>
                </a:gs>
                <a:gs pos="100000">
                  <a:srgbClr val="A3B3C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6629400" y="1752600"/>
              <a:ext cx="2133600" cy="3231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 dirty="0">
                  <a:latin typeface="Garamond" pitchFamily="18" charset="0"/>
                </a:rPr>
                <a:t>“worthy manner”</a:t>
              </a:r>
            </a:p>
            <a:p>
              <a:pPr algn="ctr">
                <a:spcBef>
                  <a:spcPts val="600"/>
                </a:spcBef>
              </a:pPr>
              <a:r>
                <a:rPr lang="en-US" sz="2400" dirty="0">
                  <a:latin typeface="Garamond" pitchFamily="18" charset="0"/>
                </a:rPr>
                <a:t>Greek word is </a:t>
              </a:r>
              <a:r>
                <a:rPr lang="en-US" sz="2400" b="1" dirty="0">
                  <a:latin typeface="Garamond" pitchFamily="18" charset="0"/>
                </a:rPr>
                <a:t>AXIOS </a:t>
              </a:r>
              <a:r>
                <a:rPr lang="en-US" sz="2400" dirty="0">
                  <a:latin typeface="Garamond" pitchFamily="18" charset="0"/>
                </a:rPr>
                <a:t>Suitably, worthily,          in a manner worthy of (Thayer)</a:t>
              </a:r>
            </a:p>
          </p:txBody>
        </p:sp>
      </p:grp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9906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Christians Help Other Christians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3400" y="1600200"/>
            <a:ext cx="6172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3</a:t>
            </a:r>
            <a:r>
              <a:rPr lang="en-US" sz="3200" b="1" baseline="30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rd</a:t>
            </a: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 John 6 send them on their way in a “worthy manner”</a:t>
            </a:r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Romans 16:2 receive her in a “worthy manner”</a:t>
            </a:r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Evidence in Paul’s life                (Rom. 15:24; Titus 3:13; 1 Cor. 16:6)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John 13:20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water with a light shining on it&#10;&#10;Description automatically generated">
            <a:extLst>
              <a:ext uri="{FF2B5EF4-FFF2-40B4-BE49-F238E27FC236}">
                <a16:creationId xmlns:a16="http://schemas.microsoft.com/office/drawing/2014/main" id="{D7168A2F-F570-8C3E-FE44-C394C52301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629400" y="1752600"/>
            <a:ext cx="2133600" cy="4724400"/>
            <a:chOff x="6629400" y="1752600"/>
            <a:chExt cx="2133600" cy="4724400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05600" y="1752600"/>
              <a:ext cx="1981200" cy="4724400"/>
            </a:xfrm>
            <a:prstGeom prst="rect">
              <a:avLst/>
            </a:prstGeom>
            <a:gradFill rotWithShape="1">
              <a:gsLst>
                <a:gs pos="0">
                  <a:srgbClr val="A3B3C9"/>
                </a:gs>
                <a:gs pos="50000">
                  <a:schemeClr val="bg1"/>
                </a:gs>
                <a:gs pos="100000">
                  <a:srgbClr val="A3B3C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629400" y="1752600"/>
              <a:ext cx="2133600" cy="3462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 dirty="0">
                  <a:latin typeface="Garamond" pitchFamily="18" charset="0"/>
                </a:rPr>
                <a:t>“worthy manner”</a:t>
              </a:r>
            </a:p>
            <a:p>
              <a:pPr algn="ctr">
                <a:spcBef>
                  <a:spcPts val="600"/>
                </a:spcBef>
              </a:pPr>
              <a:r>
                <a:rPr lang="en-US" sz="2400" dirty="0">
                  <a:latin typeface="Garamond" pitchFamily="18" charset="0"/>
                </a:rPr>
                <a:t>Greek word is </a:t>
              </a:r>
              <a:r>
                <a:rPr lang="en-US" sz="2400" b="1" dirty="0">
                  <a:latin typeface="Garamond" pitchFamily="18" charset="0"/>
                </a:rPr>
                <a:t>AXIOS</a:t>
              </a:r>
            </a:p>
            <a:p>
              <a:pPr algn="ctr">
                <a:spcBef>
                  <a:spcPts val="600"/>
                </a:spcBef>
              </a:pPr>
              <a:endParaRPr lang="en-US" sz="2400" i="1" dirty="0">
                <a:latin typeface="Garamond" pitchFamily="18" charset="0"/>
              </a:endParaRPr>
            </a:p>
            <a:p>
              <a:pPr algn="ctr">
                <a:spcBef>
                  <a:spcPts val="600"/>
                </a:spcBef>
              </a:pPr>
              <a:r>
                <a:rPr lang="en-US" sz="2400" i="1" dirty="0">
                  <a:latin typeface="Garamond" pitchFamily="18" charset="0"/>
                </a:rPr>
                <a:t>“unworthy manner”</a:t>
              </a:r>
            </a:p>
            <a:p>
              <a:pPr algn="ctr">
                <a:spcBef>
                  <a:spcPts val="600"/>
                </a:spcBef>
              </a:pPr>
              <a:r>
                <a:rPr lang="en-US" sz="2400" dirty="0">
                  <a:latin typeface="Garamond" pitchFamily="18" charset="0"/>
                </a:rPr>
                <a:t>Greek word is </a:t>
              </a:r>
              <a:r>
                <a:rPr lang="en-US" sz="2400" b="1" dirty="0">
                  <a:latin typeface="Garamond" pitchFamily="18" charset="0"/>
                </a:rPr>
                <a:t>ANAXIOS</a:t>
              </a:r>
              <a:endParaRPr lang="en-US" sz="2400" dirty="0">
                <a:latin typeface="Garamond" pitchFamily="18" charset="0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57200" y="9906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Conduct While Partaking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33400" y="1600200"/>
            <a:ext cx="6172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1 Corinthians 11:27</a:t>
            </a:r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“unworthy manner”</a:t>
            </a:r>
            <a:endParaRPr 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This do in remembrance of Me (v.24-25)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We “must examine” ourselves (v.28)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Proper conduct is required by God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water with a light shining on it&#10;&#10;Description automatically generated">
            <a:extLst>
              <a:ext uri="{FF2B5EF4-FFF2-40B4-BE49-F238E27FC236}">
                <a16:creationId xmlns:a16="http://schemas.microsoft.com/office/drawing/2014/main" id="{6668E32B-5DC3-EEA4-02AC-2E2EB762E2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629400" y="2133600"/>
            <a:ext cx="2133600" cy="4343400"/>
            <a:chOff x="6629400" y="2133600"/>
            <a:chExt cx="2133600" cy="43434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05600" y="2133600"/>
              <a:ext cx="1981200" cy="4343400"/>
            </a:xfrm>
            <a:prstGeom prst="rect">
              <a:avLst/>
            </a:prstGeom>
            <a:gradFill rotWithShape="1">
              <a:gsLst>
                <a:gs pos="0">
                  <a:srgbClr val="A3B3C9"/>
                </a:gs>
                <a:gs pos="50000">
                  <a:schemeClr val="bg1"/>
                </a:gs>
                <a:gs pos="100000">
                  <a:srgbClr val="A3B3C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629400" y="2133600"/>
              <a:ext cx="2133600" cy="3231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 dirty="0">
                  <a:latin typeface="Garamond" pitchFamily="18" charset="0"/>
                </a:rPr>
                <a:t>“worthy manner”</a:t>
              </a:r>
            </a:p>
            <a:p>
              <a:pPr algn="ctr">
                <a:spcBef>
                  <a:spcPts val="600"/>
                </a:spcBef>
              </a:pPr>
              <a:r>
                <a:rPr lang="en-US" sz="2400" dirty="0">
                  <a:latin typeface="Garamond" pitchFamily="18" charset="0"/>
                </a:rPr>
                <a:t>Greek word is </a:t>
              </a:r>
              <a:r>
                <a:rPr lang="en-US" sz="2400" b="1" dirty="0">
                  <a:latin typeface="Garamond" pitchFamily="18" charset="0"/>
                </a:rPr>
                <a:t>AXIOS </a:t>
              </a:r>
              <a:r>
                <a:rPr lang="en-US" sz="2400" dirty="0">
                  <a:latin typeface="Garamond" pitchFamily="18" charset="0"/>
                </a:rPr>
                <a:t>Suitably, worthily,          in a manner worthy of (Thayer)</a:t>
              </a:r>
            </a:p>
          </p:txBody>
        </p:sp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7200" y="457200"/>
            <a:ext cx="8229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Conduct That                      </a:t>
            </a:r>
          </a:p>
          <a:p>
            <a:pPr algn="r">
              <a:spcBef>
                <a:spcPts val="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Demonstrates We Belong To God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33400" y="1981200"/>
            <a:ext cx="62484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Philippians 1:27 “manner worthy”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>
              <a:spcBef>
                <a:spcPts val="3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Ephesians 4:1 “walk in a manner worthy of the calling”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(1 Thess. 2:12)</a:t>
            </a:r>
          </a:p>
          <a:p>
            <a:pPr>
              <a:spcBef>
                <a:spcPts val="3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Colossians 1:10 “walk in a manner worthy of the Lord”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water with a light shining on it&#10;&#10;Description automatically generated">
            <a:extLst>
              <a:ext uri="{FF2B5EF4-FFF2-40B4-BE49-F238E27FC236}">
                <a16:creationId xmlns:a16="http://schemas.microsoft.com/office/drawing/2014/main" id="{D0350B25-CB66-4129-6B16-B65577245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7200" y="9906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</a:rPr>
              <a:t>Context of Colossians 1:10…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33400" y="1600200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“To please Him in all respects” (v.10)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“Bearing fruit in every good work” (v.10)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“Increasing in the knowledge of God” (v.10)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“Strengthened with all power, according to His glorious might” (v.11)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“Joyously giving thanks to the Father” (v.12)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water with a light shining on it&#10;&#10;Description automatically generated">
            <a:extLst>
              <a:ext uri="{FF2B5EF4-FFF2-40B4-BE49-F238E27FC236}">
                <a16:creationId xmlns:a16="http://schemas.microsoft.com/office/drawing/2014/main" id="{7FDEC1FE-144B-B06A-0603-C37F0BD54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152400"/>
            <a:ext cx="632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Conclusion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80772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Do others see our proper Christian Conduct?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Does God See                       Our Worthy Manner?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Garamond</vt:lpstr>
      <vt:lpstr>Default Design</vt:lpstr>
      <vt:lpstr>PowerPoint Presentation</vt:lpstr>
      <vt:lpstr> Christian Conduct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Devoted To  Drawing Near To God</dc:title>
  <dc:creator>charles</dc:creator>
  <cp:lastModifiedBy>Charles Willis</cp:lastModifiedBy>
  <cp:revision>18</cp:revision>
  <dcterms:created xsi:type="dcterms:W3CDTF">2007-09-19T14:55:39Z</dcterms:created>
  <dcterms:modified xsi:type="dcterms:W3CDTF">2024-11-18T16:15:37Z</dcterms:modified>
</cp:coreProperties>
</file>