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1" r:id="rId4"/>
    <p:sldId id="264" r:id="rId5"/>
    <p:sldId id="263" r:id="rId6"/>
    <p:sldId id="265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162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44B89-083A-4D4F-A270-E26329C87366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37A33-D3DB-46BE-A0CE-3FFE59022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549649"/>
      </p:ext>
    </p:extLst>
  </p:cSld>
  <p:clrMapOvr>
    <a:masterClrMapping/>
  </p:clrMapOvr>
  <p:transition spd="slow">
    <p:cover dir="l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44B89-083A-4D4F-A270-E26329C87366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37A33-D3DB-46BE-A0CE-3FFE59022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990956"/>
      </p:ext>
    </p:extLst>
  </p:cSld>
  <p:clrMapOvr>
    <a:masterClrMapping/>
  </p:clrMapOvr>
  <p:transition spd="slow">
    <p:cover dir="l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44B89-083A-4D4F-A270-E26329C87366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37A33-D3DB-46BE-A0CE-3FFE59022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179992"/>
      </p:ext>
    </p:extLst>
  </p:cSld>
  <p:clrMapOvr>
    <a:masterClrMapping/>
  </p:clrMapOvr>
  <p:transition spd="slow">
    <p:cover dir="l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44B89-083A-4D4F-A270-E26329C87366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37A33-D3DB-46BE-A0CE-3FFE59022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684388"/>
      </p:ext>
    </p:extLst>
  </p:cSld>
  <p:clrMapOvr>
    <a:masterClrMapping/>
  </p:clrMapOvr>
  <p:transition spd="slow">
    <p:cover dir="l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44B89-083A-4D4F-A270-E26329C87366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37A33-D3DB-46BE-A0CE-3FFE59022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82046"/>
      </p:ext>
    </p:extLst>
  </p:cSld>
  <p:clrMapOvr>
    <a:masterClrMapping/>
  </p:clrMapOvr>
  <p:transition spd="slow">
    <p:cover dir="l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44B89-083A-4D4F-A270-E26329C87366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37A33-D3DB-46BE-A0CE-3FFE59022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290215"/>
      </p:ext>
    </p:extLst>
  </p:cSld>
  <p:clrMapOvr>
    <a:masterClrMapping/>
  </p:clrMapOvr>
  <p:transition spd="slow">
    <p:cover dir="l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44B89-083A-4D4F-A270-E26329C87366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37A33-D3DB-46BE-A0CE-3FFE59022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528363"/>
      </p:ext>
    </p:extLst>
  </p:cSld>
  <p:clrMapOvr>
    <a:masterClrMapping/>
  </p:clrMapOvr>
  <p:transition spd="slow">
    <p:cover dir="l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44B89-083A-4D4F-A270-E26329C87366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37A33-D3DB-46BE-A0CE-3FFE59022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360835"/>
      </p:ext>
    </p:extLst>
  </p:cSld>
  <p:clrMapOvr>
    <a:masterClrMapping/>
  </p:clrMapOvr>
  <p:transition spd="slow">
    <p:cover dir="l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44B89-083A-4D4F-A270-E26329C87366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37A33-D3DB-46BE-A0CE-3FFE59022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499021"/>
      </p:ext>
    </p:extLst>
  </p:cSld>
  <p:clrMapOvr>
    <a:masterClrMapping/>
  </p:clrMapOvr>
  <p:transition spd="slow">
    <p:cover dir="l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44B89-083A-4D4F-A270-E26329C87366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37A33-D3DB-46BE-A0CE-3FFE59022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155187"/>
      </p:ext>
    </p:extLst>
  </p:cSld>
  <p:clrMapOvr>
    <a:masterClrMapping/>
  </p:clrMapOvr>
  <p:transition spd="slow">
    <p:cover dir="l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44B89-083A-4D4F-A270-E26329C87366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37A33-D3DB-46BE-A0CE-3FFE59022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971119"/>
      </p:ext>
    </p:extLst>
  </p:cSld>
  <p:clrMapOvr>
    <a:masterClrMapping/>
  </p:clrMapOvr>
  <p:transition spd="slow">
    <p:cover dir="l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D44B89-083A-4D4F-A270-E26329C87366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37A33-D3DB-46BE-A0CE-3FFE59022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929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cover dir="l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696609"/>
      </p:ext>
    </p:extLst>
  </p:cSld>
  <p:clrMapOvr>
    <a:masterClrMapping/>
  </p:clrMapOvr>
  <p:transition spd="slow">
    <p:cover dir="l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s://montereybayholistic.files.wordpress.com/2014/11/worried-ma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280660" y="937260"/>
            <a:ext cx="386334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n w="19050">
                  <a:solidFill>
                    <a:schemeClr val="tx1"/>
                  </a:solidFill>
                </a:ln>
                <a:solidFill>
                  <a:srgbClr val="5CC0FE"/>
                </a:solidFill>
              </a:rPr>
              <a:t>The Importance Of Hope</a:t>
            </a:r>
          </a:p>
          <a:p>
            <a:r>
              <a:rPr lang="en-US" sz="4400" b="1" dirty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Mark 5:25-34</a:t>
            </a:r>
          </a:p>
        </p:txBody>
      </p:sp>
    </p:spTree>
    <p:extLst>
      <p:ext uri="{BB962C8B-B14F-4D97-AF65-F5344CB8AC3E}">
        <p14:creationId xmlns:p14="http://schemas.microsoft.com/office/powerpoint/2010/main" val="3909691920"/>
      </p:ext>
    </p:extLst>
  </p:cSld>
  <p:clrMapOvr>
    <a:masterClrMapping/>
  </p:clrMapOvr>
  <p:transition spd="slow">
    <p:cover dir="l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435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http://www.thackraywilliams.com/images/uploads/olderman_pens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3246120"/>
            <a:ext cx="3411855" cy="2274570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470416"/>
            <a:ext cx="341185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n w="12700">
                  <a:solidFill>
                    <a:schemeClr val="tx1"/>
                  </a:solidFill>
                </a:ln>
                <a:solidFill>
                  <a:srgbClr val="5CC0FE"/>
                </a:solidFill>
              </a:rPr>
              <a:t>Gives Us Strength To Carry 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5526405"/>
            <a:ext cx="3411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n w="12700">
                  <a:solidFill>
                    <a:schemeClr val="tx1"/>
                  </a:solidFill>
                </a:ln>
                <a:solidFill>
                  <a:srgbClr val="5CC0FE"/>
                </a:solidFill>
              </a:rPr>
              <a:t>The Importance Of Hope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99497" y="555218"/>
            <a:ext cx="535686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Peter’s Faith </a:t>
            </a:r>
          </a:p>
          <a:p>
            <a:r>
              <a:rPr lang="en-US" sz="3200" b="1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(Matt. 16:16; 26:30-35; John 21:3; 1 Peter 1:3-5)</a:t>
            </a:r>
          </a:p>
          <a:p>
            <a:endParaRPr lang="en-US" sz="3200" b="1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  <a:p>
            <a:r>
              <a:rPr lang="en-US" sz="3200" b="1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 Peter 1:3</a:t>
            </a:r>
          </a:p>
          <a:p>
            <a:endParaRPr lang="en-US" sz="3200" b="1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  <a:p>
            <a:r>
              <a:rPr lang="en-US" sz="3200" b="1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Rejoice in hope (Rom. 12:12)</a:t>
            </a:r>
          </a:p>
        </p:txBody>
      </p:sp>
    </p:spTree>
    <p:extLst>
      <p:ext uri="{BB962C8B-B14F-4D97-AF65-F5344CB8AC3E}">
        <p14:creationId xmlns:p14="http://schemas.microsoft.com/office/powerpoint/2010/main" val="918327844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435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470416"/>
            <a:ext cx="341185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n w="12700">
                  <a:solidFill>
                    <a:schemeClr val="tx1"/>
                  </a:solidFill>
                </a:ln>
                <a:solidFill>
                  <a:srgbClr val="5CC0FE"/>
                </a:solidFill>
              </a:rPr>
              <a:t>An Explained Process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5526405"/>
            <a:ext cx="3411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n w="12700">
                  <a:solidFill>
                    <a:schemeClr val="tx1"/>
                  </a:solidFill>
                </a:ln>
                <a:solidFill>
                  <a:srgbClr val="5CC0FE"/>
                </a:solidFill>
              </a:rPr>
              <a:t>The Importance Of Hope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31821" y="613143"/>
            <a:ext cx="601217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Romans 5:3-5</a:t>
            </a:r>
          </a:p>
          <a:p>
            <a:r>
              <a:rPr lang="en-US" sz="3200" b="1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	</a:t>
            </a:r>
            <a:r>
              <a:rPr lang="en-US" sz="3200" b="1" i="1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Tribulations, perseverance</a:t>
            </a:r>
          </a:p>
          <a:p>
            <a:r>
              <a:rPr lang="en-US" sz="3200" b="1" i="1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	Perseverance, proven character</a:t>
            </a:r>
          </a:p>
          <a:p>
            <a:r>
              <a:rPr lang="en-US" sz="3200" b="1" i="1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	Proven character, hope</a:t>
            </a:r>
          </a:p>
          <a:p>
            <a:r>
              <a:rPr lang="en-US" sz="3200" b="1" i="1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	Hope does not disappoint</a:t>
            </a:r>
          </a:p>
          <a:p>
            <a:endParaRPr lang="en-US" sz="3200" b="1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  <a:p>
            <a:r>
              <a:rPr lang="en-US" sz="3200" b="1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Hebrews 10:23</a:t>
            </a:r>
          </a:p>
        </p:txBody>
      </p:sp>
      <p:pic>
        <p:nvPicPr>
          <p:cNvPr id="7" name="Picture 2" descr="http://4f20lz3r4bii3yfqutfxz0o17ou.wpengine.netdna-cdn.com/wp-content/uploads/2013/11/doctor-worried-elderly-patient-595x24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12" r="17448"/>
          <a:stretch/>
        </p:blipFill>
        <p:spPr bwMode="auto">
          <a:xfrm flipH="1">
            <a:off x="585787" y="3249156"/>
            <a:ext cx="2240280" cy="2268177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7438385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435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470416"/>
            <a:ext cx="34118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n w="12700">
                  <a:solidFill>
                    <a:schemeClr val="tx1"/>
                  </a:solidFill>
                </a:ln>
                <a:solidFill>
                  <a:srgbClr val="5CC0FE"/>
                </a:solidFill>
              </a:rPr>
              <a:t>We Can      Fall Short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5526405"/>
            <a:ext cx="3411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n w="12700">
                  <a:solidFill>
                    <a:schemeClr val="tx1"/>
                  </a:solidFill>
                </a:ln>
                <a:solidFill>
                  <a:srgbClr val="5CC0FE"/>
                </a:solidFill>
              </a:rPr>
              <a:t>The Importance Of Hope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91878" y="555218"/>
            <a:ext cx="555212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Ephesians 2:12</a:t>
            </a:r>
          </a:p>
          <a:p>
            <a:endParaRPr lang="en-US" sz="3200" b="1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  <a:p>
            <a:r>
              <a:rPr lang="en-US" sz="3200" b="1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To  “hold fast” we must:</a:t>
            </a:r>
          </a:p>
          <a:p>
            <a:r>
              <a:rPr lang="en-US" sz="3200" b="1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	</a:t>
            </a:r>
            <a:r>
              <a:rPr lang="en-US" sz="3200" b="1" i="1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Make a commitment </a:t>
            </a:r>
          </a:p>
          <a:p>
            <a:r>
              <a:rPr lang="en-US" sz="3200" b="1" i="1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		and keep it</a:t>
            </a:r>
          </a:p>
          <a:p>
            <a:r>
              <a:rPr lang="en-US" sz="3200" b="1" i="1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	Make constant progress</a:t>
            </a:r>
          </a:p>
          <a:p>
            <a:endParaRPr lang="en-US" sz="3200" b="1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8" name="Picture 4" descr="https://montereybayholistic.files.wordpress.com/2014/11/worried-ma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/>
          <a:stretch/>
        </p:blipFill>
        <p:spPr bwMode="auto">
          <a:xfrm>
            <a:off x="180022" y="3249156"/>
            <a:ext cx="3051810" cy="2288858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4845630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435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470416"/>
            <a:ext cx="38034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n w="12700">
                  <a:solidFill>
                    <a:schemeClr val="tx1"/>
                  </a:solidFill>
                </a:ln>
                <a:solidFill>
                  <a:srgbClr val="5CC0FE"/>
                </a:solidFill>
              </a:rPr>
              <a:t>Hebrews 6:18-20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5526405"/>
            <a:ext cx="38034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n w="12700">
                  <a:solidFill>
                    <a:schemeClr val="tx1"/>
                  </a:solidFill>
                </a:ln>
                <a:solidFill>
                  <a:srgbClr val="5CC0FE"/>
                </a:solidFill>
              </a:rPr>
              <a:t>The Importance Of Hope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34789" y="555218"/>
            <a:ext cx="492156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Take hold of the hope</a:t>
            </a:r>
          </a:p>
          <a:p>
            <a:endParaRPr lang="en-US" sz="3200" b="1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  <a:p>
            <a:r>
              <a:rPr lang="en-US" sz="3200" b="1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The anchor for the soul</a:t>
            </a:r>
          </a:p>
          <a:p>
            <a:r>
              <a:rPr lang="en-US" sz="3200" b="1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	Sure</a:t>
            </a:r>
          </a:p>
          <a:p>
            <a:r>
              <a:rPr lang="en-US" sz="3200" b="1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	Steadfast</a:t>
            </a:r>
          </a:p>
          <a:p>
            <a:r>
              <a:rPr lang="en-US" sz="3200" b="1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	Enters within the veil</a:t>
            </a:r>
          </a:p>
        </p:txBody>
      </p:sp>
      <p:pic>
        <p:nvPicPr>
          <p:cNvPr id="7" name="Picture 2" descr="http://www.stjh.org.uk/sites/default/files/slideshow-media/older%20m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3" y="3249156"/>
            <a:ext cx="3792926" cy="2297430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6689333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9C23199-B396-598C-4DD8-C518AA0C0CE6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435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http://www.stjh.org.uk/sites/default/files/slideshow-media/older%20ma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6" r="12180"/>
          <a:stretch/>
        </p:blipFill>
        <p:spPr bwMode="auto">
          <a:xfrm>
            <a:off x="3656996" y="1373735"/>
            <a:ext cx="5487004" cy="4110527"/>
          </a:xfrm>
          <a:prstGeom prst="rect">
            <a:avLst/>
          </a:prstGeom>
          <a:noFill/>
          <a:ln w="2857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612844"/>
            <a:ext cx="380343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n w="12700">
                  <a:solidFill>
                    <a:schemeClr val="tx1"/>
                  </a:solidFill>
                </a:ln>
                <a:solidFill>
                  <a:srgbClr val="5CC0FE"/>
                </a:solidFill>
              </a:rPr>
              <a:t>Hope is Essential</a:t>
            </a:r>
          </a:p>
          <a:p>
            <a:pPr algn="ctr"/>
            <a:endParaRPr lang="en-US" sz="6000" b="1" dirty="0">
              <a:ln w="12700">
                <a:solidFill>
                  <a:schemeClr val="tx1"/>
                </a:solidFill>
              </a:ln>
              <a:solidFill>
                <a:srgbClr val="5CC0FE"/>
              </a:solidFill>
            </a:endParaRPr>
          </a:p>
          <a:p>
            <a:pPr algn="ctr"/>
            <a:r>
              <a:rPr lang="en-US" sz="6000" b="1" dirty="0">
                <a:ln w="12700">
                  <a:solidFill>
                    <a:schemeClr val="tx1"/>
                  </a:solidFill>
                </a:ln>
                <a:solidFill>
                  <a:srgbClr val="5CC0FE"/>
                </a:solidFill>
              </a:rPr>
              <a:t>Do You         Have Hope?</a:t>
            </a:r>
          </a:p>
        </p:txBody>
      </p:sp>
    </p:spTree>
    <p:extLst>
      <p:ext uri="{BB962C8B-B14F-4D97-AF65-F5344CB8AC3E}">
        <p14:creationId xmlns:p14="http://schemas.microsoft.com/office/powerpoint/2010/main" val="4121694022"/>
      </p:ext>
    </p:extLst>
  </p:cSld>
  <p:clrMapOvr>
    <a:masterClrMapping/>
  </p:clrMapOvr>
  <p:transition spd="slow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92</TotalTime>
  <Words>137</Words>
  <Application>Microsoft Office PowerPoint</Application>
  <PresentationFormat>On-screen Show (4:3)</PresentationFormat>
  <Paragraphs>38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Charles Willis</dc:creator>
  <cp:lastModifiedBy>Charles Willis</cp:lastModifiedBy>
  <cp:revision>2</cp:revision>
  <dcterms:created xsi:type="dcterms:W3CDTF">2016-06-06T21:20:18Z</dcterms:created>
  <dcterms:modified xsi:type="dcterms:W3CDTF">2024-10-14T15:22:55Z</dcterms:modified>
</cp:coreProperties>
</file>