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63" r:id="rId2"/>
    <p:sldId id="256" r:id="rId3"/>
    <p:sldId id="257" r:id="rId4"/>
    <p:sldId id="264" r:id="rId5"/>
    <p:sldId id="265" r:id="rId6"/>
    <p:sldId id="266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92CB"/>
    <a:srgbClr val="81AECD"/>
    <a:srgbClr val="60AEEE"/>
    <a:srgbClr val="146EB8"/>
    <a:srgbClr val="0099CC"/>
    <a:srgbClr val="3399FF"/>
    <a:srgbClr val="2F5E8D"/>
    <a:srgbClr val="66CCFF"/>
    <a:srgbClr val="FFCC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F57668-1A38-4318-9A2B-BB023FEC906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6400800" cy="2819400"/>
          </a:xfrm>
        </p:spPr>
        <p:txBody>
          <a:bodyPr/>
          <a:lstStyle>
            <a:lvl1pPr algn="l">
              <a:defRPr sz="5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7338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3600" b="1" i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D28DC3D-7283-489D-B1FB-0A5DE30F9CD0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4E2E8C8-A48A-43B5-8A56-030F3822DF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2F178B-63F1-464A-8D31-EB1BCED59064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36808-2C21-4BD9-B0DC-7C25E2D6B6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73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E2E7BE-7A4F-40E6-905C-D9E790ED3AF6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FA8F1-2C62-40C0-A98A-45A280A9E8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9F0D30-D181-45B6-94EC-2EC9FB565A55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3D5BB-2C9A-4E1A-A8C9-68CFC49318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31D05D-C86A-4623-B50F-1985E499CBA6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D205E-AAAC-46E9-9246-AC4D3BC37C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E9CC92-018F-4912-A864-B5F6210A0972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D06CB-2DB5-4C4B-B989-86DDC9E57F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8AD64D-84DB-4745-8903-DA9B8F716E9C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BD48B-4C4B-4DD9-BF84-AFDDA36869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A5BFF6-E34D-4CF4-8A51-780F6AFFF06A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5004B-07C3-4B8E-8403-8B66A539B9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0829C8-5E84-4130-8761-646CE762129B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92AFC-0C0B-4DEC-A519-1F072F2119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CFA34D-9CD9-4D66-A70E-20DA267ECE25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DB18C-10F4-4214-BD36-19D1D5EDF8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B81836-2BB5-4315-B812-2947532969B9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60081-DFB7-4DA6-9D0F-0ACF0DB684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F053E618-23EC-4857-92C9-B425CEDA5DA7}" type="datetime1">
              <a:rPr lang="en-US"/>
              <a:pPr/>
              <a:t>9/30/2024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00200" y="655320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E4664156-7840-4469-B2AD-FFDD2BC6521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F0D30-D181-45B6-94EC-2EC9FB565A55}" type="datetime1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D5BB-2C9A-4E1A-A8C9-68CFC493186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152400" y="0"/>
            <a:ext cx="9448800" cy="6858000"/>
            <a:chOff x="-152400" y="0"/>
            <a:chExt cx="94488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1066800"/>
              <a:ext cx="9144000" cy="4724400"/>
            </a:xfrm>
            <a:prstGeom prst="rect">
              <a:avLst/>
            </a:prstGeom>
            <a:solidFill>
              <a:srgbClr val="3D92C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52400" y="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flipV="1">
              <a:off x="-152400" y="579120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0" y="10668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57912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981200"/>
            <a:ext cx="9144000" cy="1447800"/>
          </a:xfrm>
        </p:spPr>
        <p:txBody>
          <a:bodyPr/>
          <a:lstStyle/>
          <a:p>
            <a:pPr algn="ctr"/>
            <a:r>
              <a:rPr lang="en-US" sz="8000" b="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Battle of Ebenezer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3276600"/>
            <a:ext cx="9144000" cy="914400"/>
          </a:xfrm>
        </p:spPr>
        <p:txBody>
          <a:bodyPr/>
          <a:lstStyle/>
          <a:p>
            <a:pPr algn="ctr"/>
            <a:r>
              <a:rPr lang="en-US" b="0" i="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1 Samuel 6:21 – 7:14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2400" y="0"/>
            <a:ext cx="9448800" cy="6858000"/>
            <a:chOff x="-152400" y="0"/>
            <a:chExt cx="94488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1066800"/>
              <a:ext cx="9144000" cy="4724400"/>
            </a:xfrm>
            <a:prstGeom prst="rect">
              <a:avLst/>
            </a:prstGeom>
            <a:solidFill>
              <a:srgbClr val="3D92C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52400" y="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 flipV="1">
              <a:off x="-152400" y="579120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10668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57912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There must be an inner conversion.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686800" cy="5029200"/>
          </a:xfrm>
        </p:spPr>
        <p:txBody>
          <a:bodyPr/>
          <a:lstStyle/>
          <a:p>
            <a:pPr>
              <a:buNone/>
            </a:pPr>
            <a:r>
              <a:rPr lang="en-US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en-US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Return to the Lord (1 Sam. 7:3)</a:t>
            </a:r>
          </a:p>
          <a:p>
            <a:pPr>
              <a:buNone/>
            </a:pPr>
            <a:r>
              <a:rPr lang="en-US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With all your heart (1 Sam. 7:3)</a:t>
            </a:r>
          </a:p>
          <a:p>
            <a:pPr lvl="1"/>
            <a:r>
              <a:rPr lang="en-US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Single-minded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(Matt. 5:8; Prov. 4:23;                Mk 7:21-23; 1 John 2:15; Matt. 6:24)</a:t>
            </a:r>
          </a:p>
          <a:p>
            <a:pPr lvl="1"/>
            <a:r>
              <a:rPr lang="en-US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Single-purpose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(Matt. 6:33; Deut. 4:29;          Rev. 3:14-15)</a:t>
            </a:r>
          </a:p>
          <a:p>
            <a:pPr lvl="1"/>
            <a:r>
              <a:rPr lang="en-US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Our devotion is with whole heart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(Mk 12:30; Matt. 10:37; Acts 8:37; Acts 11:23)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F0D30-D181-45B6-94EC-2EC9FB565A55}" type="datetime1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D5BB-2C9A-4E1A-A8C9-68CFC4931867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-152400" y="0"/>
            <a:ext cx="9448800" cy="6858000"/>
            <a:chOff x="-152400" y="0"/>
            <a:chExt cx="94488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1066800"/>
              <a:ext cx="9144000" cy="4724400"/>
            </a:xfrm>
            <a:prstGeom prst="rect">
              <a:avLst/>
            </a:prstGeom>
            <a:solidFill>
              <a:srgbClr val="3D92C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152400" y="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-152400" y="579120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10668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57912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There must be changed behavior.</a:t>
            </a: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228600" y="1219200"/>
            <a:ext cx="8915400" cy="5029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  <a:ea typeface="+mn-ea"/>
                <a:cs typeface="+mn-cs"/>
              </a:rPr>
              <a:t>Idols must be discarded (1 Sam. 7:3)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  <a:ea typeface="+mn-ea"/>
                <a:cs typeface="+mn-cs"/>
              </a:rPr>
              <a:t>Serve God  alone (1 Sam. 7:3)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Some still serve idols (1 Cor. 10:14; 1 John 5:21; Eph. 5:5; Col. 3:5; Phil, 3:19)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  <a:ea typeface="+mn-ea"/>
                <a:cs typeface="+mn-cs"/>
              </a:rPr>
              <a:t>Things must be different (Matt. 3:8; Acts</a:t>
            </a:r>
            <a:r>
              <a:rPr kumimoji="0" lang="en-US" sz="3200" b="1" i="0" u="none" strike="noStrike" kern="0" cap="none" spc="0" normalizeH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  <a:ea typeface="+mn-ea"/>
                <a:cs typeface="+mn-cs"/>
              </a:rPr>
              <a:t> 26:20)</a:t>
            </a:r>
            <a:endParaRPr kumimoji="0" lang="en-US" sz="3200" b="1" i="0" u="none" strike="noStrike" kern="0" cap="none" spc="0" normalizeH="0" baseline="0" noProof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</a:rPr>
              <a:t>Examples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</a:rPr>
              <a:t>(Acts 19:18-19; Phil.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</a:rPr>
              <a:t> 3:7-8)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2800" b="1" kern="0" baseline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Put aside </a:t>
            </a:r>
            <a:r>
              <a:rPr lang="en-US" sz="2800" b="1" kern="0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(James 1:21; Col.</a:t>
            </a:r>
            <a:r>
              <a:rPr 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3:8; 1 Pet. 2:1)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29C8-5E84-4130-8761-646CE762129B}" type="datetime1">
              <a:rPr lang="en-US" smtClean="0"/>
              <a:pPr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2AFC-0C0B-4DEC-A519-1F072F21192E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152400" y="0"/>
            <a:ext cx="9448800" cy="6858000"/>
            <a:chOff x="-152400" y="0"/>
            <a:chExt cx="94488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1066800"/>
              <a:ext cx="9144000" cy="4724400"/>
            </a:xfrm>
            <a:prstGeom prst="rect">
              <a:avLst/>
            </a:prstGeom>
            <a:solidFill>
              <a:srgbClr val="3D92C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52400" y="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flipV="1">
              <a:off x="-152400" y="579120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0" y="10668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57912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There must be confession of sin.</a:t>
            </a: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457200" y="1295400"/>
            <a:ext cx="8686800" cy="4953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  <a:ea typeface="+mn-ea"/>
                <a:cs typeface="+mn-cs"/>
              </a:rPr>
              <a:t>1 Samuel 7:6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</a:rPr>
              <a:t>No rationalization of sin.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2800" b="1" kern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No casting of blame for sin.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</a:rPr>
              <a:t>No excuses offered for sin.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kern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Pouring out of water (1 Sam. 7:6)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kern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Without confession there is no forgiveness   (1 John 1:9; James 5:16)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29C8-5E84-4130-8761-646CE762129B}" type="datetime1">
              <a:rPr lang="en-US" smtClean="0"/>
              <a:pPr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2AFC-0C0B-4DEC-A519-1F072F21192E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152400" y="0"/>
            <a:ext cx="9448800" cy="6858000"/>
            <a:chOff x="-152400" y="0"/>
            <a:chExt cx="94488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1066800"/>
              <a:ext cx="9144000" cy="4724400"/>
            </a:xfrm>
            <a:prstGeom prst="rect">
              <a:avLst/>
            </a:prstGeom>
            <a:solidFill>
              <a:srgbClr val="3D92C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52400" y="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flipV="1">
              <a:off x="-152400" y="579120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0" y="10668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57912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Repentance Requires</a:t>
            </a:r>
            <a:r>
              <a:rPr kumimoji="0" lang="en-US" sz="4400" b="1" i="0" u="none" strike="noStrike" kern="0" cap="none" spc="0" normalizeH="0" noProof="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 Service</a:t>
            </a:r>
            <a:r>
              <a:rPr kumimoji="0" lang="en-US" sz="4400" b="1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457200" y="1600200"/>
            <a:ext cx="8686800" cy="4648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  <a:ea typeface="+mn-ea"/>
                <a:cs typeface="+mn-cs"/>
              </a:rPr>
              <a:t>They struck the Philistines (1 Sam. 7:6)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</a:rPr>
              <a:t>Trust in God’s forgiveness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</a:rPr>
              <a:t>(1 John 1:9)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</a:rPr>
              <a:t> Move forward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itchFamily="18" charset="0"/>
              </a:rPr>
              <a:t>(Phil. 3:13-14; 2 Cor. 5:17; Heb. 12:1; Col. 3:9, 15)</a:t>
            </a:r>
          </a:p>
          <a:p>
            <a:pPr marL="285750" indent="-285750">
              <a:spcBef>
                <a:spcPct val="20000"/>
              </a:spcBef>
            </a:pPr>
            <a:r>
              <a:rPr lang="en-US" sz="3200" b="1" kern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Obey God in all things (Rom. 6:4, 10, 18;        Heb. 6:1)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2400" y="0"/>
            <a:ext cx="9448800" cy="6858000"/>
            <a:chOff x="-152400" y="0"/>
            <a:chExt cx="94488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1066800"/>
              <a:ext cx="9144000" cy="4724400"/>
            </a:xfrm>
            <a:prstGeom prst="rect">
              <a:avLst/>
            </a:prstGeom>
            <a:solidFill>
              <a:srgbClr val="3D92C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52400" y="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 flipV="1">
              <a:off x="-152400" y="5791200"/>
              <a:ext cx="9448800" cy="1066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10668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5791200"/>
              <a:ext cx="91440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Conclusion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114300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Ebenezer: </a:t>
            </a:r>
            <a:r>
              <a:rPr lang="en-U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a testimony of God’s saving and delivering Israel when they humbled themselves.</a:t>
            </a:r>
          </a:p>
          <a:p>
            <a:pPr marL="342900" indent="-342900" algn="ctr">
              <a:spcBef>
                <a:spcPct val="20000"/>
              </a:spcBef>
            </a:pPr>
            <a:endParaRPr lang="en-US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4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Repentance is never easy.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Convert with our whole heart.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Change our behaviors.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Confess our sin.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Serve God.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leBlueDraped">
  <a:themeElements>
    <a:clrScheme name="PaleBlueDrap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leBlueDrape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leBlueDrap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leBlueDrap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leBlueDrap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leBlueDrap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leBlueDrap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leBlueDrap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leBlueDrap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leBlueDrap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leBlueDrap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leBlueDrap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leBlueDrap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leBlueDrap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PaleBlueDraped</Template>
  <TotalTime>345</TotalTime>
  <Words>374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Impact</vt:lpstr>
      <vt:lpstr>Palatino Linotype</vt:lpstr>
      <vt:lpstr>PaleBlueDraped</vt:lpstr>
      <vt:lpstr>PowerPoint Presentation</vt:lpstr>
      <vt:lpstr>Battle of Ebenezer</vt:lpstr>
      <vt:lpstr>There must be an inner conversion.</vt:lpstr>
      <vt:lpstr>PowerPoint Presentation</vt:lpstr>
      <vt:lpstr>PowerPoint Presentation</vt:lpstr>
      <vt:lpstr>PowerPoint Presentation</vt:lpstr>
      <vt:lpstr>PowerPoint Presentation</vt:lpstr>
    </vt:vector>
  </TitlesOfParts>
  <Company>Church of Christ/New Caney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Willis</dc:creator>
  <cp:lastModifiedBy>Charles Willis</cp:lastModifiedBy>
  <cp:revision>14</cp:revision>
  <dcterms:created xsi:type="dcterms:W3CDTF">2005-11-10T15:10:42Z</dcterms:created>
  <dcterms:modified xsi:type="dcterms:W3CDTF">2024-09-30T14:49:02Z</dcterms:modified>
</cp:coreProperties>
</file>