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6" d="100"/>
          <a:sy n="106" d="100"/>
        </p:scale>
        <p:origin x="180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B0B090-F70B-43A6-A63D-902B0FC6B20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27974031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B0B090-F70B-43A6-A63D-902B0FC6B20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398258699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B0B090-F70B-43A6-A63D-902B0FC6B20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11008036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B0B090-F70B-43A6-A63D-902B0FC6B20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13734337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B0B090-F70B-43A6-A63D-902B0FC6B200}" type="datetimeFigureOut">
              <a:rPr lang="en-US" smtClean="0"/>
              <a:t>7/22/2024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29039223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B0B090-F70B-43A6-A63D-902B0FC6B200}" type="datetimeFigureOut">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27663514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B0B090-F70B-43A6-A63D-902B0FC6B200}" type="datetimeFigureOut">
              <a:rPr lang="en-US" smtClean="0"/>
              <a:t>7/22/2024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15749372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B0B090-F70B-43A6-A63D-902B0FC6B200}" type="datetimeFigureOut">
              <a:rPr lang="en-US" smtClean="0"/>
              <a:t>7/22/2024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4389293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0B090-F70B-43A6-A63D-902B0FC6B200}" type="datetimeFigureOut">
              <a:rPr lang="en-US" smtClean="0"/>
              <a:t>7/22/2024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16316295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B0B090-F70B-43A6-A63D-902B0FC6B200}" type="datetimeFigureOut">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8716803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B0B090-F70B-43A6-A63D-902B0FC6B200}" type="datetimeFigureOut">
              <a:rPr lang="en-US" smtClean="0"/>
              <a:t>7/22/2024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CC915E-C2FA-4F5A-9AB4-9F4C5392720E}" type="slidenum">
              <a:rPr lang="en-US" smtClean="0"/>
              <a:t>‹#›</a:t>
            </a:fld>
            <a:endParaRPr lang="en-US"/>
          </a:p>
        </p:txBody>
      </p:sp>
    </p:spTree>
    <p:extLst>
      <p:ext uri="{BB962C8B-B14F-4D97-AF65-F5344CB8AC3E}">
        <p14:creationId xmlns:p14="http://schemas.microsoft.com/office/powerpoint/2010/main" val="29305409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2B0B090-F70B-43A6-A63D-902B0FC6B200}" type="datetimeFigureOut">
              <a:rPr lang="en-US" smtClean="0"/>
              <a:t>7/22/2024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9CC915E-C2FA-4F5A-9AB4-9F4C5392720E}" type="slidenum">
              <a:rPr lang="en-US" smtClean="0"/>
              <a:t>‹#›</a:t>
            </a:fld>
            <a:endParaRPr lang="en-US"/>
          </a:p>
        </p:txBody>
      </p:sp>
    </p:spTree>
    <p:extLst>
      <p:ext uri="{BB962C8B-B14F-4D97-AF65-F5344CB8AC3E}">
        <p14:creationId xmlns:p14="http://schemas.microsoft.com/office/powerpoint/2010/main" val="2024400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95988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6740307"/>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Are The Riches Of The Glory </a:t>
            </a:r>
          </a:p>
          <a:p>
            <a:pPr algn="ctr"/>
            <a:r>
              <a:rPr lang="en-US" sz="3600" dirty="0">
                <a:solidFill>
                  <a:srgbClr val="FFC000"/>
                </a:solidFill>
                <a:latin typeface="Adobe Garamond Pro Bold" panose="02020702060506020403" pitchFamily="18" charset="0"/>
              </a:rPr>
              <a:t>Of His Inheritance In The Saints</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Ephesians 1:13-14 </a:t>
            </a:r>
          </a:p>
          <a:p>
            <a:pPr algn="ctr"/>
            <a:r>
              <a:rPr lang="en-US" sz="3600" dirty="0">
                <a:solidFill>
                  <a:schemeClr val="bg1"/>
                </a:solidFill>
                <a:latin typeface="Adobe Garamond Pro Bold" panose="02020702060506020403" pitchFamily="18" charset="0"/>
              </a:rPr>
              <a:t>“In Him, you also, after listening to the message of truth, the gospel of your salvation – having also believed, you were sealed in Him with the Holy Spirit of promise, who is given as a pledge of our inheritance, with a view to the redemption of God’s own possession, to the praise of his glory.”</a:t>
            </a:r>
          </a:p>
          <a:p>
            <a:pPr algn="ct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4964843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5078313"/>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Are The Riches Of The Glory </a:t>
            </a:r>
          </a:p>
          <a:p>
            <a:pPr algn="ctr"/>
            <a:r>
              <a:rPr lang="en-US" sz="3600" dirty="0">
                <a:solidFill>
                  <a:srgbClr val="FFC000"/>
                </a:solidFill>
                <a:latin typeface="Adobe Garamond Pro Bold" panose="02020702060506020403" pitchFamily="18" charset="0"/>
              </a:rPr>
              <a:t>Of His Inheritance In The Saints</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Ezekiel 36:25-27</a:t>
            </a:r>
          </a:p>
          <a:p>
            <a:pPr algn="ctr"/>
            <a:r>
              <a:rPr lang="en-US" sz="3600" dirty="0">
                <a:solidFill>
                  <a:schemeClr val="bg1"/>
                </a:solidFill>
                <a:latin typeface="Adobe Garamond Pro Bold" panose="02020702060506020403" pitchFamily="18" charset="0"/>
              </a:rPr>
              <a:t>John 3:5</a:t>
            </a:r>
          </a:p>
          <a:p>
            <a:pPr algn="ctr"/>
            <a:r>
              <a:rPr lang="en-US" sz="3600" dirty="0">
                <a:solidFill>
                  <a:schemeClr val="bg1"/>
                </a:solidFill>
                <a:latin typeface="Adobe Garamond Pro Bold" panose="02020702060506020403" pitchFamily="18" charset="0"/>
              </a:rPr>
              <a:t>Acts 2:38</a:t>
            </a:r>
          </a:p>
          <a:p>
            <a:pPr algn="ctr"/>
            <a:r>
              <a:rPr lang="en-US" sz="3600" dirty="0">
                <a:solidFill>
                  <a:schemeClr val="bg1"/>
                </a:solidFill>
                <a:latin typeface="Adobe Garamond Pro Bold" panose="02020702060506020403" pitchFamily="18" charset="0"/>
              </a:rPr>
              <a:t>Ephesians 4:22-24</a:t>
            </a:r>
          </a:p>
          <a:p>
            <a:pPr algn="ctr"/>
            <a:r>
              <a:rPr lang="en-US" sz="3600" dirty="0">
                <a:solidFill>
                  <a:schemeClr val="bg1"/>
                </a:solidFill>
                <a:latin typeface="Adobe Garamond Pro Bold" panose="02020702060506020403" pitchFamily="18" charset="0"/>
              </a:rPr>
              <a:t>Romans 8:16-17</a:t>
            </a:r>
          </a:p>
          <a:p>
            <a:pPr algn="ct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2250292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fade">
                                      <p:cBhvr>
                                        <p:cTn id="7" dur="500"/>
                                        <p:tgtEl>
                                          <p:spTgt spid="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fade">
                                      <p:cBhvr>
                                        <p:cTn id="12" dur="500"/>
                                        <p:tgtEl>
                                          <p:spTgt spid="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animEffect transition="in" filter="fade">
                                      <p:cBhvr>
                                        <p:cTn id="17" dur="500"/>
                                        <p:tgtEl>
                                          <p:spTgt spid="6">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fade">
                                      <p:cBhvr>
                                        <p:cTn id="22" dur="500"/>
                                        <p:tgtEl>
                                          <p:spTgt spid="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animEffect transition="in" filter="fade">
                                      <p:cBhvr>
                                        <p:cTn id="2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6186309"/>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Is The Surpassing Greatness Of His Power Toward Us Who Believe</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Ephesians 1:19-23</a:t>
            </a:r>
          </a:p>
          <a:p>
            <a:pPr algn="ctr"/>
            <a:r>
              <a:rPr lang="en-US" sz="2800" dirty="0">
                <a:solidFill>
                  <a:schemeClr val="bg1"/>
                </a:solidFill>
                <a:latin typeface="Adobe Garamond Pro Bold" panose="02020702060506020403" pitchFamily="18" charset="0"/>
              </a:rPr>
              <a:t>“These are in accordance with the working of the strength of His might which He brought about in Christ, when He raised Him from the dead and seated Him at His right hand in the heavenly places, far above all rule and authority and power and dominion, and every name that is named, not only in this age but also in the one to come. And He put all things in subjection under His feet, and gave Him as head over all things to the church, which is His body, the fullness of Him who fills all in all.”</a:t>
            </a:r>
          </a:p>
        </p:txBody>
      </p:sp>
    </p:spTree>
    <p:extLst>
      <p:ext uri="{BB962C8B-B14F-4D97-AF65-F5344CB8AC3E}">
        <p14:creationId xmlns:p14="http://schemas.microsoft.com/office/powerpoint/2010/main" val="23749426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2308324"/>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Is The Surpassing Greatness Of His Power Toward Us Who Believe</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Ephesians 2:1-10</a:t>
            </a:r>
          </a:p>
        </p:txBody>
      </p:sp>
    </p:spTree>
    <p:extLst>
      <p:ext uri="{BB962C8B-B14F-4D97-AF65-F5344CB8AC3E}">
        <p14:creationId xmlns:p14="http://schemas.microsoft.com/office/powerpoint/2010/main" val="26813813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618837"/>
            <a:ext cx="9143999" cy="4708981"/>
          </a:xfrm>
          <a:prstGeom prst="rect">
            <a:avLst/>
          </a:prstGeom>
          <a:noFill/>
        </p:spPr>
        <p:txBody>
          <a:bodyPr wrap="square" rtlCol="0">
            <a:spAutoFit/>
          </a:bodyPr>
          <a:lstStyle/>
          <a:p>
            <a:pPr algn="ctr"/>
            <a:r>
              <a:rPr lang="en-US" sz="4400" dirty="0">
                <a:solidFill>
                  <a:srgbClr val="FFC000"/>
                </a:solidFill>
                <a:latin typeface="Adobe Garamond Pro Bold" panose="02020702060506020403" pitchFamily="18" charset="0"/>
              </a:rPr>
              <a:t>Have Your Been Baptized Into Christ?</a:t>
            </a:r>
          </a:p>
          <a:p>
            <a:pPr algn="ctr"/>
            <a:endParaRPr lang="en-US" sz="4400" dirty="0">
              <a:solidFill>
                <a:srgbClr val="FFC000"/>
              </a:solidFill>
              <a:latin typeface="Adobe Garamond Pro Bold" panose="02020702060506020403" pitchFamily="18" charset="0"/>
            </a:endParaRPr>
          </a:p>
          <a:p>
            <a:pPr algn="ctr"/>
            <a:endParaRPr lang="en-US" sz="4400" dirty="0">
              <a:solidFill>
                <a:srgbClr val="FFC000"/>
              </a:solidFill>
              <a:latin typeface="Adobe Garamond Pro Bold" panose="02020702060506020403" pitchFamily="18" charset="0"/>
            </a:endParaRPr>
          </a:p>
          <a:p>
            <a:pPr algn="ctr"/>
            <a:r>
              <a:rPr lang="en-US" sz="4400" dirty="0">
                <a:solidFill>
                  <a:srgbClr val="FFC000"/>
                </a:solidFill>
                <a:latin typeface="Adobe Garamond Pro Bold" panose="02020702060506020403" pitchFamily="18" charset="0"/>
              </a:rPr>
              <a:t>Are You In Subjection To Christ?</a:t>
            </a:r>
          </a:p>
          <a:p>
            <a:pPr algn="ctr"/>
            <a:endParaRPr lang="en-US" sz="4400" dirty="0">
              <a:solidFill>
                <a:srgbClr val="FFC000"/>
              </a:solidFill>
              <a:latin typeface="Adobe Garamond Pro Bold" panose="02020702060506020403" pitchFamily="18" charset="0"/>
            </a:endParaRPr>
          </a:p>
          <a:p>
            <a:pPr algn="ctr"/>
            <a:endParaRPr lang="en-US" sz="4400" dirty="0">
              <a:solidFill>
                <a:srgbClr val="FFC000"/>
              </a:solidFill>
              <a:latin typeface="Adobe Garamond Pro Bold" panose="02020702060506020403" pitchFamily="18" charset="0"/>
            </a:endParaRPr>
          </a:p>
          <a:p>
            <a:pPr algn="ct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0322094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294237"/>
            <a:ext cx="9143999" cy="4524315"/>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Ephesians 1:18-19</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“I pray that the eyes of your heart </a:t>
            </a:r>
          </a:p>
          <a:p>
            <a:pPr algn="ctr"/>
            <a:r>
              <a:rPr lang="en-US" sz="3600" dirty="0">
                <a:solidFill>
                  <a:schemeClr val="bg1"/>
                </a:solidFill>
                <a:latin typeface="Adobe Garamond Pro Bold" panose="02020702060506020403" pitchFamily="18" charset="0"/>
              </a:rPr>
              <a:t>may be enlightened, so that you will know </a:t>
            </a:r>
          </a:p>
          <a:p>
            <a:pPr algn="ctr"/>
            <a:r>
              <a:rPr lang="en-US" sz="3600" dirty="0">
                <a:solidFill>
                  <a:schemeClr val="bg1"/>
                </a:solidFill>
                <a:latin typeface="Adobe Garamond Pro Bold" panose="02020702060506020403" pitchFamily="18" charset="0"/>
              </a:rPr>
              <a:t>what is the hope of His calling, what are </a:t>
            </a:r>
          </a:p>
          <a:p>
            <a:pPr algn="ctr"/>
            <a:r>
              <a:rPr lang="en-US" sz="3600" dirty="0">
                <a:solidFill>
                  <a:schemeClr val="bg1"/>
                </a:solidFill>
                <a:latin typeface="Adobe Garamond Pro Bold" panose="02020702060506020403" pitchFamily="18" charset="0"/>
              </a:rPr>
              <a:t>the riches of the glory of His inheritance </a:t>
            </a:r>
          </a:p>
          <a:p>
            <a:pPr algn="ctr"/>
            <a:r>
              <a:rPr lang="en-US" sz="3600" dirty="0">
                <a:solidFill>
                  <a:schemeClr val="bg1"/>
                </a:solidFill>
                <a:latin typeface="Adobe Garamond Pro Bold" panose="02020702060506020403" pitchFamily="18" charset="0"/>
              </a:rPr>
              <a:t>in the saints, and what is the surpassing greatness of his power toward us who believe.”</a:t>
            </a:r>
          </a:p>
        </p:txBody>
      </p:sp>
    </p:spTree>
    <p:extLst>
      <p:ext uri="{BB962C8B-B14F-4D97-AF65-F5344CB8AC3E}">
        <p14:creationId xmlns:p14="http://schemas.microsoft.com/office/powerpoint/2010/main" val="24051403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3970318"/>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Is The Hope Of His Calling</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Ephesians 1:3-4</a:t>
            </a:r>
          </a:p>
          <a:p>
            <a:pPr algn="ctr"/>
            <a:r>
              <a:rPr lang="en-US" sz="3600" dirty="0">
                <a:solidFill>
                  <a:schemeClr val="bg1"/>
                </a:solidFill>
                <a:latin typeface="Adobe Garamond Pro Bold" panose="02020702060506020403" pitchFamily="18" charset="0"/>
              </a:rPr>
              <a:t>“Blessed be the God and Father of our Lord Jesus Christ, who has blessed us with every spiritual blessing in the heavenly places in Christ”</a:t>
            </a:r>
          </a:p>
        </p:txBody>
      </p:sp>
    </p:spTree>
    <p:extLst>
      <p:ext uri="{BB962C8B-B14F-4D97-AF65-F5344CB8AC3E}">
        <p14:creationId xmlns:p14="http://schemas.microsoft.com/office/powerpoint/2010/main" val="16630008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3" end="3"/>
                                            </p:txEl>
                                          </p:spTgt>
                                        </p:tgtEl>
                                        <p:attrNameLst>
                                          <p:attrName>style.visibility</p:attrName>
                                        </p:attrNameLst>
                                      </p:cBhvr>
                                      <p:to>
                                        <p:strVal val="visible"/>
                                      </p:to>
                                    </p:set>
                                    <p:animEffect transition="in" filter="fade">
                                      <p:cBhvr>
                                        <p:cTn id="10"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4524315"/>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Is The Hope Of His Calling</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Ephesians 1:5-6</a:t>
            </a:r>
          </a:p>
          <a:p>
            <a:pPr algn="ctr"/>
            <a:r>
              <a:rPr lang="en-US" sz="3600" dirty="0">
                <a:solidFill>
                  <a:schemeClr val="bg1"/>
                </a:solidFill>
                <a:latin typeface="Adobe Garamond Pro Bold" panose="02020702060506020403" pitchFamily="18" charset="0"/>
              </a:rPr>
              <a:t>“In love He predestined us to adoption as sons through Jesus Christ to Himself, according to the kind intention of His will, to the praise of the glory of His grace, which He freely bestowed on us in the Beloved.”</a:t>
            </a:r>
          </a:p>
        </p:txBody>
      </p:sp>
    </p:spTree>
    <p:extLst>
      <p:ext uri="{BB962C8B-B14F-4D97-AF65-F5344CB8AC3E}">
        <p14:creationId xmlns:p14="http://schemas.microsoft.com/office/powerpoint/2010/main" val="23664521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3970318"/>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Is The Hope Of His Calling</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Ephesians 1:7-8</a:t>
            </a:r>
          </a:p>
          <a:p>
            <a:pPr algn="ctr"/>
            <a:r>
              <a:rPr lang="en-US" sz="3600" dirty="0">
                <a:solidFill>
                  <a:schemeClr val="bg1"/>
                </a:solidFill>
                <a:latin typeface="Adobe Garamond Pro Bold" panose="02020702060506020403" pitchFamily="18" charset="0"/>
              </a:rPr>
              <a:t>“In Him we have redemption through His blood, the forgiveness of our trespasses, according to the riches of His grace which He lavished on us…”</a:t>
            </a:r>
          </a:p>
        </p:txBody>
      </p:sp>
    </p:spTree>
    <p:extLst>
      <p:ext uri="{BB962C8B-B14F-4D97-AF65-F5344CB8AC3E}">
        <p14:creationId xmlns:p14="http://schemas.microsoft.com/office/powerpoint/2010/main" val="286125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5632311"/>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Is The Hope Of His Calling</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Ephesians 1:8-10</a:t>
            </a:r>
          </a:p>
          <a:p>
            <a:pPr algn="ctr"/>
            <a:r>
              <a:rPr lang="en-US" sz="3600" dirty="0">
                <a:solidFill>
                  <a:schemeClr val="bg1"/>
                </a:solidFill>
                <a:latin typeface="Adobe Garamond Pro Bold" panose="02020702060506020403" pitchFamily="18" charset="0"/>
              </a:rPr>
              <a:t>“In all wisdom and insight He made known to us the mystery of His will, according to His kind intention which He purposed in Him with a view to an administration suitable to the fullness of the times, that is, the summing up of all things in Christ, thins in the heavens and things on the earth.”</a:t>
            </a:r>
          </a:p>
        </p:txBody>
      </p:sp>
    </p:spTree>
    <p:extLst>
      <p:ext uri="{BB962C8B-B14F-4D97-AF65-F5344CB8AC3E}">
        <p14:creationId xmlns:p14="http://schemas.microsoft.com/office/powerpoint/2010/main" val="11031386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7294305"/>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Are The Riches Of The Glory </a:t>
            </a:r>
          </a:p>
          <a:p>
            <a:pPr algn="ctr"/>
            <a:r>
              <a:rPr lang="en-US" sz="3600" dirty="0">
                <a:solidFill>
                  <a:srgbClr val="FFC000"/>
                </a:solidFill>
                <a:latin typeface="Adobe Garamond Pro Bold" panose="02020702060506020403" pitchFamily="18" charset="0"/>
              </a:rPr>
              <a:t>Of His Inheritance In The Saints</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What is the Glory of God?</a:t>
            </a:r>
          </a:p>
          <a:p>
            <a:pPr algn="ctr"/>
            <a:r>
              <a:rPr lang="en-US" sz="3600" dirty="0">
                <a:solidFill>
                  <a:schemeClr val="bg1"/>
                </a:solidFill>
                <a:latin typeface="Adobe Garamond Pro Bold" panose="02020702060506020403" pitchFamily="18" charset="0"/>
              </a:rPr>
              <a:t>Glory = Splendor, Kingly Majesty</a:t>
            </a:r>
          </a:p>
          <a:p>
            <a:pPr algn="ctr"/>
            <a:r>
              <a:rPr lang="en-US" sz="3600" dirty="0">
                <a:solidFill>
                  <a:schemeClr val="bg1"/>
                </a:solidFill>
                <a:latin typeface="Adobe Garamond Pro Bold" panose="02020702060506020403" pitchFamily="18" charset="0"/>
              </a:rPr>
              <a:t>Exodus 24:15-17</a:t>
            </a:r>
          </a:p>
          <a:p>
            <a:pPr algn="ctr"/>
            <a:r>
              <a:rPr lang="en-US" sz="3600" dirty="0">
                <a:solidFill>
                  <a:schemeClr val="bg1"/>
                </a:solidFill>
                <a:latin typeface="Adobe Garamond Pro Bold" panose="02020702060506020403" pitchFamily="18" charset="0"/>
              </a:rPr>
              <a:t>Exodus 33:17-23</a:t>
            </a:r>
          </a:p>
          <a:p>
            <a:pPr algn="ctr"/>
            <a:r>
              <a:rPr lang="en-US" sz="3600" dirty="0">
                <a:solidFill>
                  <a:schemeClr val="bg1"/>
                </a:solidFill>
                <a:latin typeface="Adobe Garamond Pro Bold" panose="02020702060506020403" pitchFamily="18" charset="0"/>
              </a:rPr>
              <a:t>Exodus 40:34</a:t>
            </a:r>
          </a:p>
          <a:p>
            <a:pPr algn="ctr"/>
            <a:r>
              <a:rPr lang="en-US" sz="3600" dirty="0">
                <a:solidFill>
                  <a:schemeClr val="bg1"/>
                </a:solidFill>
                <a:latin typeface="Adobe Garamond Pro Bold" panose="02020702060506020403" pitchFamily="18" charset="0"/>
              </a:rPr>
              <a:t>John 11:39-40</a:t>
            </a:r>
          </a:p>
          <a:p>
            <a:pPr algn="ctr"/>
            <a:r>
              <a:rPr lang="en-US" sz="3600" dirty="0">
                <a:solidFill>
                  <a:schemeClr val="bg1"/>
                </a:solidFill>
                <a:latin typeface="Adobe Garamond Pro Bold" panose="02020702060506020403" pitchFamily="18" charset="0"/>
              </a:rPr>
              <a:t>John 12:27-33</a:t>
            </a:r>
          </a:p>
          <a:p>
            <a:pPr algn="ctr"/>
            <a:r>
              <a:rPr lang="en-US" sz="3600" dirty="0">
                <a:solidFill>
                  <a:schemeClr val="bg1"/>
                </a:solidFill>
                <a:latin typeface="Adobe Garamond Pro Bold" panose="02020702060506020403" pitchFamily="18" charset="0"/>
              </a:rPr>
              <a:t>Acts 7:55</a:t>
            </a:r>
          </a:p>
          <a:p>
            <a:pPr algn="ctr"/>
            <a:r>
              <a:rPr lang="en-US" sz="3600" dirty="0">
                <a:solidFill>
                  <a:schemeClr val="bg1"/>
                </a:solidFill>
                <a:latin typeface="Adobe Garamond Pro Bold" panose="02020702060506020403" pitchFamily="18" charset="0"/>
              </a:rPr>
              <a:t>Revelation 21:23</a:t>
            </a:r>
          </a:p>
          <a:p>
            <a:pPr algn="ct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2213461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fade">
                                      <p:cBhvr>
                                        <p:cTn id="7" dur="500"/>
                                        <p:tgtEl>
                                          <p:spTgt spid="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4" end="4"/>
                                            </p:txEl>
                                          </p:spTgt>
                                        </p:tgtEl>
                                        <p:attrNameLst>
                                          <p:attrName>style.visibility</p:attrName>
                                        </p:attrNameLst>
                                      </p:cBhvr>
                                      <p:to>
                                        <p:strVal val="visible"/>
                                      </p:to>
                                    </p:set>
                                    <p:animEffect transition="in" filter="fade">
                                      <p:cBhvr>
                                        <p:cTn id="12" dur="500"/>
                                        <p:tgtEl>
                                          <p:spTgt spid="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animEffect transition="in" filter="fade">
                                      <p:cBhvr>
                                        <p:cTn id="17" dur="500"/>
                                        <p:tgtEl>
                                          <p:spTgt spid="6">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fade">
                                      <p:cBhvr>
                                        <p:cTn id="22" dur="500"/>
                                        <p:tgtEl>
                                          <p:spTgt spid="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animEffect transition="in" filter="fade">
                                      <p:cBhvr>
                                        <p:cTn id="27" dur="500"/>
                                        <p:tgtEl>
                                          <p:spTgt spid="6">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fade">
                                      <p:cBhvr>
                                        <p:cTn id="32" dur="500"/>
                                        <p:tgtEl>
                                          <p:spTgt spid="6">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9" end="9"/>
                                            </p:txEl>
                                          </p:spTgt>
                                        </p:tgtEl>
                                        <p:attrNameLst>
                                          <p:attrName>style.visibility</p:attrName>
                                        </p:attrNameLst>
                                      </p:cBhvr>
                                      <p:to>
                                        <p:strVal val="visible"/>
                                      </p:to>
                                    </p:set>
                                    <p:animEffect transition="in" filter="fade">
                                      <p:cBhvr>
                                        <p:cTn id="37" dur="500"/>
                                        <p:tgtEl>
                                          <p:spTgt spid="6">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fade">
                                      <p:cBhvr>
                                        <p:cTn id="42" dur="500"/>
                                        <p:tgtEl>
                                          <p:spTgt spid="6">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animEffect transition="in" filter="fade">
                                      <p:cBhvr>
                                        <p:cTn id="47"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3416320"/>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Are The Riches Of The Glory </a:t>
            </a:r>
          </a:p>
          <a:p>
            <a:pPr algn="ctr"/>
            <a:r>
              <a:rPr lang="en-US" sz="3600" dirty="0">
                <a:solidFill>
                  <a:srgbClr val="FFC000"/>
                </a:solidFill>
                <a:latin typeface="Adobe Garamond Pro Bold" panose="02020702060506020403" pitchFamily="18" charset="0"/>
              </a:rPr>
              <a:t>Of His Inheritance In The Saints</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Ephesians 1:6 </a:t>
            </a:r>
          </a:p>
          <a:p>
            <a:pPr algn="ctr"/>
            <a:r>
              <a:rPr lang="en-US" sz="3600" dirty="0">
                <a:solidFill>
                  <a:schemeClr val="bg1"/>
                </a:solidFill>
                <a:latin typeface="Adobe Garamond Pro Bold" panose="02020702060506020403" pitchFamily="18" charset="0"/>
              </a:rPr>
              <a:t>“to the praise of the glory of His grace”</a:t>
            </a:r>
          </a:p>
          <a:p>
            <a:pPr algn="ct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0602249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black and white background&#10;&#10;Description automatically generated">
            <a:extLst>
              <a:ext uri="{FF2B5EF4-FFF2-40B4-BE49-F238E27FC236}">
                <a16:creationId xmlns:a16="http://schemas.microsoft.com/office/drawing/2014/main" id="{979BA6B2-7CF4-CE26-C3B5-C71274898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7999"/>
          </a:xfrm>
          <a:prstGeom prst="rect">
            <a:avLst/>
          </a:prstGeom>
        </p:spPr>
      </p:pic>
      <p:sp>
        <p:nvSpPr>
          <p:cNvPr id="6" name="TextBox 5">
            <a:extLst>
              <a:ext uri="{FF2B5EF4-FFF2-40B4-BE49-F238E27FC236}">
                <a16:creationId xmlns:a16="http://schemas.microsoft.com/office/drawing/2014/main" id="{0EA939BC-3296-31F6-0381-F2E8DE522C2D}"/>
              </a:ext>
            </a:extLst>
          </p:cNvPr>
          <p:cNvSpPr txBox="1"/>
          <p:nvPr/>
        </p:nvSpPr>
        <p:spPr>
          <a:xfrm>
            <a:off x="1" y="0"/>
            <a:ext cx="9143999" cy="6186309"/>
          </a:xfrm>
          <a:prstGeom prst="rect">
            <a:avLst/>
          </a:prstGeom>
          <a:noFill/>
        </p:spPr>
        <p:txBody>
          <a:bodyPr wrap="square" rtlCol="0">
            <a:spAutoFit/>
          </a:bodyPr>
          <a:lstStyle/>
          <a:p>
            <a:pPr algn="ctr"/>
            <a:r>
              <a:rPr lang="en-US" sz="3600" dirty="0">
                <a:solidFill>
                  <a:srgbClr val="FFC000"/>
                </a:solidFill>
                <a:latin typeface="Adobe Garamond Pro Bold" panose="02020702060506020403" pitchFamily="18" charset="0"/>
              </a:rPr>
              <a:t>What Are The Riches Of The Glory </a:t>
            </a:r>
          </a:p>
          <a:p>
            <a:pPr algn="ctr"/>
            <a:r>
              <a:rPr lang="en-US" sz="3600" dirty="0">
                <a:solidFill>
                  <a:srgbClr val="FFC000"/>
                </a:solidFill>
                <a:latin typeface="Adobe Garamond Pro Bold" panose="02020702060506020403" pitchFamily="18" charset="0"/>
              </a:rPr>
              <a:t>Of His Inheritance In The Saints</a:t>
            </a:r>
          </a:p>
          <a:p>
            <a:pPr algn="ctr"/>
            <a:endParaRPr lang="en-US" sz="3600" dirty="0">
              <a:solidFill>
                <a:schemeClr val="bg1"/>
              </a:solidFill>
              <a:latin typeface="Adobe Garamond Pro Bold" panose="02020702060506020403" pitchFamily="18" charset="0"/>
            </a:endParaRPr>
          </a:p>
          <a:p>
            <a:pPr algn="ctr"/>
            <a:r>
              <a:rPr lang="en-US" sz="3600" dirty="0">
                <a:solidFill>
                  <a:schemeClr val="bg1"/>
                </a:solidFill>
                <a:latin typeface="Adobe Garamond Pro Bold" panose="02020702060506020403" pitchFamily="18" charset="0"/>
              </a:rPr>
              <a:t>Ephesians 1:11-12 </a:t>
            </a:r>
          </a:p>
          <a:p>
            <a:pPr algn="ctr"/>
            <a:r>
              <a:rPr lang="en-US" sz="3600" dirty="0">
                <a:solidFill>
                  <a:schemeClr val="bg1"/>
                </a:solidFill>
                <a:latin typeface="Adobe Garamond Pro Bold" panose="02020702060506020403" pitchFamily="18" charset="0"/>
              </a:rPr>
              <a:t>“In Him also we have obtained an inheritance, having been predestined according to His purpose who works all things after the counsel of His will, to the end that we who were the first to hope in Christ would be to the praise      of His glory.”</a:t>
            </a:r>
          </a:p>
          <a:p>
            <a:pPr algn="ctr"/>
            <a:endParaRPr lang="en-US" sz="36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7619061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68</TotalTime>
  <Words>642</Words>
  <Application>Microsoft Office PowerPoint</Application>
  <PresentationFormat>On-screen Show (4:3)</PresentationFormat>
  <Paragraphs>70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Adobe Garamond Pro Bold</vt: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Charles Willis</dc:creator>
  <cp:lastModifiedBy>Charles Willis</cp:lastModifiedBy>
  <cp:revision>3</cp:revision>
  <dcterms:created xsi:type="dcterms:W3CDTF">2024-07-22T21:28:44Z</dcterms:created>
  <dcterms:modified xsi:type="dcterms:W3CDTF">2024-07-22T22:37:11Z</dcterms:modified>
</cp:coreProperties>
</file>