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2" r:id="rId7"/>
  </p:sldIdLst>
  <p:sldSz cx="9144000" cy="6858000" type="screen4x3"/>
  <p:notesSz cx="6858000" cy="9144000"/>
  <p:embeddedFontLst>
    <p:embeddedFont>
      <p:font typeface="Imprint MT Shadow" panose="04020605060303030202" pitchFamily="82" charset="0"/>
      <p:regular r:id="rId8"/>
    </p:embeddedFont>
    <p:embeddedFont>
      <p:font typeface="Palatino Linotype" panose="02040502050505030304" pitchFamily="18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  <a:srgbClr val="000000"/>
    <a:srgbClr val="4A1E0A"/>
    <a:srgbClr val="9D4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0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6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3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3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1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1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3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51D3-2F3B-446F-8098-C1F10ECADFC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788E5-958E-45F1-AAA4-02C26AAB2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4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blurry image of a colorful background&#10;&#10;Description automatically generated">
            <a:extLst>
              <a:ext uri="{FF2B5EF4-FFF2-40B4-BE49-F238E27FC236}">
                <a16:creationId xmlns:a16="http://schemas.microsoft.com/office/drawing/2014/main" id="{D50BB9DD-9BA5-081A-4514-F9A5E3D56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DEA0CF-9D94-4B14-B269-72F865B0F2DC}"/>
              </a:ext>
            </a:extLst>
          </p:cNvPr>
          <p:cNvSpPr/>
          <p:nvPr/>
        </p:nvSpPr>
        <p:spPr>
          <a:xfrm>
            <a:off x="0" y="5281111"/>
            <a:ext cx="9144000" cy="80321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82000">
                <a:schemeClr val="tx1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077C04-B55C-4A96-A551-A5B625217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532387"/>
            <a:ext cx="9144000" cy="80467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3CC0B0A-4873-4E5E-AF12-1C692E06BF2D}"/>
              </a:ext>
            </a:extLst>
          </p:cNvPr>
          <p:cNvSpPr txBox="1"/>
          <p:nvPr/>
        </p:nvSpPr>
        <p:spPr>
          <a:xfrm>
            <a:off x="1" y="1094884"/>
            <a:ext cx="9143999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0000" b="1" dirty="0">
                <a:ln w="3810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rint MT Shadow" panose="04020605060303030202" pitchFamily="82" charset="0"/>
              </a:rPr>
              <a:t>Disappointed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926CA-73B6-4DD1-95C1-7C915F29F4E9}"/>
              </a:ext>
            </a:extLst>
          </p:cNvPr>
          <p:cNvSpPr txBox="1"/>
          <p:nvPr/>
        </p:nvSpPr>
        <p:spPr>
          <a:xfrm>
            <a:off x="1" y="2763503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0000" b="1" dirty="0">
                <a:ln w="38100">
                  <a:solidFill>
                    <a:sysClr val="windowText" lastClr="000000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mprint MT Shadow" panose="04020605060303030202" pitchFamily="82" charset="0"/>
              </a:rPr>
              <a:t>In Self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830FEF-86FE-4B73-8987-2826190B4F2B}"/>
              </a:ext>
            </a:extLst>
          </p:cNvPr>
          <p:cNvSpPr txBox="1"/>
          <p:nvPr/>
        </p:nvSpPr>
        <p:spPr>
          <a:xfrm>
            <a:off x="0" y="461727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800" b="1" dirty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Palatino Linotype" panose="02040502050505030304" pitchFamily="18" charset="0"/>
              </a:rPr>
              <a:t>Psalm 38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17CC7C-0D62-D58C-69E7-DE8A438F1F1A}"/>
              </a:ext>
            </a:extLst>
          </p:cNvPr>
          <p:cNvSpPr/>
          <p:nvPr/>
        </p:nvSpPr>
        <p:spPr>
          <a:xfrm>
            <a:off x="0" y="-1"/>
            <a:ext cx="9143999" cy="724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AF0F94-C588-617E-A6FD-2DB74DB8ADED}"/>
              </a:ext>
            </a:extLst>
          </p:cNvPr>
          <p:cNvSpPr/>
          <p:nvPr/>
        </p:nvSpPr>
        <p:spPr>
          <a:xfrm>
            <a:off x="1" y="5930781"/>
            <a:ext cx="9143999" cy="9079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6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rry image of a colorful background&#10;&#10;Description automatically generated">
            <a:extLst>
              <a:ext uri="{FF2B5EF4-FFF2-40B4-BE49-F238E27FC236}">
                <a16:creationId xmlns:a16="http://schemas.microsoft.com/office/drawing/2014/main" id="{3652330B-084B-BF11-F053-A7F8D54BFA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7" b="51692"/>
          <a:stretch/>
        </p:blipFill>
        <p:spPr>
          <a:xfrm>
            <a:off x="0" y="340467"/>
            <a:ext cx="9144000" cy="104941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C76AA71-9D5F-41CE-8786-544DF9DEC2B8}"/>
              </a:ext>
            </a:extLst>
          </p:cNvPr>
          <p:cNvSpPr/>
          <p:nvPr/>
        </p:nvSpPr>
        <p:spPr>
          <a:xfrm>
            <a:off x="1" y="1128679"/>
            <a:ext cx="9143999" cy="2612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82000">
                <a:schemeClr val="tx1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9821F8-97FF-4FDE-9A51-EA380E692C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" y="340468"/>
            <a:ext cx="9143999" cy="2881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B7E543D-9E1A-4EEB-98AA-FA84F3B2F438}"/>
              </a:ext>
            </a:extLst>
          </p:cNvPr>
          <p:cNvSpPr txBox="1"/>
          <p:nvPr/>
        </p:nvSpPr>
        <p:spPr>
          <a:xfrm>
            <a:off x="-1" y="484533"/>
            <a:ext cx="9144000" cy="707886"/>
          </a:xfrm>
          <a:prstGeom prst="rect">
            <a:avLst/>
          </a:prstGeom>
          <a:noFill/>
          <a:effectLst>
            <a:glow rad="101600">
              <a:srgbClr val="0C0C0C">
                <a:alpha val="60000"/>
              </a:srgbClr>
            </a:glo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ln w="952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Imprint MT Shadow" panose="04020605060303030202" pitchFamily="82" charset="0"/>
              </a:rPr>
              <a:t>Consequences of Sin (Psalm 38:1-8)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FA73A7-2348-4858-AF81-BAF200C16C97}"/>
              </a:ext>
            </a:extLst>
          </p:cNvPr>
          <p:cNvSpPr txBox="1"/>
          <p:nvPr/>
        </p:nvSpPr>
        <p:spPr>
          <a:xfrm>
            <a:off x="0" y="1466831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38:1 - A plea to God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38:2 – God brings awareness of sin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38:3 – Our awareness effects us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38:4-5 – Feel like a drowning man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38:6 – Greatly bowed down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38:7-8 – Expression of suffering</a:t>
            </a:r>
          </a:p>
        </p:txBody>
      </p:sp>
    </p:spTree>
    <p:extLst>
      <p:ext uri="{BB962C8B-B14F-4D97-AF65-F5344CB8AC3E}">
        <p14:creationId xmlns:p14="http://schemas.microsoft.com/office/powerpoint/2010/main" val="135744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B1B6D5B-F777-4B29-8176-73EB32935C94}"/>
              </a:ext>
            </a:extLst>
          </p:cNvPr>
          <p:cNvSpPr txBox="1"/>
          <p:nvPr/>
        </p:nvSpPr>
        <p:spPr>
          <a:xfrm>
            <a:off x="0" y="1466831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38:9 – Cast everything before God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38:10 – A broken heart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38:11-12 – None would help him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38:13-14 – Additional sorrows</a:t>
            </a:r>
          </a:p>
        </p:txBody>
      </p:sp>
      <p:pic>
        <p:nvPicPr>
          <p:cNvPr id="7" name="Picture 6" descr="A blurry image of a colorful background&#10;&#10;Description automatically generated">
            <a:extLst>
              <a:ext uri="{FF2B5EF4-FFF2-40B4-BE49-F238E27FC236}">
                <a16:creationId xmlns:a16="http://schemas.microsoft.com/office/drawing/2014/main" id="{83524790-9B41-4307-48E0-969C6249D4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7" b="51692"/>
          <a:stretch/>
        </p:blipFill>
        <p:spPr>
          <a:xfrm>
            <a:off x="0" y="340467"/>
            <a:ext cx="9144000" cy="104941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CD0D736-0742-77FB-DF3C-9FDD4C59464E}"/>
              </a:ext>
            </a:extLst>
          </p:cNvPr>
          <p:cNvSpPr/>
          <p:nvPr/>
        </p:nvSpPr>
        <p:spPr>
          <a:xfrm>
            <a:off x="1" y="1128679"/>
            <a:ext cx="9143999" cy="2612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82000">
                <a:schemeClr val="tx1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C332EC-FE86-EFAF-0B4C-D866CEB175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" y="340468"/>
            <a:ext cx="9143999" cy="2881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03534CD-C21D-AF30-4435-8C313F1F9238}"/>
              </a:ext>
            </a:extLst>
          </p:cNvPr>
          <p:cNvSpPr txBox="1"/>
          <p:nvPr/>
        </p:nvSpPr>
        <p:spPr>
          <a:xfrm>
            <a:off x="-1" y="484533"/>
            <a:ext cx="9144000" cy="707886"/>
          </a:xfrm>
          <a:prstGeom prst="rect">
            <a:avLst/>
          </a:prstGeom>
          <a:noFill/>
          <a:effectLst>
            <a:glow rad="101600">
              <a:srgbClr val="0C0C0C">
                <a:alpha val="60000"/>
              </a:srgbClr>
            </a:glo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spc="-150" dirty="0">
                <a:ln w="952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Imprint MT Shadow" panose="04020605060303030202" pitchFamily="82" charset="0"/>
              </a:rPr>
              <a:t>Weight Of Outside Forces (Psalm 38:9-14)</a:t>
            </a:r>
          </a:p>
        </p:txBody>
      </p:sp>
    </p:spTree>
    <p:extLst>
      <p:ext uri="{BB962C8B-B14F-4D97-AF65-F5344CB8AC3E}">
        <p14:creationId xmlns:p14="http://schemas.microsoft.com/office/powerpoint/2010/main" val="31142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C128FCC-D88E-408A-A57B-5E4AFF1776F6}"/>
              </a:ext>
            </a:extLst>
          </p:cNvPr>
          <p:cNvSpPr txBox="1"/>
          <p:nvPr/>
        </p:nvSpPr>
        <p:spPr>
          <a:xfrm>
            <a:off x="0" y="1466831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38:15 – God will answer!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38:16-17 – I am ready to fall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38:18 – Confession of sin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38:19-21 – Enemies are not strong like God</a:t>
            </a:r>
          </a:p>
          <a:p>
            <a:pPr algn="ctr"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  <a:latin typeface="Palatino Linotype" panose="02040502050505030304" pitchFamily="18" charset="0"/>
              </a:rPr>
              <a:t>38:22 – Make haste to help me</a:t>
            </a:r>
          </a:p>
        </p:txBody>
      </p:sp>
      <p:pic>
        <p:nvPicPr>
          <p:cNvPr id="2" name="Picture 1" descr="A blurry image of a colorful background&#10;&#10;Description automatically generated">
            <a:extLst>
              <a:ext uri="{FF2B5EF4-FFF2-40B4-BE49-F238E27FC236}">
                <a16:creationId xmlns:a16="http://schemas.microsoft.com/office/drawing/2014/main" id="{3FCAB4F6-ED50-8219-F107-716F967358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87" b="51692"/>
          <a:stretch/>
        </p:blipFill>
        <p:spPr>
          <a:xfrm>
            <a:off x="0" y="340467"/>
            <a:ext cx="9144000" cy="104941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7C98B7A-864C-1CA5-8F09-02D6732C1173}"/>
              </a:ext>
            </a:extLst>
          </p:cNvPr>
          <p:cNvSpPr/>
          <p:nvPr/>
        </p:nvSpPr>
        <p:spPr>
          <a:xfrm>
            <a:off x="1" y="1128679"/>
            <a:ext cx="9143999" cy="2612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82000">
                <a:schemeClr val="tx1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F67ABB-B10D-7E8C-7C53-6EE6708BC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" y="340468"/>
            <a:ext cx="9143999" cy="2881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4B94B0-C589-AD28-03B2-C4AE13A71491}"/>
              </a:ext>
            </a:extLst>
          </p:cNvPr>
          <p:cNvSpPr txBox="1"/>
          <p:nvPr/>
        </p:nvSpPr>
        <p:spPr>
          <a:xfrm>
            <a:off x="-1" y="484533"/>
            <a:ext cx="9144000" cy="707886"/>
          </a:xfrm>
          <a:prstGeom prst="rect">
            <a:avLst/>
          </a:prstGeom>
          <a:noFill/>
          <a:effectLst>
            <a:glow rad="101600">
              <a:srgbClr val="0C0C0C">
                <a:alpha val="60000"/>
              </a:srgbClr>
            </a:glow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000" b="1" dirty="0">
                <a:ln w="9525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Imprint MT Shadow" panose="04020605060303030202" pitchFamily="82" charset="0"/>
              </a:rPr>
              <a:t>God Is Our Only Hope (Psalm 38:15-22)</a:t>
            </a:r>
          </a:p>
        </p:txBody>
      </p:sp>
    </p:spTree>
    <p:extLst>
      <p:ext uri="{BB962C8B-B14F-4D97-AF65-F5344CB8AC3E}">
        <p14:creationId xmlns:p14="http://schemas.microsoft.com/office/powerpoint/2010/main" val="159261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rry image of a colorful background&#10;&#10;Description automatically generated">
            <a:extLst>
              <a:ext uri="{FF2B5EF4-FFF2-40B4-BE49-F238E27FC236}">
                <a16:creationId xmlns:a16="http://schemas.microsoft.com/office/drawing/2014/main" id="{B5E05ED7-EDFC-102F-E273-552D4776C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AEBA299-9C7F-9EE5-FC1D-F64D3C0B873C}"/>
              </a:ext>
            </a:extLst>
          </p:cNvPr>
          <p:cNvSpPr/>
          <p:nvPr/>
        </p:nvSpPr>
        <p:spPr>
          <a:xfrm>
            <a:off x="0" y="5281111"/>
            <a:ext cx="9144000" cy="80321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82000">
                <a:schemeClr val="tx1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9BAE6F-27D9-9B73-DCCB-2357CA48B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532387"/>
            <a:ext cx="9144000" cy="8046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E329D7-3B16-A32C-6900-427D5244CEDA}"/>
              </a:ext>
            </a:extLst>
          </p:cNvPr>
          <p:cNvSpPr txBox="1"/>
          <p:nvPr/>
        </p:nvSpPr>
        <p:spPr>
          <a:xfrm>
            <a:off x="1" y="1301527"/>
            <a:ext cx="9143999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0000" b="1" dirty="0">
                <a:ln w="3810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Imprint MT Shadow" panose="04020605060303030202" pitchFamily="82" charset="0"/>
              </a:rPr>
              <a:t>Disappointed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18009A-FF79-817A-665D-E241E1213952}"/>
              </a:ext>
            </a:extLst>
          </p:cNvPr>
          <p:cNvSpPr txBox="1"/>
          <p:nvPr/>
        </p:nvSpPr>
        <p:spPr>
          <a:xfrm>
            <a:off x="1" y="297014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0000" b="1" dirty="0">
                <a:ln w="38100">
                  <a:solidFill>
                    <a:sysClr val="windowText" lastClr="000000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mprint MT Shadow" panose="04020605060303030202" pitchFamily="82" charset="0"/>
              </a:rPr>
              <a:t>In Yourself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661B14-3917-F089-83A0-C8F30DA18C46}"/>
              </a:ext>
            </a:extLst>
          </p:cNvPr>
          <p:cNvSpPr txBox="1"/>
          <p:nvPr/>
        </p:nvSpPr>
        <p:spPr>
          <a:xfrm>
            <a:off x="0" y="78698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4800" dirty="0">
                <a:ln w="19050">
                  <a:solidFill>
                    <a:sysClr val="windowText" lastClr="000000"/>
                  </a:solidFill>
                </a:ln>
                <a:latin typeface="Palatino Linotype" panose="02040502050505030304" pitchFamily="18" charset="0"/>
              </a:rPr>
              <a:t>Are You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AC3C2F-8937-DB07-ED65-0A672443A4BC}"/>
              </a:ext>
            </a:extLst>
          </p:cNvPr>
          <p:cNvSpPr/>
          <p:nvPr/>
        </p:nvSpPr>
        <p:spPr>
          <a:xfrm>
            <a:off x="0" y="-1"/>
            <a:ext cx="9143999" cy="724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2721E3-DFA8-652C-23DB-993D41FAEDF3}"/>
              </a:ext>
            </a:extLst>
          </p:cNvPr>
          <p:cNvSpPr/>
          <p:nvPr/>
        </p:nvSpPr>
        <p:spPr>
          <a:xfrm>
            <a:off x="1" y="5930781"/>
            <a:ext cx="9143999" cy="9079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4B2A41-9FAB-4424-6401-701E402EAC78}"/>
              </a:ext>
            </a:extLst>
          </p:cNvPr>
          <p:cNvSpPr txBox="1"/>
          <p:nvPr/>
        </p:nvSpPr>
        <p:spPr>
          <a:xfrm>
            <a:off x="0" y="4461578"/>
            <a:ext cx="9143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2700">
                  <a:solidFill>
                    <a:schemeClr val="tx1"/>
                  </a:solidFill>
                </a:ln>
                <a:latin typeface="Palatino Linotype" panose="02040502050505030304" pitchFamily="18" charset="0"/>
              </a:rPr>
              <a:t>Psalm 32:3-6</a:t>
            </a:r>
          </a:p>
          <a:p>
            <a:pPr algn="ctr"/>
            <a:r>
              <a:rPr lang="en-US" sz="3200" dirty="0">
                <a:ln w="12700">
                  <a:solidFill>
                    <a:schemeClr val="tx1"/>
                  </a:solidFill>
                </a:ln>
                <a:latin typeface="Palatino Linotype" panose="02040502050505030304" pitchFamily="18" charset="0"/>
              </a:rPr>
              <a:t>Romans 6:20-23</a:t>
            </a:r>
          </a:p>
        </p:txBody>
      </p:sp>
    </p:spTree>
    <p:extLst>
      <p:ext uri="{BB962C8B-B14F-4D97-AF65-F5344CB8AC3E}">
        <p14:creationId xmlns:p14="http://schemas.microsoft.com/office/powerpoint/2010/main" val="103396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128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Imprint MT Shadow</vt:lpstr>
      <vt:lpstr>Calibri</vt:lpstr>
      <vt:lpstr>Arial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</dc:creator>
  <cp:lastModifiedBy>Charles Willis</cp:lastModifiedBy>
  <cp:revision>12</cp:revision>
  <dcterms:created xsi:type="dcterms:W3CDTF">2017-11-07T17:35:18Z</dcterms:created>
  <dcterms:modified xsi:type="dcterms:W3CDTF">2024-06-03T16:07:56Z</dcterms:modified>
</cp:coreProperties>
</file>