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0" r:id="rId6"/>
    <p:sldId id="264" r:id="rId7"/>
    <p:sldId id="262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9698"/>
    <a:srgbClr val="D7D9D5"/>
    <a:srgbClr val="817B67"/>
    <a:srgbClr val="440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6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0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2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6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8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0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0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7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1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AFF32-E016-47A9-AC88-390E22D26DBC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6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69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5A214E-CCCA-4B25-6AF9-F16B960C0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401EC4-C800-9853-4AFD-B082D5F8FF52}"/>
              </a:ext>
            </a:extLst>
          </p:cNvPr>
          <p:cNvSpPr txBox="1"/>
          <p:nvPr/>
        </p:nvSpPr>
        <p:spPr>
          <a:xfrm>
            <a:off x="0" y="65802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BUILD 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B08FC4-CB5D-A9AD-E84A-770FA78E22A3}"/>
              </a:ext>
            </a:extLst>
          </p:cNvPr>
          <p:cNvSpPr txBox="1"/>
          <p:nvPr/>
        </p:nvSpPr>
        <p:spPr>
          <a:xfrm>
            <a:off x="0" y="447657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THE ROCK</a:t>
            </a:r>
          </a:p>
        </p:txBody>
      </p:sp>
    </p:spTree>
    <p:extLst>
      <p:ext uri="{BB962C8B-B14F-4D97-AF65-F5344CB8AC3E}">
        <p14:creationId xmlns:p14="http://schemas.microsoft.com/office/powerpoint/2010/main" val="404212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1DE3B3-091B-4C3F-3226-A1D812DCE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34" b="33131"/>
          <a:stretch/>
        </p:blipFill>
        <p:spPr>
          <a:xfrm>
            <a:off x="0" y="5520160"/>
            <a:ext cx="4819828" cy="13378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E32AA1-0B9E-7516-0451-C376886442AB}"/>
              </a:ext>
            </a:extLst>
          </p:cNvPr>
          <p:cNvSpPr txBox="1"/>
          <p:nvPr/>
        </p:nvSpPr>
        <p:spPr>
          <a:xfrm>
            <a:off x="4819828" y="5896692"/>
            <a:ext cx="432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BUILD ON THE ROCK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173D67-E5F4-5040-AF53-50A0F2EE46E4}"/>
              </a:ext>
            </a:extLst>
          </p:cNvPr>
          <p:cNvCxnSpPr>
            <a:cxnSpLocks/>
          </p:cNvCxnSpPr>
          <p:nvPr/>
        </p:nvCxnSpPr>
        <p:spPr>
          <a:xfrm>
            <a:off x="0" y="5520159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E3BCB6-2794-4A98-B980-13DCEF4BEB75}"/>
              </a:ext>
            </a:extLst>
          </p:cNvPr>
          <p:cNvSpPr txBox="1"/>
          <p:nvPr/>
        </p:nvSpPr>
        <p:spPr>
          <a:xfrm>
            <a:off x="0" y="-38966"/>
            <a:ext cx="9144000" cy="769441"/>
          </a:xfrm>
          <a:prstGeom prst="rect">
            <a:avLst/>
          </a:prstGeom>
          <a:solidFill>
            <a:srgbClr val="D7D9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440405"/>
                </a:solidFill>
              </a:rPr>
              <a:t>Beware </a:t>
            </a:r>
            <a:r>
              <a:rPr lang="en-US" sz="3200" b="1" dirty="0">
                <a:solidFill>
                  <a:srgbClr val="440405"/>
                </a:solidFill>
              </a:rPr>
              <a:t>(Matthew 6:1)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E4C720-B19E-DEE9-857D-477A036DBA45}"/>
              </a:ext>
            </a:extLst>
          </p:cNvPr>
          <p:cNvCxnSpPr>
            <a:cxnSpLocks/>
          </p:cNvCxnSpPr>
          <p:nvPr/>
        </p:nvCxnSpPr>
        <p:spPr>
          <a:xfrm>
            <a:off x="0" y="798728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9BB619B-AEB8-BDC5-C1C1-89FF0CE153CF}"/>
              </a:ext>
            </a:extLst>
          </p:cNvPr>
          <p:cNvSpPr/>
          <p:nvPr/>
        </p:nvSpPr>
        <p:spPr>
          <a:xfrm>
            <a:off x="0" y="866674"/>
            <a:ext cx="9144000" cy="4585540"/>
          </a:xfrm>
          <a:prstGeom prst="rect">
            <a:avLst/>
          </a:prstGeom>
          <a:solidFill>
            <a:srgbClr val="8E96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8AB2C8-AAF5-BD9B-7BB3-622D27FF365E}"/>
              </a:ext>
            </a:extLst>
          </p:cNvPr>
          <p:cNvSpPr txBox="1"/>
          <p:nvPr/>
        </p:nvSpPr>
        <p:spPr>
          <a:xfrm>
            <a:off x="76912" y="940459"/>
            <a:ext cx="90670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Practicing righteousness to be seen by men</a:t>
            </a:r>
          </a:p>
          <a:p>
            <a:endParaRPr lang="en-US" sz="3200" dirty="0"/>
          </a:p>
          <a:p>
            <a:r>
              <a:rPr lang="en-US" sz="3200" i="1" dirty="0"/>
              <a:t>“You have no reward with your Father who is in heaven”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5084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1DE3B3-091B-4C3F-3226-A1D812DCE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34" b="33131"/>
          <a:stretch/>
        </p:blipFill>
        <p:spPr>
          <a:xfrm>
            <a:off x="0" y="5520160"/>
            <a:ext cx="4819828" cy="13378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E32AA1-0B9E-7516-0451-C376886442AB}"/>
              </a:ext>
            </a:extLst>
          </p:cNvPr>
          <p:cNvSpPr txBox="1"/>
          <p:nvPr/>
        </p:nvSpPr>
        <p:spPr>
          <a:xfrm>
            <a:off x="4819828" y="5896692"/>
            <a:ext cx="432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BUILD ON THE ROCK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173D67-E5F4-5040-AF53-50A0F2EE46E4}"/>
              </a:ext>
            </a:extLst>
          </p:cNvPr>
          <p:cNvCxnSpPr>
            <a:cxnSpLocks/>
          </p:cNvCxnSpPr>
          <p:nvPr/>
        </p:nvCxnSpPr>
        <p:spPr>
          <a:xfrm>
            <a:off x="0" y="5520159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E3BCB6-2794-4A98-B980-13DCEF4BEB75}"/>
              </a:ext>
            </a:extLst>
          </p:cNvPr>
          <p:cNvSpPr txBox="1"/>
          <p:nvPr/>
        </p:nvSpPr>
        <p:spPr>
          <a:xfrm>
            <a:off x="0" y="-38966"/>
            <a:ext cx="9144000" cy="769441"/>
          </a:xfrm>
          <a:prstGeom prst="rect">
            <a:avLst/>
          </a:prstGeom>
          <a:solidFill>
            <a:srgbClr val="D7D9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440405"/>
                </a:solidFill>
              </a:rPr>
              <a:t>Giving To The Poor </a:t>
            </a:r>
            <a:r>
              <a:rPr lang="en-US" sz="3200" b="1" dirty="0">
                <a:solidFill>
                  <a:srgbClr val="440405"/>
                </a:solidFill>
              </a:rPr>
              <a:t>(Matthew 6:2-4)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E4C720-B19E-DEE9-857D-477A036DBA45}"/>
              </a:ext>
            </a:extLst>
          </p:cNvPr>
          <p:cNvCxnSpPr>
            <a:cxnSpLocks/>
          </p:cNvCxnSpPr>
          <p:nvPr/>
        </p:nvCxnSpPr>
        <p:spPr>
          <a:xfrm>
            <a:off x="0" y="798728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9BB619B-AEB8-BDC5-C1C1-89FF0CE153CF}"/>
              </a:ext>
            </a:extLst>
          </p:cNvPr>
          <p:cNvSpPr/>
          <p:nvPr/>
        </p:nvSpPr>
        <p:spPr>
          <a:xfrm>
            <a:off x="0" y="866674"/>
            <a:ext cx="9144000" cy="4585540"/>
          </a:xfrm>
          <a:prstGeom prst="rect">
            <a:avLst/>
          </a:prstGeom>
          <a:solidFill>
            <a:srgbClr val="8E96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8AB2C8-AAF5-BD9B-7BB3-622D27FF365E}"/>
              </a:ext>
            </a:extLst>
          </p:cNvPr>
          <p:cNvSpPr txBox="1"/>
          <p:nvPr/>
        </p:nvSpPr>
        <p:spPr>
          <a:xfrm>
            <a:off x="76912" y="940459"/>
            <a:ext cx="90670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good deed we are to do (James 1:27; Eph. 4:28; Gal. 2:10; 1 John 3:17; Gal. 6:10)</a:t>
            </a:r>
          </a:p>
          <a:p>
            <a:endParaRPr lang="en-US" sz="3200" dirty="0"/>
          </a:p>
          <a:p>
            <a:r>
              <a:rPr lang="en-US" sz="3200" dirty="0"/>
              <a:t>A proper attitude and motivation. Not like the hypocrite.</a:t>
            </a:r>
          </a:p>
          <a:p>
            <a:endParaRPr lang="en-US" sz="3200" dirty="0"/>
          </a:p>
          <a:p>
            <a:r>
              <a:rPr lang="en-US" sz="3200" dirty="0"/>
              <a:t>Sounding a trumpet (Matt. 6:2)</a:t>
            </a:r>
          </a:p>
        </p:txBody>
      </p:sp>
    </p:spTree>
    <p:extLst>
      <p:ext uri="{BB962C8B-B14F-4D97-AF65-F5344CB8AC3E}">
        <p14:creationId xmlns:p14="http://schemas.microsoft.com/office/powerpoint/2010/main" val="141465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1DE3B3-091B-4C3F-3226-A1D812DCE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34" b="33131"/>
          <a:stretch/>
        </p:blipFill>
        <p:spPr>
          <a:xfrm>
            <a:off x="0" y="5520160"/>
            <a:ext cx="4819828" cy="13378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E32AA1-0B9E-7516-0451-C376886442AB}"/>
              </a:ext>
            </a:extLst>
          </p:cNvPr>
          <p:cNvSpPr txBox="1"/>
          <p:nvPr/>
        </p:nvSpPr>
        <p:spPr>
          <a:xfrm>
            <a:off x="4819828" y="5896692"/>
            <a:ext cx="432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BUILD ON THE ROCK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173D67-E5F4-5040-AF53-50A0F2EE46E4}"/>
              </a:ext>
            </a:extLst>
          </p:cNvPr>
          <p:cNvCxnSpPr>
            <a:cxnSpLocks/>
          </p:cNvCxnSpPr>
          <p:nvPr/>
        </p:nvCxnSpPr>
        <p:spPr>
          <a:xfrm>
            <a:off x="0" y="5520159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E3BCB6-2794-4A98-B980-13DCEF4BEB75}"/>
              </a:ext>
            </a:extLst>
          </p:cNvPr>
          <p:cNvSpPr txBox="1"/>
          <p:nvPr/>
        </p:nvSpPr>
        <p:spPr>
          <a:xfrm>
            <a:off x="-64094" y="-29478"/>
            <a:ext cx="9272187" cy="707886"/>
          </a:xfrm>
          <a:prstGeom prst="rect">
            <a:avLst/>
          </a:prstGeom>
          <a:solidFill>
            <a:srgbClr val="D7D9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440405"/>
                </a:solidFill>
              </a:rPr>
              <a:t>Praying </a:t>
            </a:r>
            <a:r>
              <a:rPr lang="en-US" sz="3200" b="1" dirty="0">
                <a:solidFill>
                  <a:srgbClr val="440405"/>
                </a:solidFill>
              </a:rPr>
              <a:t>(Matthew 6:5-8)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E4C720-B19E-DEE9-857D-477A036DBA45}"/>
              </a:ext>
            </a:extLst>
          </p:cNvPr>
          <p:cNvCxnSpPr>
            <a:cxnSpLocks/>
          </p:cNvCxnSpPr>
          <p:nvPr/>
        </p:nvCxnSpPr>
        <p:spPr>
          <a:xfrm>
            <a:off x="0" y="798728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9BB619B-AEB8-BDC5-C1C1-89FF0CE153CF}"/>
              </a:ext>
            </a:extLst>
          </p:cNvPr>
          <p:cNvSpPr/>
          <p:nvPr/>
        </p:nvSpPr>
        <p:spPr>
          <a:xfrm>
            <a:off x="0" y="866674"/>
            <a:ext cx="9144000" cy="4585540"/>
          </a:xfrm>
          <a:prstGeom prst="rect">
            <a:avLst/>
          </a:prstGeom>
          <a:solidFill>
            <a:srgbClr val="8E96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8AB2C8-AAF5-BD9B-7BB3-622D27FF365E}"/>
              </a:ext>
            </a:extLst>
          </p:cNvPr>
          <p:cNvSpPr txBox="1"/>
          <p:nvPr/>
        </p:nvSpPr>
        <p:spPr>
          <a:xfrm>
            <a:off x="-64094" y="798728"/>
            <a:ext cx="92080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Public prayer (Matt. 14:19; John 17; Acts 1; Acts 4:31)</a:t>
            </a:r>
          </a:p>
          <a:p>
            <a:endParaRPr lang="en-US" sz="3200" dirty="0"/>
          </a:p>
          <a:p>
            <a:r>
              <a:rPr lang="en-US" sz="3200" dirty="0"/>
              <a:t>Not like the hypocrites (Matt. 23:14)</a:t>
            </a:r>
            <a:endParaRPr lang="en-US" sz="1600" dirty="0"/>
          </a:p>
          <a:p>
            <a:endParaRPr lang="en-US" sz="3200" dirty="0"/>
          </a:p>
          <a:p>
            <a:r>
              <a:rPr lang="en-US" sz="3200" dirty="0"/>
              <a:t>Praying in secret</a:t>
            </a:r>
          </a:p>
          <a:p>
            <a:endParaRPr lang="en-US" sz="3200" dirty="0"/>
          </a:p>
          <a:p>
            <a:r>
              <a:rPr lang="en-US" sz="3200" dirty="0"/>
              <a:t>Matthew 6:7-8 (Meaningless Repetitions)</a:t>
            </a:r>
          </a:p>
        </p:txBody>
      </p:sp>
    </p:spTree>
    <p:extLst>
      <p:ext uri="{BB962C8B-B14F-4D97-AF65-F5344CB8AC3E}">
        <p14:creationId xmlns:p14="http://schemas.microsoft.com/office/powerpoint/2010/main" val="150470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1DE3B3-091B-4C3F-3226-A1D812DCE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34" b="33131"/>
          <a:stretch/>
        </p:blipFill>
        <p:spPr>
          <a:xfrm>
            <a:off x="0" y="5520160"/>
            <a:ext cx="4819828" cy="13378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E32AA1-0B9E-7516-0451-C376886442AB}"/>
              </a:ext>
            </a:extLst>
          </p:cNvPr>
          <p:cNvSpPr txBox="1"/>
          <p:nvPr/>
        </p:nvSpPr>
        <p:spPr>
          <a:xfrm>
            <a:off x="4819828" y="5896692"/>
            <a:ext cx="432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BUILD ON THE ROCK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173D67-E5F4-5040-AF53-50A0F2EE46E4}"/>
              </a:ext>
            </a:extLst>
          </p:cNvPr>
          <p:cNvCxnSpPr>
            <a:cxnSpLocks/>
          </p:cNvCxnSpPr>
          <p:nvPr/>
        </p:nvCxnSpPr>
        <p:spPr>
          <a:xfrm>
            <a:off x="0" y="5520159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E3BCB6-2794-4A98-B980-13DCEF4BEB75}"/>
              </a:ext>
            </a:extLst>
          </p:cNvPr>
          <p:cNvSpPr txBox="1"/>
          <p:nvPr/>
        </p:nvSpPr>
        <p:spPr>
          <a:xfrm>
            <a:off x="-64094" y="-29478"/>
            <a:ext cx="9272187" cy="707886"/>
          </a:xfrm>
          <a:prstGeom prst="rect">
            <a:avLst/>
          </a:prstGeom>
          <a:solidFill>
            <a:srgbClr val="D7D9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440405"/>
                </a:solidFill>
              </a:rPr>
              <a:t>The Model Prayer </a:t>
            </a:r>
            <a:r>
              <a:rPr lang="en-US" sz="3200" b="1" dirty="0">
                <a:solidFill>
                  <a:srgbClr val="440405"/>
                </a:solidFill>
              </a:rPr>
              <a:t>(Matthew 6:9-13)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E4C720-B19E-DEE9-857D-477A036DBA45}"/>
              </a:ext>
            </a:extLst>
          </p:cNvPr>
          <p:cNvCxnSpPr>
            <a:cxnSpLocks/>
          </p:cNvCxnSpPr>
          <p:nvPr/>
        </p:nvCxnSpPr>
        <p:spPr>
          <a:xfrm>
            <a:off x="0" y="798728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9BB619B-AEB8-BDC5-C1C1-89FF0CE153CF}"/>
              </a:ext>
            </a:extLst>
          </p:cNvPr>
          <p:cNvSpPr/>
          <p:nvPr/>
        </p:nvSpPr>
        <p:spPr>
          <a:xfrm>
            <a:off x="0" y="866674"/>
            <a:ext cx="9144000" cy="4585540"/>
          </a:xfrm>
          <a:prstGeom prst="rect">
            <a:avLst/>
          </a:prstGeom>
          <a:solidFill>
            <a:srgbClr val="8E96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8AB2C8-AAF5-BD9B-7BB3-622D27FF365E}"/>
              </a:ext>
            </a:extLst>
          </p:cNvPr>
          <p:cNvSpPr txBox="1"/>
          <p:nvPr/>
        </p:nvSpPr>
        <p:spPr>
          <a:xfrm>
            <a:off x="-64094" y="798728"/>
            <a:ext cx="92080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Pray in this way…</a:t>
            </a:r>
          </a:p>
          <a:p>
            <a:r>
              <a:rPr lang="en-US" sz="3200" dirty="0"/>
              <a:t>To the Father whose name is hallowed.</a:t>
            </a:r>
          </a:p>
          <a:p>
            <a:r>
              <a:rPr lang="en-US" sz="3200" dirty="0"/>
              <a:t>God’s will be done.</a:t>
            </a:r>
          </a:p>
          <a:p>
            <a:r>
              <a:rPr lang="en-US" sz="3200" dirty="0"/>
              <a:t>Our daily bread.</a:t>
            </a:r>
          </a:p>
          <a:p>
            <a:r>
              <a:rPr lang="en-US" sz="3200" dirty="0"/>
              <a:t>Our need for forgiveness (Heb. 4:16; 1 John 1:9)</a:t>
            </a:r>
          </a:p>
          <a:p>
            <a:r>
              <a:rPr lang="en-US" sz="3200" dirty="0"/>
              <a:t>Do not lead us into temptation, but deliver us…</a:t>
            </a:r>
          </a:p>
        </p:txBody>
      </p:sp>
    </p:spTree>
    <p:extLst>
      <p:ext uri="{BB962C8B-B14F-4D97-AF65-F5344CB8AC3E}">
        <p14:creationId xmlns:p14="http://schemas.microsoft.com/office/powerpoint/2010/main" val="364731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1DE3B3-091B-4C3F-3226-A1D812DCE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34" b="33131"/>
          <a:stretch/>
        </p:blipFill>
        <p:spPr>
          <a:xfrm>
            <a:off x="0" y="5520160"/>
            <a:ext cx="4819828" cy="13378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E32AA1-0B9E-7516-0451-C376886442AB}"/>
              </a:ext>
            </a:extLst>
          </p:cNvPr>
          <p:cNvSpPr txBox="1"/>
          <p:nvPr/>
        </p:nvSpPr>
        <p:spPr>
          <a:xfrm>
            <a:off x="4819828" y="5896692"/>
            <a:ext cx="432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BUILD ON THE ROCK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173D67-E5F4-5040-AF53-50A0F2EE46E4}"/>
              </a:ext>
            </a:extLst>
          </p:cNvPr>
          <p:cNvCxnSpPr>
            <a:cxnSpLocks/>
          </p:cNvCxnSpPr>
          <p:nvPr/>
        </p:nvCxnSpPr>
        <p:spPr>
          <a:xfrm>
            <a:off x="0" y="5520159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E3BCB6-2794-4A98-B980-13DCEF4BEB75}"/>
              </a:ext>
            </a:extLst>
          </p:cNvPr>
          <p:cNvSpPr txBox="1"/>
          <p:nvPr/>
        </p:nvSpPr>
        <p:spPr>
          <a:xfrm>
            <a:off x="1" y="-29478"/>
            <a:ext cx="9144000" cy="769441"/>
          </a:xfrm>
          <a:prstGeom prst="rect">
            <a:avLst/>
          </a:prstGeom>
          <a:solidFill>
            <a:srgbClr val="D7D9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440405"/>
                </a:solidFill>
              </a:rPr>
              <a:t>Fasting </a:t>
            </a:r>
            <a:r>
              <a:rPr lang="en-US" sz="3200" b="1" dirty="0">
                <a:solidFill>
                  <a:srgbClr val="440405"/>
                </a:solidFill>
              </a:rPr>
              <a:t>(Matthew 6:16-18)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E4C720-B19E-DEE9-857D-477A036DBA45}"/>
              </a:ext>
            </a:extLst>
          </p:cNvPr>
          <p:cNvCxnSpPr>
            <a:cxnSpLocks/>
          </p:cNvCxnSpPr>
          <p:nvPr/>
        </p:nvCxnSpPr>
        <p:spPr>
          <a:xfrm>
            <a:off x="0" y="798728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9BB619B-AEB8-BDC5-C1C1-89FF0CE153CF}"/>
              </a:ext>
            </a:extLst>
          </p:cNvPr>
          <p:cNvSpPr/>
          <p:nvPr/>
        </p:nvSpPr>
        <p:spPr>
          <a:xfrm>
            <a:off x="0" y="866674"/>
            <a:ext cx="9144000" cy="4585540"/>
          </a:xfrm>
          <a:prstGeom prst="rect">
            <a:avLst/>
          </a:prstGeom>
          <a:solidFill>
            <a:srgbClr val="8E96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8AB2C8-AAF5-BD9B-7BB3-622D27FF365E}"/>
              </a:ext>
            </a:extLst>
          </p:cNvPr>
          <p:cNvSpPr txBox="1"/>
          <p:nvPr/>
        </p:nvSpPr>
        <p:spPr>
          <a:xfrm>
            <a:off x="145278" y="940459"/>
            <a:ext cx="88363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Not a command for Christians. Many examples of voluntary fasting. (2 Sam. 12:16ff; Esther 4:3, 16; Jonah 3:6ff; Acts 13:1ff; Acts 14:23</a:t>
            </a:r>
          </a:p>
          <a:p>
            <a:endParaRPr lang="en-US" sz="3200" dirty="0"/>
          </a:p>
          <a:p>
            <a:r>
              <a:rPr lang="en-US" sz="3200" dirty="0"/>
              <a:t>Fasting with a proper attitude and motivation.</a:t>
            </a:r>
          </a:p>
        </p:txBody>
      </p:sp>
    </p:spTree>
    <p:extLst>
      <p:ext uri="{BB962C8B-B14F-4D97-AF65-F5344CB8AC3E}">
        <p14:creationId xmlns:p14="http://schemas.microsoft.com/office/powerpoint/2010/main" val="102456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1DE3B3-091B-4C3F-3226-A1D812DCE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34" b="33131"/>
          <a:stretch/>
        </p:blipFill>
        <p:spPr>
          <a:xfrm>
            <a:off x="0" y="5520160"/>
            <a:ext cx="4819828" cy="13378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E32AA1-0B9E-7516-0451-C376886442AB}"/>
              </a:ext>
            </a:extLst>
          </p:cNvPr>
          <p:cNvSpPr txBox="1"/>
          <p:nvPr/>
        </p:nvSpPr>
        <p:spPr>
          <a:xfrm>
            <a:off x="4819828" y="5896692"/>
            <a:ext cx="432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BUILD ON THE ROCK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173D67-E5F4-5040-AF53-50A0F2EE46E4}"/>
              </a:ext>
            </a:extLst>
          </p:cNvPr>
          <p:cNvCxnSpPr>
            <a:cxnSpLocks/>
          </p:cNvCxnSpPr>
          <p:nvPr/>
        </p:nvCxnSpPr>
        <p:spPr>
          <a:xfrm>
            <a:off x="0" y="5520159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E3BCB6-2794-4A98-B980-13DCEF4BEB75}"/>
              </a:ext>
            </a:extLst>
          </p:cNvPr>
          <p:cNvSpPr txBox="1"/>
          <p:nvPr/>
        </p:nvSpPr>
        <p:spPr>
          <a:xfrm>
            <a:off x="0" y="-38966"/>
            <a:ext cx="9144000" cy="523220"/>
          </a:xfrm>
          <a:prstGeom prst="rect">
            <a:avLst/>
          </a:prstGeom>
          <a:solidFill>
            <a:srgbClr val="D7D9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40405"/>
                </a:solidFill>
              </a:rPr>
              <a:t>CONCLUSION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E4C720-B19E-DEE9-857D-477A036DBA45}"/>
              </a:ext>
            </a:extLst>
          </p:cNvPr>
          <p:cNvCxnSpPr>
            <a:cxnSpLocks/>
          </p:cNvCxnSpPr>
          <p:nvPr/>
        </p:nvCxnSpPr>
        <p:spPr>
          <a:xfrm>
            <a:off x="0" y="798728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9BB619B-AEB8-BDC5-C1C1-89FF0CE153CF}"/>
              </a:ext>
            </a:extLst>
          </p:cNvPr>
          <p:cNvSpPr/>
          <p:nvPr/>
        </p:nvSpPr>
        <p:spPr>
          <a:xfrm>
            <a:off x="0" y="564023"/>
            <a:ext cx="9144000" cy="4888191"/>
          </a:xfrm>
          <a:prstGeom prst="rect">
            <a:avLst/>
          </a:prstGeom>
          <a:solidFill>
            <a:srgbClr val="8E96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8AB2C8-AAF5-BD9B-7BB3-622D27FF365E}"/>
              </a:ext>
            </a:extLst>
          </p:cNvPr>
          <p:cNvSpPr txBox="1"/>
          <p:nvPr/>
        </p:nvSpPr>
        <p:spPr>
          <a:xfrm>
            <a:off x="145278" y="940459"/>
            <a:ext cx="88363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Do we hear and act</a:t>
            </a:r>
          </a:p>
          <a:p>
            <a:pPr algn="ctr"/>
            <a:r>
              <a:rPr lang="en-US" sz="4800" dirty="0"/>
              <a:t>on these words of Jesus?</a:t>
            </a:r>
          </a:p>
          <a:p>
            <a:pPr algn="ctr"/>
            <a:endParaRPr lang="en-US" sz="4800" dirty="0"/>
          </a:p>
          <a:p>
            <a:pPr algn="ctr"/>
            <a:r>
              <a:rPr lang="en-US" sz="4800" dirty="0"/>
              <a:t>Are we building on the rock?</a:t>
            </a:r>
          </a:p>
        </p:txBody>
      </p:sp>
    </p:spTree>
    <p:extLst>
      <p:ext uri="{BB962C8B-B14F-4D97-AF65-F5344CB8AC3E}">
        <p14:creationId xmlns:p14="http://schemas.microsoft.com/office/powerpoint/2010/main" val="79324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rmon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rmon Blank" id="{9F86AC21-F9D0-4AF6-B33F-2713106335B9}" vid="{DCDB702A-33F4-4394-925D-3733DDDD7E2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102</TotalTime>
  <Words>262</Words>
  <Application>Microsoft Office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 Light</vt:lpstr>
      <vt:lpstr>Arial</vt:lpstr>
      <vt:lpstr>Calibri</vt:lpstr>
      <vt:lpstr>Sermon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Willis</dc:creator>
  <cp:lastModifiedBy>Charles Willis</cp:lastModifiedBy>
  <cp:revision>8</cp:revision>
  <dcterms:created xsi:type="dcterms:W3CDTF">2024-03-11T16:52:55Z</dcterms:created>
  <dcterms:modified xsi:type="dcterms:W3CDTF">2024-06-10T15:18:07Z</dcterms:modified>
</cp:coreProperties>
</file>